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5" r:id="rId6"/>
    <p:sldId id="263" r:id="rId7"/>
    <p:sldId id="264" r:id="rId8"/>
    <p:sldId id="262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9" autoAdjust="0"/>
  </p:normalViewPr>
  <p:slideViewPr>
    <p:cSldViewPr snapToGrid="0">
      <p:cViewPr varScale="1">
        <p:scale>
          <a:sx n="123" d="100"/>
          <a:sy n="123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7030-329A-4265-A104-848FC748AFD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9376-6951-451C-9717-50AEFA158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0" dirty="0" smtClean="0"/>
              <a:t> NERRs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9376-6951-451C-9717-50AEFA158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1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06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24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0CD961-DA8E-4AD5-AC8F-BFAF8BC3D78D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901AA5-4D84-4970-BB12-A6780D60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1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the impact of Water Flow on the Organic Matter Flux in the mission-Aransas NERR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by:  Nick Reyna</a:t>
            </a:r>
          </a:p>
          <a:p>
            <a:r>
              <a:rPr lang="en-US" dirty="0" smtClean="0"/>
              <a:t>November, 18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22" y="4856676"/>
            <a:ext cx="1504937" cy="1755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64" y="246230"/>
            <a:ext cx="5708072" cy="6365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525" y="6207559"/>
            <a:ext cx="2067022" cy="289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32" y="372830"/>
            <a:ext cx="543953" cy="5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Mission-Aransas National Estuarine Research Reserve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7346" y="1325563"/>
            <a:ext cx="5177308" cy="51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"/>
            <a:ext cx="7315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9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17374" y="4567176"/>
            <a:ext cx="77572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1.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 and chemical parameter averages from one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groundwater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three river sites at The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Fennessey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Ranch, Bayside, TX.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2760"/>
              </p:ext>
            </p:extLst>
          </p:nvPr>
        </p:nvGraphicFramePr>
        <p:xfrm>
          <a:off x="1923256" y="2687320"/>
          <a:ext cx="83454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43"/>
                <a:gridCol w="1673543"/>
                <a:gridCol w="1998980"/>
                <a:gridCol w="1046480"/>
                <a:gridCol w="14576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Artesian</a:t>
                      </a:r>
                      <a:r>
                        <a:rPr lang="en-US" baseline="0" dirty="0" smtClean="0"/>
                        <a:t> Well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St. John’s Prairie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Oxbow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Boat</a:t>
                      </a:r>
                      <a:r>
                        <a:rPr lang="en-US" baseline="0" dirty="0" smtClean="0"/>
                        <a:t> Ramp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 (C’)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Salinity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26.83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8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10394"/>
            <a:ext cx="8001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2560" y="6322384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Bianchi, </a:t>
            </a:r>
            <a:r>
              <a:rPr lang="en-US" dirty="0" err="1" smtClean="0"/>
              <a:t>Pennock</a:t>
            </a:r>
            <a:r>
              <a:rPr lang="en-US" dirty="0" smtClean="0"/>
              <a:t> and </a:t>
            </a:r>
            <a:r>
              <a:rPr lang="en-US" sz="1600" dirty="0" err="1" smtClean="0"/>
              <a:t>Twilley</a:t>
            </a:r>
            <a:r>
              <a:rPr lang="en-US" dirty="0" smtClean="0"/>
              <a:t>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68" y="1437716"/>
            <a:ext cx="6625864" cy="3982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5261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effectLst/>
                <a:ea typeface="Calibri" panose="020F0502020204030204" pitchFamily="34" charset="0"/>
              </a:rPr>
              <a:t>Figure 4.  </a:t>
            </a:r>
            <a:r>
              <a:rPr lang="en-US" sz="1600" dirty="0" smtClean="0">
                <a:effectLst/>
                <a:ea typeface="Calibri" panose="020F0502020204030204" pitchFamily="34" charset="0"/>
              </a:rPr>
              <a:t>Yearly salinity and pH measurements extrapolated from data taken from a MANERR autonomous monitoring station located in East </a:t>
            </a:r>
            <a:r>
              <a:rPr lang="en-US" sz="1600" dirty="0" err="1" smtClean="0">
                <a:effectLst/>
                <a:ea typeface="Calibri" panose="020F0502020204030204" pitchFamily="34" charset="0"/>
              </a:rPr>
              <a:t>Copano</a:t>
            </a:r>
            <a:r>
              <a:rPr lang="en-US" sz="1600" dirty="0" smtClean="0">
                <a:effectLst/>
                <a:ea typeface="Calibri" panose="020F0502020204030204" pitchFamily="34" charset="0"/>
              </a:rPr>
              <a:t> Bay, TX on the same day of the year as that sampled during this expedition.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2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4860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effectLst/>
                <a:ea typeface="Calibri" panose="020F0502020204030204" pitchFamily="34" charset="0"/>
              </a:rPr>
              <a:t>Figure 5.  </a:t>
            </a:r>
            <a:r>
              <a:rPr lang="en-US" sz="1600" dirty="0" smtClean="0">
                <a:effectLst/>
                <a:ea typeface="Calibri" panose="020F0502020204030204" pitchFamily="34" charset="0"/>
              </a:rPr>
              <a:t>Yearly salinity and pH measurements extrapolated from data taken from a MANERR autonomous monitoring station located in Aransas Bay, TX on the same day of the year as that sampled during this expedition.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16" y="1441051"/>
            <a:ext cx="6614769" cy="39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69156"/>
            <a:ext cx="79248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2724" y="6356952"/>
            <a:ext cx="35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(Estuarine Ecology 2</a:t>
            </a:r>
            <a:r>
              <a:rPr lang="en-US" baseline="30000" dirty="0" smtClean="0"/>
              <a:t>nd</a:t>
            </a:r>
            <a:r>
              <a:rPr lang="en-US" dirty="0" smtClean="0"/>
              <a:t> Edition,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1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“The U.S. Fish &amp; Wildlife Service’s (USFWS) </a:t>
            </a:r>
          </a:p>
          <a:p>
            <a:r>
              <a:rPr lang="en-US" dirty="0" smtClean="0"/>
              <a:t>2011 National Survey of Fishing, Hunting and </a:t>
            </a:r>
          </a:p>
          <a:p>
            <a:r>
              <a:rPr lang="en-US" dirty="0" smtClean="0"/>
              <a:t>Wildlife-Associated Recreation identifies fishing </a:t>
            </a:r>
          </a:p>
          <a:p>
            <a:r>
              <a:rPr lang="en-US" dirty="0" smtClean="0"/>
              <a:t>as one of the most popular outdoor recreational </a:t>
            </a:r>
          </a:p>
          <a:p>
            <a:r>
              <a:rPr lang="en-US" dirty="0" smtClean="0"/>
              <a:t>activities in the </a:t>
            </a:r>
          </a:p>
          <a:p>
            <a:r>
              <a:rPr lang="en-US" dirty="0" smtClean="0"/>
              <a:t>United States. </a:t>
            </a:r>
          </a:p>
          <a:p>
            <a:r>
              <a:rPr lang="en-US" dirty="0" smtClean="0"/>
              <a:t>	As many as 33 million people aged 16 or older participate in the activity, and spend $48 billion annually on equipment, licenses, trips and other fishing-related items or events. </a:t>
            </a:r>
          </a:p>
          <a:p>
            <a:r>
              <a:rPr lang="en-US" dirty="0" smtClean="0"/>
              <a:t>	These funds help create and support more than 828,000 jobs in the United States at a time when </a:t>
            </a:r>
          </a:p>
          <a:p>
            <a:r>
              <a:rPr lang="en-US" dirty="0" smtClean="0"/>
              <a:t>many industries are still coping with a challenging </a:t>
            </a:r>
          </a:p>
          <a:p>
            <a:r>
              <a:rPr lang="en-US" dirty="0" smtClean="0"/>
              <a:t>economic climate. In some rural areas, the dollars </a:t>
            </a:r>
          </a:p>
          <a:p>
            <a:r>
              <a:rPr lang="en-US" dirty="0" smtClean="0"/>
              <a:t>brought in through recreational fishing help support </a:t>
            </a:r>
          </a:p>
          <a:p>
            <a:r>
              <a:rPr lang="en-US" dirty="0" smtClean="0"/>
              <a:t>entire communities.”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3565" y="6361968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(American </a:t>
            </a:r>
            <a:r>
              <a:rPr lang="en-US" dirty="0" err="1" smtClean="0"/>
              <a:t>Sportfishing</a:t>
            </a:r>
            <a:r>
              <a:rPr lang="en-US" dirty="0" smtClean="0"/>
              <a:t> Association)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183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Slice</vt:lpstr>
      <vt:lpstr>Characterization of the impact of Water Flow on the Organic Matter Flux in the mission-Aransas NERR</vt:lpstr>
      <vt:lpstr>Mission-Aransas National Estuarine Research 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Reyna</dc:creator>
  <cp:lastModifiedBy>Maidment, David R</cp:lastModifiedBy>
  <cp:revision>9</cp:revision>
  <dcterms:created xsi:type="dcterms:W3CDTF">2014-11-18T16:23:09Z</dcterms:created>
  <dcterms:modified xsi:type="dcterms:W3CDTF">2014-11-18T17:50:42Z</dcterms:modified>
</cp:coreProperties>
</file>