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</p:sldMasterIdLst>
  <p:notesMasterIdLst>
    <p:notesMasterId r:id="rId16"/>
  </p:notesMasterIdLst>
  <p:sldIdLst>
    <p:sldId id="351" r:id="rId4"/>
    <p:sldId id="393" r:id="rId5"/>
    <p:sldId id="394" r:id="rId6"/>
    <p:sldId id="395" r:id="rId7"/>
    <p:sldId id="416" r:id="rId8"/>
    <p:sldId id="396" r:id="rId9"/>
    <p:sldId id="418" r:id="rId10"/>
    <p:sldId id="414" r:id="rId11"/>
    <p:sldId id="336" r:id="rId12"/>
    <p:sldId id="419" r:id="rId13"/>
    <p:sldId id="338" r:id="rId14"/>
    <p:sldId id="417" r:id="rId1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rson, Toti E" initials="LTE" lastIdx="4" clrIdx="0">
    <p:extLst/>
  </p:cmAuthor>
  <p:cmAuthor id="2" name="tcaldwell" initials="TGC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F0F0F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798" autoAdjust="0"/>
  </p:normalViewPr>
  <p:slideViewPr>
    <p:cSldViewPr snapToGrid="0">
      <p:cViewPr varScale="1">
        <p:scale>
          <a:sx n="126" d="100"/>
          <a:sy n="126" d="100"/>
        </p:scale>
        <p:origin x="122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37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7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boltc\Documents\PolygonGeomorph\MATLAB%20scripts\CleanScripts\PhysHydroProject\SAVolcurv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>
                <a:solidFill>
                  <a:srgbClr val="FFFF99"/>
                </a:solidFill>
              </a:defRPr>
            </a:pPr>
            <a:r>
              <a:rPr lang="en-US" sz="1800" dirty="0">
                <a:solidFill>
                  <a:srgbClr val="FFFF99"/>
                </a:solidFill>
              </a:rPr>
              <a:t>Changes in pond </a:t>
            </a:r>
            <a:r>
              <a:rPr lang="en-US" sz="1800" dirty="0" smtClean="0">
                <a:solidFill>
                  <a:srgbClr val="FFFF99"/>
                </a:solidFill>
              </a:rPr>
              <a:t>area </a:t>
            </a:r>
            <a:r>
              <a:rPr lang="en-US" sz="1800" dirty="0">
                <a:solidFill>
                  <a:srgbClr val="FFFF99"/>
                </a:solidFill>
              </a:rPr>
              <a:t>over </a:t>
            </a:r>
            <a:r>
              <a:rPr lang="en-US" sz="1800" dirty="0" smtClean="0">
                <a:solidFill>
                  <a:srgbClr val="FFFF99"/>
                </a:solidFill>
              </a:rPr>
              <a:t>time for three transitioning polygons</a:t>
            </a:r>
            <a:endParaRPr lang="en-US" sz="1800" dirty="0">
              <a:solidFill>
                <a:srgbClr val="FFFF99"/>
              </a:solidFill>
            </a:endParaRPr>
          </a:p>
        </c:rich>
      </c:tx>
      <c:layout>
        <c:manualLayout>
          <c:xMode val="edge"/>
          <c:yMode val="edge"/>
          <c:x val="0.16184907904526916"/>
          <c:y val="1.5957450150245047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7142671089121284"/>
          <c:y val="0.21840393610300421"/>
          <c:w val="0.78472855870987779"/>
          <c:h val="0.60726000558145821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Sheet1!$F$1:$F$38</c:f>
              <c:numCache>
                <c:formatCode>General</c:formatCode>
                <c:ptCount val="3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</c:numCache>
            </c:numRef>
          </c:xVal>
          <c:yVal>
            <c:numRef>
              <c:f>Sheet1!$G$1:$G$38</c:f>
              <c:numCache>
                <c:formatCode>General</c:formatCode>
                <c:ptCount val="38"/>
                <c:pt idx="0">
                  <c:v>32.906407436315902</c:v>
                </c:pt>
                <c:pt idx="1">
                  <c:v>33.970765628326113</c:v>
                </c:pt>
                <c:pt idx="2">
                  <c:v>33.970765628326113</c:v>
                </c:pt>
                <c:pt idx="3">
                  <c:v>32.995103952316754</c:v>
                </c:pt>
                <c:pt idx="4">
                  <c:v>32.285531824309935</c:v>
                </c:pt>
                <c:pt idx="5">
                  <c:v>32.285531824309935</c:v>
                </c:pt>
                <c:pt idx="6">
                  <c:v>31.22117363229972</c:v>
                </c:pt>
                <c:pt idx="7">
                  <c:v>30.511601504292912</c:v>
                </c:pt>
                <c:pt idx="8">
                  <c:v>29.713332860285245</c:v>
                </c:pt>
                <c:pt idx="9">
                  <c:v>28.648974668275031</c:v>
                </c:pt>
                <c:pt idx="10">
                  <c:v>27.229830412261407</c:v>
                </c:pt>
                <c:pt idx="11">
                  <c:v>26.608954800255447</c:v>
                </c:pt>
                <c:pt idx="12">
                  <c:v>25.988079188249486</c:v>
                </c:pt>
                <c:pt idx="13">
                  <c:v>25.544596608245229</c:v>
                </c:pt>
                <c:pt idx="14">
                  <c:v>24.835024480238417</c:v>
                </c:pt>
                <c:pt idx="15">
                  <c:v>23.859362804229047</c:v>
                </c:pt>
                <c:pt idx="16">
                  <c:v>23.149790676222239</c:v>
                </c:pt>
                <c:pt idx="17">
                  <c:v>22.61761158021713</c:v>
                </c:pt>
                <c:pt idx="18">
                  <c:v>21.908039452210314</c:v>
                </c:pt>
                <c:pt idx="19">
                  <c:v>21.375860356205205</c:v>
                </c:pt>
                <c:pt idx="20">
                  <c:v>20.754984744199248</c:v>
                </c:pt>
                <c:pt idx="21">
                  <c:v>20.311502164194987</c:v>
                </c:pt>
                <c:pt idx="22">
                  <c:v>19.335840488185625</c:v>
                </c:pt>
                <c:pt idx="23">
                  <c:v>18.892357908181364</c:v>
                </c:pt>
                <c:pt idx="24">
                  <c:v>18.0940892641737</c:v>
                </c:pt>
                <c:pt idx="25">
                  <c:v>17.739303200170298</c:v>
                </c:pt>
                <c:pt idx="26">
                  <c:v>16.763641524160931</c:v>
                </c:pt>
                <c:pt idx="27">
                  <c:v>16.674945008160076</c:v>
                </c:pt>
                <c:pt idx="28">
                  <c:v>16.320158944156674</c:v>
                </c:pt>
                <c:pt idx="29">
                  <c:v>16.142765912154967</c:v>
                </c:pt>
                <c:pt idx="30">
                  <c:v>15.699283332150712</c:v>
                </c:pt>
                <c:pt idx="31">
                  <c:v>15.078407720144751</c:v>
                </c:pt>
                <c:pt idx="32">
                  <c:v>13.836656496132832</c:v>
                </c:pt>
                <c:pt idx="33">
                  <c:v>13.570566948130278</c:v>
                </c:pt>
                <c:pt idx="34">
                  <c:v>13.127084368126019</c:v>
                </c:pt>
                <c:pt idx="35">
                  <c:v>12.860994820123464</c:v>
                </c:pt>
                <c:pt idx="36">
                  <c:v>12.59490527212091</c:v>
                </c:pt>
                <c:pt idx="37">
                  <c:v>12.328815724118355</c:v>
                </c:pt>
              </c:numCache>
            </c:numRef>
          </c:yVal>
          <c:smooth val="0"/>
        </c:ser>
        <c:ser>
          <c:idx val="1"/>
          <c:order val="1"/>
          <c:spPr>
            <a:ln w="28575">
              <a:noFill/>
            </a:ln>
          </c:spPr>
          <c:xVal>
            <c:numRef>
              <c:f>Sheet1!$F$1:$F$38</c:f>
              <c:numCache>
                <c:formatCode>General</c:formatCode>
                <c:ptCount val="3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</c:numCache>
            </c:numRef>
          </c:xVal>
          <c:yVal>
            <c:numRef>
              <c:f>Sheet1!$H$1:$H$38</c:f>
              <c:numCache>
                <c:formatCode>General</c:formatCode>
                <c:ptCount val="38"/>
                <c:pt idx="0">
                  <c:v>15.498210775666548</c:v>
                </c:pt>
                <c:pt idx="1">
                  <c:v>15.75021420291316</c:v>
                </c:pt>
                <c:pt idx="2">
                  <c:v>14.868202207550024</c:v>
                </c:pt>
                <c:pt idx="3">
                  <c:v>13.734186784940276</c:v>
                </c:pt>
                <c:pt idx="4">
                  <c:v>13.860188498563581</c:v>
                </c:pt>
                <c:pt idx="5">
                  <c:v>13.734186784940276</c:v>
                </c:pt>
                <c:pt idx="6">
                  <c:v>13.230179930447052</c:v>
                </c:pt>
                <c:pt idx="7">
                  <c:v>12.978176503200444</c:v>
                </c:pt>
                <c:pt idx="8">
                  <c:v>11.844161080590696</c:v>
                </c:pt>
                <c:pt idx="9">
                  <c:v>11.340154226097475</c:v>
                </c:pt>
                <c:pt idx="10">
                  <c:v>11.088150798850863</c:v>
                </c:pt>
                <c:pt idx="11">
                  <c:v>10.332140517111032</c:v>
                </c:pt>
                <c:pt idx="12">
                  <c:v>9.4501285217478959</c:v>
                </c:pt>
                <c:pt idx="13">
                  <c:v>9.4501285217478959</c:v>
                </c:pt>
                <c:pt idx="14">
                  <c:v>8.4421148127614529</c:v>
                </c:pt>
                <c:pt idx="15">
                  <c:v>7.9381079582682323</c:v>
                </c:pt>
                <c:pt idx="16">
                  <c:v>7.0560959629050952</c:v>
                </c:pt>
                <c:pt idx="17">
                  <c:v>6.9300942492817903</c:v>
                </c:pt>
                <c:pt idx="18">
                  <c:v>6.5520891084118755</c:v>
                </c:pt>
                <c:pt idx="19">
                  <c:v>6.0480822539186532</c:v>
                </c:pt>
                <c:pt idx="20">
                  <c:v>5.9220805402953482</c:v>
                </c:pt>
                <c:pt idx="21">
                  <c:v>5.5440753994254317</c:v>
                </c:pt>
                <c:pt idx="22">
                  <c:v>5.166070258555516</c:v>
                </c:pt>
                <c:pt idx="23">
                  <c:v>4.5360616904389905</c:v>
                </c:pt>
                <c:pt idx="24">
                  <c:v>4.2840582631923789</c:v>
                </c:pt>
                <c:pt idx="25">
                  <c:v>3.9060531223224637</c:v>
                </c:pt>
                <c:pt idx="26">
                  <c:v>3.150042840582632</c:v>
                </c:pt>
                <c:pt idx="27">
                  <c:v>3.150042840582632</c:v>
                </c:pt>
                <c:pt idx="28">
                  <c:v>2.7720376997127159</c:v>
                </c:pt>
                <c:pt idx="29">
                  <c:v>2.5200342724661056</c:v>
                </c:pt>
                <c:pt idx="30">
                  <c:v>2.5200342724661056</c:v>
                </c:pt>
                <c:pt idx="31">
                  <c:v>2.5200342724661056</c:v>
                </c:pt>
                <c:pt idx="32">
                  <c:v>2.3940325588428002</c:v>
                </c:pt>
                <c:pt idx="33">
                  <c:v>1.3860188498563579</c:v>
                </c:pt>
                <c:pt idx="34">
                  <c:v>1.3860188498563579</c:v>
                </c:pt>
                <c:pt idx="35">
                  <c:v>1.2600171362330528</c:v>
                </c:pt>
                <c:pt idx="36">
                  <c:v>1.0080137089864423</c:v>
                </c:pt>
                <c:pt idx="37">
                  <c:v>0.8820119953631369</c:v>
                </c:pt>
              </c:numCache>
            </c:numRef>
          </c:yVal>
          <c:smooth val="0"/>
        </c:ser>
        <c:ser>
          <c:idx val="2"/>
          <c:order val="2"/>
          <c:spPr>
            <a:ln w="28575">
              <a:noFill/>
            </a:ln>
          </c:spPr>
          <c:xVal>
            <c:numRef>
              <c:f>Sheet1!$F$1:$F$38</c:f>
              <c:numCache>
                <c:formatCode>General</c:formatCode>
                <c:ptCount val="3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</c:numCache>
            </c:numRef>
          </c:xVal>
          <c:yVal>
            <c:numRef>
              <c:f>Sheet1!$I$1:$I$38</c:f>
              <c:numCache>
                <c:formatCode>General</c:formatCode>
                <c:ptCount val="38"/>
                <c:pt idx="0">
                  <c:v>27.142857142857142</c:v>
                </c:pt>
                <c:pt idx="1">
                  <c:v>26.714285714285712</c:v>
                </c:pt>
                <c:pt idx="2">
                  <c:v>25.714285714285712</c:v>
                </c:pt>
                <c:pt idx="3">
                  <c:v>24.714285714285715</c:v>
                </c:pt>
                <c:pt idx="4">
                  <c:v>23.142857142857142</c:v>
                </c:pt>
                <c:pt idx="5">
                  <c:v>22.142857142857142</c:v>
                </c:pt>
                <c:pt idx="6">
                  <c:v>21.285714285714285</c:v>
                </c:pt>
                <c:pt idx="7">
                  <c:v>20.857142857142858</c:v>
                </c:pt>
                <c:pt idx="8">
                  <c:v>20</c:v>
                </c:pt>
                <c:pt idx="9">
                  <c:v>18.857142857142858</c:v>
                </c:pt>
                <c:pt idx="10">
                  <c:v>18.285714285714285</c:v>
                </c:pt>
                <c:pt idx="11">
                  <c:v>16.714285714285715</c:v>
                </c:pt>
                <c:pt idx="12">
                  <c:v>16</c:v>
                </c:pt>
                <c:pt idx="13">
                  <c:v>15.714285714285714</c:v>
                </c:pt>
                <c:pt idx="14">
                  <c:v>14.571428571428571</c:v>
                </c:pt>
                <c:pt idx="15">
                  <c:v>13.428571428571429</c:v>
                </c:pt>
                <c:pt idx="16">
                  <c:v>12.714285714285714</c:v>
                </c:pt>
                <c:pt idx="17">
                  <c:v>11.571428571428571</c:v>
                </c:pt>
                <c:pt idx="18">
                  <c:v>10.714285714285714</c:v>
                </c:pt>
                <c:pt idx="19">
                  <c:v>10</c:v>
                </c:pt>
                <c:pt idx="20">
                  <c:v>9.1428571428571423</c:v>
                </c:pt>
                <c:pt idx="21">
                  <c:v>8</c:v>
                </c:pt>
                <c:pt idx="22">
                  <c:v>7.8571428571428568</c:v>
                </c:pt>
                <c:pt idx="23">
                  <c:v>6.5714285714285712</c:v>
                </c:pt>
                <c:pt idx="24">
                  <c:v>6.5714285714285712</c:v>
                </c:pt>
                <c:pt idx="25">
                  <c:v>5.8571428571428577</c:v>
                </c:pt>
                <c:pt idx="26">
                  <c:v>5.2857142857142856</c:v>
                </c:pt>
                <c:pt idx="27">
                  <c:v>3.8571428571428568</c:v>
                </c:pt>
                <c:pt idx="28">
                  <c:v>3.7142857142857144</c:v>
                </c:pt>
                <c:pt idx="29">
                  <c:v>3.4285714285714288</c:v>
                </c:pt>
                <c:pt idx="30">
                  <c:v>3.1428571428571432</c:v>
                </c:pt>
                <c:pt idx="31">
                  <c:v>2.7142857142857144</c:v>
                </c:pt>
                <c:pt idx="32">
                  <c:v>1.8571428571428572</c:v>
                </c:pt>
                <c:pt idx="33">
                  <c:v>1.4285714285714286</c:v>
                </c:pt>
                <c:pt idx="34">
                  <c:v>1.2857142857142856</c:v>
                </c:pt>
                <c:pt idx="35">
                  <c:v>1</c:v>
                </c:pt>
                <c:pt idx="36">
                  <c:v>0.7142857142857143</c:v>
                </c:pt>
                <c:pt idx="37">
                  <c:v>0.14285714285714285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690624"/>
        <c:axId val="-203676480"/>
      </c:scatterChart>
      <c:valAx>
        <c:axId val="-2036906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>
                    <a:solidFill>
                      <a:srgbClr val="FFFF99"/>
                    </a:solidFill>
                  </a:defRPr>
                </a:pPr>
                <a:r>
                  <a:rPr lang="en-US" sz="1600">
                    <a:solidFill>
                      <a:srgbClr val="FFFF99"/>
                    </a:solidFill>
                  </a:rPr>
                  <a:t>Years since initiation of erosion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FFFF99"/>
                </a:solidFill>
              </a:defRPr>
            </a:pPr>
            <a:endParaRPr lang="en-US"/>
          </a:p>
        </c:txPr>
        <c:crossAx val="-203676480"/>
        <c:crosses val="autoZero"/>
        <c:crossBetween val="midCat"/>
      </c:valAx>
      <c:valAx>
        <c:axId val="-20367648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>
                    <a:solidFill>
                      <a:srgbClr val="FFFF99"/>
                    </a:solidFill>
                  </a:defRPr>
                </a:pPr>
                <a:r>
                  <a:rPr lang="en-US" sz="1600">
                    <a:solidFill>
                      <a:srgbClr val="FFFF99"/>
                    </a:solidFill>
                  </a:rPr>
                  <a:t>Percentage pond cover</a:t>
                </a:r>
              </a:p>
            </c:rich>
          </c:tx>
          <c:layout>
            <c:manualLayout>
              <c:xMode val="edge"/>
              <c:yMode val="edge"/>
              <c:x val="5.9276717678621827E-4"/>
              <c:y val="0.2895013005184756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FFFF99"/>
                </a:solidFill>
              </a:defRPr>
            </a:pPr>
            <a:endParaRPr lang="en-US"/>
          </a:p>
        </c:txPr>
        <c:crossAx val="-20369062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A51A2F0-AD57-455B-A9AD-C941E3570A55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0ADFE94-A030-421F-A130-0AEF42E8BE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5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7A1CFE-0FBA-4423-91FD-AA3CA139B04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163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7A1CFE-0FBA-4423-91FD-AA3CA139B04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163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7A1CFE-0FBA-4423-91FD-AA3CA139B04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163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7A1CFE-0FBA-4423-91FD-AA3CA139B04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163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4EC8-9EE4-41BB-8065-01114948E2B3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BC7C-D76D-4251-BA70-B0D3745768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08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4EC8-9EE4-41BB-8065-01114948E2B3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BC7C-D76D-4251-BA70-B0D3745768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37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4EC8-9EE4-41BB-8065-01114948E2B3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BC7C-D76D-4251-BA70-B0D3745768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1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3310" y="160619"/>
            <a:ext cx="5780690" cy="326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600" b="1"/>
            </a:lvl1pPr>
            <a:lvl2pPr>
              <a:defRPr b="1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459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W/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70233"/>
            <a:ext cx="9142413" cy="332399"/>
          </a:xfrm>
        </p:spPr>
        <p:txBody>
          <a:bodyPr anchorCtr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08138"/>
            <a:ext cx="7772400" cy="1274762"/>
          </a:xfrm>
        </p:spPr>
        <p:txBody>
          <a:bodyPr/>
          <a:lstStyle>
            <a:lvl1pPr>
              <a:defRPr sz="1600" b="1"/>
            </a:lvl1pPr>
            <a:lvl2pPr>
              <a:defRPr b="1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19" descr="OptoKnowledge-PPT-r1v1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0"/>
          <a:stretch>
            <a:fillRect/>
          </a:stretch>
        </p:blipFill>
        <p:spPr bwMode="auto">
          <a:xfrm>
            <a:off x="95250" y="5341938"/>
            <a:ext cx="8959850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386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/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4331" y="139612"/>
            <a:ext cx="5758082" cy="332399"/>
          </a:xfrm>
        </p:spPr>
        <p:txBody>
          <a:bodyPr anchorCtr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41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6351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4EC8-9EE4-41BB-8065-01114948E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BC7C-D76D-4251-BA70-B0D3745768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3" descr="E:\Projects\BEG stuff\Graphics\BEG_logo_x600bl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75"/>
          <a:stretch/>
        </p:blipFill>
        <p:spPr bwMode="auto">
          <a:xfrm>
            <a:off x="98447" y="6220917"/>
            <a:ext cx="599231" cy="55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001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4EC8-9EE4-41BB-8065-01114948E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BC7C-D76D-4251-BA70-B0D3745768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3" descr="E:\Projects\BEG stuff\Graphics\BEG_logo_x600bl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75"/>
          <a:stretch/>
        </p:blipFill>
        <p:spPr bwMode="auto">
          <a:xfrm>
            <a:off x="98447" y="6220917"/>
            <a:ext cx="599231" cy="55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393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4EC8-9EE4-41BB-8065-01114948E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BC7C-D76D-4251-BA70-B0D3745768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3" descr="E:\Projects\BEG stuff\Graphics\BEG_logo_x600bl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75"/>
          <a:stretch/>
        </p:blipFill>
        <p:spPr bwMode="auto">
          <a:xfrm>
            <a:off x="98447" y="6220917"/>
            <a:ext cx="599231" cy="55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067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4EC8-9EE4-41BB-8065-01114948E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BC7C-D76D-4251-BA70-B0D3745768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3" descr="E:\Projects\BEG stuff\Graphics\BEG_logo_x600bl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75"/>
          <a:stretch/>
        </p:blipFill>
        <p:spPr bwMode="auto">
          <a:xfrm>
            <a:off x="98447" y="6220917"/>
            <a:ext cx="599231" cy="55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8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4EC8-9EE4-41BB-8065-01114948E2B3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BC7C-D76D-4251-BA70-B0D3745768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14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4EC8-9EE4-41BB-8065-01114948E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BC7C-D76D-4251-BA70-B0D3745768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3" descr="E:\Projects\BEG stuff\Graphics\BEG_logo_x600bl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75"/>
          <a:stretch/>
        </p:blipFill>
        <p:spPr bwMode="auto">
          <a:xfrm>
            <a:off x="98447" y="6220917"/>
            <a:ext cx="599231" cy="55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199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4EC8-9EE4-41BB-8065-01114948E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BC7C-D76D-4251-BA70-B0D3745768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194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4EC8-9EE4-41BB-8065-01114948E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BC7C-D76D-4251-BA70-B0D3745768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951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4EC8-9EE4-41BB-8065-01114948E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BC7C-D76D-4251-BA70-B0D3745768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4494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4EC8-9EE4-41BB-8065-01114948E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BC7C-D76D-4251-BA70-B0D3745768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84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4EC8-9EE4-41BB-8065-01114948E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BC7C-D76D-4251-BA70-B0D3745768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52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4EC8-9EE4-41BB-8065-01114948E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BC7C-D76D-4251-BA70-B0D3745768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327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4EC8-9EE4-41BB-8065-01114948E2B3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BC7C-D76D-4251-BA70-B0D3745768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21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4EC8-9EE4-41BB-8065-01114948E2B3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BC7C-D76D-4251-BA70-B0D3745768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31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4EC8-9EE4-41BB-8065-01114948E2B3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BC7C-D76D-4251-BA70-B0D3745768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41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4EC8-9EE4-41BB-8065-01114948E2B3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BC7C-D76D-4251-BA70-B0D3745768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623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4EC8-9EE4-41BB-8065-01114948E2B3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BC7C-D76D-4251-BA70-B0D3745768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2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4EC8-9EE4-41BB-8065-01114948E2B3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BC7C-D76D-4251-BA70-B0D3745768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76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4EC8-9EE4-41BB-8065-01114948E2B3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2BC7C-D76D-4251-BA70-B0D3745768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11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000066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04EC8-9EE4-41BB-8065-01114948E2B3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BC7C-D76D-4251-BA70-B0D3745768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3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100000">
              <a:srgbClr val="000066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782638"/>
            <a:ext cx="91424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8138"/>
            <a:ext cx="7772400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Text Box 9"/>
          <p:cNvSpPr txBox="1">
            <a:spLocks noChangeArrowheads="1"/>
          </p:cNvSpPr>
          <p:nvPr/>
        </p:nvSpPr>
        <p:spPr bwMode="auto">
          <a:xfrm>
            <a:off x="8610600" y="6597650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</a:pPr>
            <a:fld id="{B7EF8948-41D8-4D4D-9C70-9F0786CEC0BF}" type="slidenum">
              <a:rPr lang="en-US" sz="1000">
                <a:solidFill>
                  <a:srgbClr val="000000"/>
                </a:solidFill>
                <a:cs typeface="Arial" pitchFamily="34" charset="0"/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29" name="TextBox 1"/>
          <p:cNvSpPr txBox="1">
            <a:spLocks noChangeArrowheads="1"/>
          </p:cNvSpPr>
          <p:nvPr/>
        </p:nvSpPr>
        <p:spPr bwMode="auto">
          <a:xfrm>
            <a:off x="61913" y="6565900"/>
            <a:ext cx="25384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000000"/>
                </a:solidFill>
                <a:cs typeface="Arial" pitchFamily="34" charset="0"/>
              </a:rPr>
              <a:t>OKSI Proprietary</a:t>
            </a:r>
          </a:p>
        </p:txBody>
      </p:sp>
      <p:sp>
        <p:nvSpPr>
          <p:cNvPr id="1030" name="Rectangle 13"/>
          <p:cNvSpPr>
            <a:spLocks noChangeArrowheads="1"/>
          </p:cNvSpPr>
          <p:nvPr/>
        </p:nvSpPr>
        <p:spPr bwMode="auto">
          <a:xfrm>
            <a:off x="0" y="623888"/>
            <a:ext cx="9144000" cy="98425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1031" name="Picture 17" descr="OptoKnowledge-PPT-r1v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75013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3"/>
          <p:cNvSpPr>
            <a:spLocks noChangeArrowheads="1"/>
          </p:cNvSpPr>
          <p:nvPr/>
        </p:nvSpPr>
        <p:spPr bwMode="auto">
          <a:xfrm>
            <a:off x="471488" y="396875"/>
            <a:ext cx="2205037" cy="1317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033" name="TextBox 4"/>
          <p:cNvSpPr txBox="1">
            <a:spLocks noChangeArrowheads="1"/>
          </p:cNvSpPr>
          <p:nvPr/>
        </p:nvSpPr>
        <p:spPr bwMode="auto">
          <a:xfrm>
            <a:off x="61913" y="461963"/>
            <a:ext cx="3186112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i="1" dirty="0">
                <a:solidFill>
                  <a:srgbClr val="0066FF"/>
                </a:solidFill>
                <a:cs typeface="Arial" pitchFamily="34" charset="0"/>
              </a:rPr>
              <a:t>Converting Light Into Knowledge </a:t>
            </a:r>
            <a:r>
              <a:rPr lang="en-US" sz="1000" i="1" dirty="0" smtClean="0">
                <a:solidFill>
                  <a:srgbClr val="0066FF"/>
                </a:solidFill>
                <a:cs typeface="Arial" pitchFamily="34" charset="0"/>
              </a:rPr>
              <a:t>Since 1991</a:t>
            </a:r>
            <a:endParaRPr lang="en-US" sz="1000" i="1" dirty="0">
              <a:solidFill>
                <a:srgbClr val="0066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02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Times New Roman" pitchFamily="18" charset="0"/>
          <a:ea typeface="MS PGothic" pitchFamily="34" charset="-128"/>
          <a:cs typeface="Times New Roman" pitchFamily="18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Times New Roman" pitchFamily="18" charset="0"/>
          <a:ea typeface="MS PGothic" pitchFamily="34" charset="-128"/>
          <a:cs typeface="Times New Roman" pitchFamily="18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Times New Roman" pitchFamily="18" charset="0"/>
          <a:ea typeface="MS PGothic" pitchFamily="34" charset="-128"/>
          <a:cs typeface="Times New Roman" pitchFamily="18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Times New Roman" pitchFamily="18" charset="0"/>
          <a:ea typeface="MS PGothic" pitchFamily="34" charset="-128"/>
          <a:cs typeface="Times New Roman" pitchFamily="18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Times New Roman" pitchFamily="18" charset="0"/>
          <a:ea typeface="MS PGothic" pitchFamily="34" charset="-128"/>
          <a:cs typeface="Times New Roman" pitchFamily="18" charset="0"/>
        </a:defRPr>
      </a:lvl5pPr>
      <a:lvl6pPr marL="4572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97" charset="0"/>
        </a:defRPr>
      </a:lvl6pPr>
      <a:lvl7pPr marL="9144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97" charset="0"/>
        </a:defRPr>
      </a:lvl7pPr>
      <a:lvl8pPr marL="1371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97" charset="0"/>
        </a:defRPr>
      </a:lvl8pPr>
      <a:lvl9pPr marL="18288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97" charset="0"/>
        </a:defRPr>
      </a:lvl9pPr>
    </p:titleStyle>
    <p:bodyStyle>
      <a:lvl1pPr marL="228600" indent="-228600" algn="l" rtl="0" eaLnBrk="1" fontAlgn="base" hangingPunct="1">
        <a:spcBef>
          <a:spcPct val="60000"/>
        </a:spcBef>
        <a:spcAft>
          <a:spcPct val="0"/>
        </a:spcAft>
        <a:buChar char="•"/>
        <a:defRPr b="1">
          <a:solidFill>
            <a:schemeClr val="tx1"/>
          </a:solidFill>
          <a:latin typeface="Times New Roman" pitchFamily="18" charset="0"/>
          <a:ea typeface="MS PGothic" pitchFamily="34" charset="-128"/>
          <a:cs typeface="Times New Roman" pitchFamily="18" charset="0"/>
        </a:defRPr>
      </a:lvl1pPr>
      <a:lvl2pPr marL="509588" indent="-274638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"/>
        <a:defRPr sz="1600">
          <a:solidFill>
            <a:schemeClr val="tx1"/>
          </a:solidFill>
          <a:latin typeface="Times New Roman" pitchFamily="18" charset="0"/>
          <a:ea typeface="MS PGothic" pitchFamily="34" charset="-128"/>
          <a:cs typeface="Times New Roman" pitchFamily="18" charset="0"/>
        </a:defRPr>
      </a:lvl2pPr>
      <a:lvl3pPr marL="744538" indent="-2349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Times New Roman" pitchFamily="18" charset="0"/>
          <a:ea typeface="MS PGothic" pitchFamily="34" charset="-128"/>
          <a:cs typeface="Times New Roman" pitchFamily="18" charset="0"/>
        </a:defRPr>
      </a:lvl3pPr>
      <a:lvl4pPr marL="1084263" indent="-339725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Times New Roman" pitchFamily="18" charset="0"/>
          <a:ea typeface="MS PGothic" pitchFamily="34" charset="-128"/>
          <a:cs typeface="Times New Roman" pitchFamily="18" charset="0"/>
        </a:defRPr>
      </a:lvl4pPr>
      <a:lvl5pPr marL="1371600" indent="-287338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Times New Roman" pitchFamily="18" charset="0"/>
          <a:ea typeface="MS PGothic" pitchFamily="34" charset="-128"/>
          <a:cs typeface="Times New Roman" pitchFamily="18" charset="0"/>
        </a:defRPr>
      </a:lvl5pPr>
      <a:lvl6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97" charset="-128"/>
        </a:defRPr>
      </a:lvl6pPr>
      <a:lvl7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97" charset="-128"/>
        </a:defRPr>
      </a:lvl7pPr>
      <a:lvl8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97" charset="-128"/>
        </a:defRPr>
      </a:lvl8pPr>
      <a:lvl9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000066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04EC8-9EE4-41BB-8065-01114948E2B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BC7C-D76D-4251-BA70-B0D37457689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40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6260" y="443432"/>
            <a:ext cx="8229600" cy="213334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effectLst/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defRPr>
            </a:lvl9pPr>
          </a:lstStyle>
          <a:p>
            <a:pPr algn="ctr">
              <a:buClrTx/>
              <a:buSzTx/>
              <a:buFontTx/>
            </a:pPr>
            <a:r>
              <a:rPr lang="en-US" sz="36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Terrain Analysis on the Arctic Coastal Plain, Northern Alaska</a:t>
            </a:r>
            <a:endParaRPr lang="en-US" sz="3600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541106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588" indent="-1588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Chuck Abolt</a:t>
            </a:r>
            <a:endParaRPr lang="en-US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1588" indent="-1588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November 20, 2014</a:t>
            </a:r>
          </a:p>
          <a:p>
            <a:pPr marL="1588" indent="-1588" algn="ctr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GIS in Water Resources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8" t="46528" r="4769" b="6528"/>
          <a:stretch/>
        </p:blipFill>
        <p:spPr>
          <a:xfrm>
            <a:off x="2321498" y="1769539"/>
            <a:ext cx="4499124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1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19"/>
          <a:stretch/>
        </p:blipFill>
        <p:spPr>
          <a:xfrm>
            <a:off x="1174138" y="1451745"/>
            <a:ext cx="6747005" cy="466572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Model of Polygon Evolution</a:t>
            </a:r>
            <a:endParaRPr lang="en-US" sz="3600" dirty="0">
              <a:solidFill>
                <a:srgbClr val="FFFF00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79882" y="838200"/>
            <a:ext cx="8735518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399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64890"/>
            <a:ext cx="8229600" cy="8382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Changes in Pond Areas and ET</a:t>
            </a:r>
            <a:endParaRPr lang="en-US" sz="3600" dirty="0">
              <a:solidFill>
                <a:srgbClr val="FFFF00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81000" y="1152990"/>
            <a:ext cx="85344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0656194"/>
              </p:ext>
            </p:extLst>
          </p:nvPr>
        </p:nvGraphicFramePr>
        <p:xfrm>
          <a:off x="381000" y="1515534"/>
          <a:ext cx="4097867" cy="4775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63530" y="1292224"/>
                <a:ext cx="4412192" cy="5113421"/>
              </a:xfrm>
            </p:spPr>
            <p:txBody>
              <a:bodyPr>
                <a:normAutofit/>
              </a:bodyPr>
              <a:lstStyle/>
              <a:p>
                <a:endParaRPr lang="en-US" sz="2600" dirty="0" smtClean="0">
                  <a:solidFill>
                    <a:srgbClr val="FFFFCC"/>
                  </a:solidFill>
                </a:endParaRPr>
              </a:p>
              <a:p>
                <a:pPr marL="0" indent="0">
                  <a:buNone/>
                </a:pPr>
                <a:endParaRPr lang="en-US" sz="2600" dirty="0">
                  <a:solidFill>
                    <a:srgbClr val="FFFFCC"/>
                  </a:solidFill>
                </a:endParaRPr>
              </a:p>
              <a:p>
                <a:pPr>
                  <a:spcAft>
                    <a:spcPts val="700"/>
                  </a:spcAft>
                </a:pPr>
                <a:r>
                  <a:rPr lang="en-US" sz="2600" dirty="0" smtClean="0">
                    <a:solidFill>
                      <a:srgbClr val="FFFFCC"/>
                    </a:solidFill>
                  </a:rPr>
                  <a:t>Use </a:t>
                </a:r>
                <a:r>
                  <a:rPr lang="en-US" sz="2600" b="1" dirty="0" smtClean="0">
                    <a:solidFill>
                      <a:srgbClr val="FFFFCC"/>
                    </a:solidFill>
                  </a:rPr>
                  <a:t>Fill</a:t>
                </a:r>
                <a:r>
                  <a:rPr lang="en-US" sz="2600" dirty="0" smtClean="0">
                    <a:solidFill>
                      <a:srgbClr val="FFFFCC"/>
                    </a:solidFill>
                  </a:rPr>
                  <a:t>, </a:t>
                </a:r>
                <a:r>
                  <a:rPr lang="en-US" sz="2600" b="1" dirty="0" smtClean="0">
                    <a:solidFill>
                      <a:srgbClr val="FFFFCC"/>
                    </a:solidFill>
                  </a:rPr>
                  <a:t>Raster Calculator</a:t>
                </a:r>
                <a:r>
                  <a:rPr lang="en-US" sz="2600" dirty="0" smtClean="0">
                    <a:solidFill>
                      <a:srgbClr val="FFFFCC"/>
                    </a:solidFill>
                  </a:rPr>
                  <a:t>, and </a:t>
                </a:r>
                <a:r>
                  <a:rPr lang="en-US" sz="2600" b="1" dirty="0" smtClean="0">
                    <a:solidFill>
                      <a:srgbClr val="FFFFCC"/>
                    </a:solidFill>
                  </a:rPr>
                  <a:t>Surface Volume</a:t>
                </a:r>
                <a:r>
                  <a:rPr lang="en-US" sz="2600" dirty="0" smtClean="0">
                    <a:solidFill>
                      <a:srgbClr val="FFFFCC"/>
                    </a:solidFill>
                  </a:rPr>
                  <a:t> tools to measure polygon ponds</a:t>
                </a:r>
              </a:p>
              <a:p>
                <a:pPr>
                  <a:spcAft>
                    <a:spcPts val="700"/>
                  </a:spcAft>
                </a:pPr>
                <a:r>
                  <a:rPr lang="en-US" sz="2600" dirty="0" smtClean="0">
                    <a:solidFill>
                      <a:srgbClr val="FFFFCC"/>
                    </a:solidFill>
                  </a:rPr>
                  <a:t>Penman-</a:t>
                </a:r>
                <a:r>
                  <a:rPr lang="en-US" sz="2600" dirty="0" err="1" smtClean="0">
                    <a:solidFill>
                      <a:srgbClr val="FFFFCC"/>
                    </a:solidFill>
                  </a:rPr>
                  <a:t>Monteith</a:t>
                </a:r>
                <a:r>
                  <a:rPr lang="en-US" sz="2600" dirty="0" smtClean="0">
                    <a:solidFill>
                      <a:srgbClr val="FFFFCC"/>
                    </a:solidFill>
                  </a:rPr>
                  <a:t> equation:</a:t>
                </a:r>
              </a:p>
              <a:p>
                <a:pPr marL="0" indent="0">
                  <a:spcAft>
                    <a:spcPts val="700"/>
                  </a:spcAft>
                  <a:buNone/>
                </a:pPr>
                <a:endParaRPr lang="en-US" sz="500" i="1" dirty="0" smtClean="0">
                  <a:solidFill>
                    <a:srgbClr val="FFFFCC"/>
                  </a:solidFill>
                  <a:latin typeface="Cambria Math"/>
                </a:endParaRPr>
              </a:p>
              <a:p>
                <a:pPr marL="0" indent="0">
                  <a:spcAft>
                    <a:spcPts val="7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 smtClean="0">
                          <a:solidFill>
                            <a:srgbClr val="FFFFCC"/>
                          </a:solidFill>
                          <a:latin typeface="Cambria Math"/>
                        </a:rPr>
                        <m:t>λ</m:t>
                      </m:r>
                      <m:r>
                        <a:rPr lang="en-US" sz="2400" b="0" i="1" smtClean="0">
                          <a:solidFill>
                            <a:srgbClr val="FFFFCC"/>
                          </a:solidFill>
                          <a:latin typeface="Cambria Math"/>
                        </a:rPr>
                        <m:t>𝐸</m:t>
                      </m:r>
                      <m:r>
                        <a:rPr lang="en-US" sz="2400" i="1" smtClean="0">
                          <a:solidFill>
                            <a:srgbClr val="FFFF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FFFF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FFCC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FFFF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rgbClr val="FFFF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FFFF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FFFF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sz="2400" i="1">
                                  <a:solidFill>
                                    <a:srgbClr val="FFFFCC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sz="2400" i="1">
                                  <a:solidFill>
                                    <a:srgbClr val="FFFFCC"/>
                                  </a:solidFill>
                                  <a:latin typeface="Cambria Math"/>
                                  <a:ea typeface="Cambria Math"/>
                                </a:rPr>
                                <m:t>𝐺</m:t>
                              </m:r>
                            </m:e>
                          </m:d>
                          <m:r>
                            <a:rPr lang="en-US" sz="2400" i="1">
                              <a:solidFill>
                                <a:srgbClr val="FFFFCC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FFFF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FFCC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FFCC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FFFF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FFCC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FFCC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solidFill>
                                    <a:srgbClr val="FFFF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rgbClr val="FFFFCC"/>
                                  </a:solidFill>
                                  <a:latin typeface="Cambria Math"/>
                                  <a:ea typeface="Cambria Math"/>
                                </a:rPr>
                                <m:t>𝛿</m:t>
                              </m:r>
                              <m:r>
                                <a:rPr lang="en-US" sz="2400" i="1">
                                  <a:solidFill>
                                    <a:srgbClr val="FFFFCC"/>
                                  </a:solidFill>
                                  <a:latin typeface="Cambria Math"/>
                                  <a:ea typeface="Cambria Math"/>
                                </a:rPr>
                                <m:t>𝑒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FFFF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FFCC"/>
                                  </a:solidFill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FFCC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solidFill>
                                <a:srgbClr val="FFFFCC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sz="2400" b="0" i="1" smtClean="0">
                              <a:solidFill>
                                <a:srgbClr val="FFFFCC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sz="2400" b="0" i="1" smtClean="0">
                              <a:solidFill>
                                <a:srgbClr val="FFFFCC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en-US" sz="2400" b="0" i="1" smtClean="0">
                              <a:solidFill>
                                <a:srgbClr val="FFFFCC"/>
                              </a:solidFill>
                              <a:latin typeface="Cambria Math"/>
                              <a:ea typeface="Cambria Math"/>
                            </a:rPr>
                            <m:t>(1+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FFFF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FFFF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FFFF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FFFF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FFFF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FFFF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FFFF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b="0" i="1" smtClean="0">
                              <a:solidFill>
                                <a:srgbClr val="FFFFCC"/>
                              </a:solidFill>
                              <a:latin typeface="Cambria Math"/>
                              <a:ea typeface="Cambria Math"/>
                            </a:rPr>
                            <m:t>) </m:t>
                          </m:r>
                        </m:den>
                      </m:f>
                    </m:oMath>
                  </m:oMathPara>
                </a14:m>
                <a:endParaRPr lang="en-US" sz="2600" dirty="0" smtClean="0">
                  <a:solidFill>
                    <a:srgbClr val="FFFFCC"/>
                  </a:solidFill>
                </a:endParaRPr>
              </a:p>
              <a:p>
                <a:pPr>
                  <a:spcAft>
                    <a:spcPts val="700"/>
                  </a:spcAft>
                </a:pPr>
                <a:endParaRPr lang="en-US" sz="2600" dirty="0" smtClean="0">
                  <a:solidFill>
                    <a:srgbClr val="FFFFCC"/>
                  </a:solidFill>
                </a:endParaRPr>
              </a:p>
              <a:p>
                <a:pPr>
                  <a:spcAft>
                    <a:spcPts val="700"/>
                  </a:spcAft>
                </a:pPr>
                <a:endParaRPr lang="en-US" sz="2600" dirty="0" smtClean="0">
                  <a:solidFill>
                    <a:srgbClr val="FFFFCC"/>
                  </a:solidFill>
                </a:endParaRPr>
              </a:p>
              <a:p>
                <a:endParaRPr lang="en-US" sz="2600" dirty="0" smtClean="0">
                  <a:solidFill>
                    <a:srgbClr val="FFFFCC"/>
                  </a:solidFill>
                </a:endParaRPr>
              </a:p>
            </p:txBody>
          </p:sp>
        </mc:Choice>
        <mc:Fallback xmlns="">
          <p:sp>
            <p:nvSpPr>
              <p:cNvPr id="9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63530" y="1292224"/>
                <a:ext cx="4412192" cy="5113421"/>
              </a:xfrm>
              <a:blipFill rotWithShape="1">
                <a:blip r:embed="rId3"/>
                <a:stretch>
                  <a:fillRect l="-2213" r="-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737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Thank you!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CC"/>
                </a:solidFill>
              </a:rPr>
              <a:t>David </a:t>
            </a:r>
            <a:r>
              <a:rPr lang="en-US" dirty="0" err="1" smtClean="0">
                <a:solidFill>
                  <a:srgbClr val="FFFFCC"/>
                </a:solidFill>
              </a:rPr>
              <a:t>Maidment</a:t>
            </a:r>
            <a:endParaRPr lang="en-US" dirty="0" smtClean="0">
              <a:solidFill>
                <a:srgbClr val="FFFFCC"/>
              </a:solidFill>
            </a:endParaRPr>
          </a:p>
          <a:p>
            <a:r>
              <a:rPr lang="en-US" dirty="0" smtClean="0">
                <a:solidFill>
                  <a:srgbClr val="FFFFCC"/>
                </a:solidFill>
              </a:rPr>
              <a:t>Michael Young, Todd Caldwell, Toti Larson</a:t>
            </a:r>
          </a:p>
          <a:p>
            <a:r>
              <a:rPr lang="en-US" dirty="0" smtClean="0">
                <a:solidFill>
                  <a:srgbClr val="FFFFCC"/>
                </a:solidFill>
              </a:rPr>
              <a:t>Kutalmis Saylam, Jeff Paine, Aaron </a:t>
            </a:r>
            <a:r>
              <a:rPr lang="en-US" dirty="0" err="1" smtClean="0">
                <a:solidFill>
                  <a:srgbClr val="FFFFCC"/>
                </a:solidFill>
              </a:rPr>
              <a:t>Averett</a:t>
            </a:r>
            <a:r>
              <a:rPr lang="en-US" dirty="0" smtClean="0">
                <a:solidFill>
                  <a:srgbClr val="FFFFCC"/>
                </a:solidFill>
              </a:rPr>
              <a:t>, John Andrews</a:t>
            </a:r>
          </a:p>
          <a:p>
            <a:r>
              <a:rPr lang="en-US" dirty="0" smtClean="0">
                <a:solidFill>
                  <a:srgbClr val="FFFFCC"/>
                </a:solidFill>
              </a:rPr>
              <a:t>Great Bear Petroleum, LLC</a:t>
            </a:r>
          </a:p>
          <a:p>
            <a:endParaRPr lang="en-US" dirty="0">
              <a:solidFill>
                <a:srgbClr val="FFFFCC"/>
              </a:solidFill>
            </a:endParaRPr>
          </a:p>
          <a:p>
            <a:r>
              <a:rPr lang="en-US" dirty="0" smtClean="0">
                <a:solidFill>
                  <a:srgbClr val="FFFFCC"/>
                </a:solidFill>
              </a:rPr>
              <a:t>Questions?</a:t>
            </a:r>
            <a:endParaRPr lang="en-US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76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91060" y="838200"/>
            <a:ext cx="85344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1060" y="0"/>
            <a:ext cx="8534400" cy="8382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Background</a:t>
            </a:r>
            <a:endParaRPr lang="en-US" sz="3600" dirty="0">
              <a:solidFill>
                <a:srgbClr val="FFFF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47675" y="648740"/>
            <a:ext cx="3836458" cy="5113421"/>
          </a:xfrm>
        </p:spPr>
        <p:txBody>
          <a:bodyPr>
            <a:normAutofit lnSpcReduction="10000"/>
          </a:bodyPr>
          <a:lstStyle/>
          <a:p>
            <a:endParaRPr lang="en-US" sz="2600" dirty="0" smtClean="0">
              <a:solidFill>
                <a:srgbClr val="FFFFCC"/>
              </a:solidFill>
            </a:endParaRPr>
          </a:p>
          <a:p>
            <a:endParaRPr lang="en-US" sz="2600" dirty="0">
              <a:solidFill>
                <a:srgbClr val="FFFFCC"/>
              </a:solidFill>
            </a:endParaRPr>
          </a:p>
          <a:p>
            <a:endParaRPr lang="en-US" sz="2600" dirty="0" smtClean="0">
              <a:solidFill>
                <a:srgbClr val="FFFFCC"/>
              </a:solidFill>
            </a:endParaRPr>
          </a:p>
          <a:p>
            <a:pPr>
              <a:spcAft>
                <a:spcPts val="700"/>
              </a:spcAft>
            </a:pPr>
            <a:r>
              <a:rPr lang="en-US" sz="2600" dirty="0" smtClean="0">
                <a:solidFill>
                  <a:srgbClr val="FFFFCC"/>
                </a:solidFill>
              </a:rPr>
              <a:t>The Alaska North Slope is flat and marshy</a:t>
            </a:r>
          </a:p>
          <a:p>
            <a:pPr>
              <a:spcAft>
                <a:spcPts val="700"/>
              </a:spcAft>
            </a:pPr>
            <a:r>
              <a:rPr lang="en-US" sz="2600" dirty="0" smtClean="0">
                <a:solidFill>
                  <a:srgbClr val="FFFFCC"/>
                </a:solidFill>
              </a:rPr>
              <a:t>Location of largest oil field in United States</a:t>
            </a:r>
          </a:p>
          <a:p>
            <a:pPr>
              <a:spcAft>
                <a:spcPts val="700"/>
              </a:spcAft>
            </a:pPr>
            <a:r>
              <a:rPr lang="en-US" sz="2600" dirty="0" smtClean="0">
                <a:solidFill>
                  <a:srgbClr val="FFFFCC"/>
                </a:solidFill>
              </a:rPr>
              <a:t>Great Bear Petroleum is interested in area</a:t>
            </a:r>
          </a:p>
          <a:p>
            <a:pPr>
              <a:spcAft>
                <a:spcPts val="700"/>
              </a:spcAft>
            </a:pPr>
            <a:r>
              <a:rPr lang="en-US" sz="2600" dirty="0" smtClean="0">
                <a:solidFill>
                  <a:srgbClr val="FFFFCC"/>
                </a:solidFill>
              </a:rPr>
              <a:t>UT-BEG hired to fly </a:t>
            </a:r>
            <a:r>
              <a:rPr lang="en-US" sz="2600" dirty="0" err="1" smtClean="0">
                <a:solidFill>
                  <a:srgbClr val="FFFFCC"/>
                </a:solidFill>
              </a:rPr>
              <a:t>LiDAR</a:t>
            </a:r>
            <a:r>
              <a:rPr lang="en-US" sz="2600" dirty="0" smtClean="0">
                <a:solidFill>
                  <a:srgbClr val="FFFFCC"/>
                </a:solidFill>
              </a:rPr>
              <a:t> survey in 2012</a:t>
            </a:r>
          </a:p>
          <a:p>
            <a:endParaRPr lang="en-US" sz="2600" dirty="0" smtClean="0">
              <a:solidFill>
                <a:srgbClr val="FFFFCC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0" t="27777" r="11344" b="12716"/>
          <a:stretch/>
        </p:blipFill>
        <p:spPr>
          <a:xfrm>
            <a:off x="4495801" y="1625600"/>
            <a:ext cx="4106335" cy="408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3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91060" y="838200"/>
            <a:ext cx="85344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1060" y="14990"/>
            <a:ext cx="8534400" cy="8382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DEM and Stream Basins</a:t>
            </a:r>
            <a:endParaRPr lang="en-US" sz="3600" dirty="0">
              <a:solidFill>
                <a:srgbClr val="FFFF00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8" t="4445" r="8555" b="2216"/>
          <a:stretch/>
        </p:blipFill>
        <p:spPr>
          <a:xfrm>
            <a:off x="1126067" y="1086448"/>
            <a:ext cx="2683922" cy="565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"/>
          <a:stretch/>
        </p:blipFill>
        <p:spPr>
          <a:xfrm>
            <a:off x="4512727" y="1141645"/>
            <a:ext cx="3769237" cy="539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3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1060" y="14990"/>
            <a:ext cx="8534400" cy="8382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Ice Wedge Polygons</a:t>
            </a:r>
            <a:endParaRPr lang="en-US" sz="3600" dirty="0">
              <a:solidFill>
                <a:srgbClr val="FFFF00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91060" y="838200"/>
            <a:ext cx="85344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http://www.awi.de/fileadmin/user_upload/News/Press_Releases/2009/4._Quartal/Eispolygone_KPiel_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3614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rregular Ice wedge polygons and non-sorted circles on Howe Island, Alaska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01693"/>
            <a:ext cx="4343400" cy="289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494860" y="1600194"/>
            <a:ext cx="4038600" cy="609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FFCC"/>
                </a:solidFill>
              </a:rPr>
              <a:t>Low-Centered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057400" y="5297339"/>
            <a:ext cx="4264981" cy="68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FFCC"/>
                </a:solidFill>
              </a:rPr>
              <a:t>High-Centered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4271889"/>
            <a:ext cx="35983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CC"/>
                </a:solidFill>
              </a:rPr>
              <a:t>http://www.awi.de/fileadmin/user_upload/News/Press_Releases/2009/4._Quartal/Eispolygone_KPiel_w.jpg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47267" y="6383867"/>
            <a:ext cx="31781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CC"/>
                </a:solidFill>
              </a:rPr>
              <a:t>http://permafrost.gi.alaska.edu/photos/image/85</a:t>
            </a:r>
          </a:p>
        </p:txBody>
      </p:sp>
    </p:spTree>
    <p:extLst>
      <p:ext uri="{BB962C8B-B14F-4D97-AF65-F5344CB8AC3E}">
        <p14:creationId xmlns:p14="http://schemas.microsoft.com/office/powerpoint/2010/main" val="279925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060" y="14990"/>
            <a:ext cx="8534400" cy="8382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Ice Wedge Polygons</a:t>
            </a:r>
            <a:endParaRPr lang="en-US" sz="3600" dirty="0">
              <a:solidFill>
                <a:srgbClr val="FFFF00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91060" y="838200"/>
            <a:ext cx="85344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David Fox from McGill University mud covered and his favourite tool, his chain saw, after sampling an ice wedge. (photo: Stefanie Weege, Alfred Wegener Institute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609" y="1348419"/>
            <a:ext cx="6083301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639734" y="6028267"/>
            <a:ext cx="4826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FFCC"/>
                </a:solidFill>
              </a:rPr>
              <a:t>http://www.page21.eu/gallery/fieldstations2012</a:t>
            </a:r>
          </a:p>
        </p:txBody>
      </p:sp>
    </p:spTree>
    <p:extLst>
      <p:ext uri="{BB962C8B-B14F-4D97-AF65-F5344CB8AC3E}">
        <p14:creationId xmlns:p14="http://schemas.microsoft.com/office/powerpoint/2010/main" val="314698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1060" y="23457"/>
            <a:ext cx="8534400" cy="8382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Ice Wedge Polygons</a:t>
            </a:r>
            <a:endParaRPr lang="en-US" sz="3600" dirty="0">
              <a:solidFill>
                <a:srgbClr val="FFFF00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91060" y="846667"/>
            <a:ext cx="85344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aboltc\AppData\Local\Microsoft\Windows\Temporary Internet Files\Content.Outlook\I90TJ7CA\PolygonGeomorph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91" y="1300797"/>
            <a:ext cx="3949823" cy="511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47675" y="835014"/>
                <a:ext cx="3836458" cy="5113421"/>
              </a:xfrm>
            </p:spPr>
            <p:txBody>
              <a:bodyPr>
                <a:normAutofit/>
              </a:bodyPr>
              <a:lstStyle/>
              <a:p>
                <a:endParaRPr lang="en-US" sz="2600" dirty="0" smtClean="0">
                  <a:solidFill>
                    <a:srgbClr val="FFFFCC"/>
                  </a:solidFill>
                </a:endParaRPr>
              </a:p>
              <a:p>
                <a:endParaRPr lang="en-US" sz="2600" dirty="0">
                  <a:solidFill>
                    <a:srgbClr val="FFFFCC"/>
                  </a:solidFill>
                </a:endParaRPr>
              </a:p>
              <a:p>
                <a:pPr>
                  <a:spcAft>
                    <a:spcPts val="700"/>
                  </a:spcAft>
                </a:pPr>
                <a:r>
                  <a:rPr lang="en-US" sz="2600" dirty="0" smtClean="0">
                    <a:solidFill>
                      <a:srgbClr val="FFFFCC"/>
                    </a:solidFill>
                  </a:rPr>
                  <a:t>Construction of the Dalton Highway in 1978 may have triggered polygon erosion</a:t>
                </a:r>
              </a:p>
              <a:p>
                <a:pPr>
                  <a:spcAft>
                    <a:spcPts val="700"/>
                  </a:spcAft>
                </a:pPr>
                <a:r>
                  <a:rPr lang="en-US" sz="2600" dirty="0" smtClean="0">
                    <a:solidFill>
                      <a:srgbClr val="FFFFCC"/>
                    </a:solidFill>
                  </a:rPr>
                  <a:t>Inverse modeling of polygon evolution:</a:t>
                </a:r>
              </a:p>
              <a:p>
                <a:pPr>
                  <a:spcAft>
                    <a:spcPts val="700"/>
                  </a:spcAft>
                </a:pPr>
                <a:endParaRPr lang="en-US" sz="500" dirty="0" smtClean="0">
                  <a:solidFill>
                    <a:srgbClr val="FFFFCC"/>
                  </a:solidFill>
                </a:endParaRPr>
              </a:p>
              <a:p>
                <a:pPr marL="0" indent="0">
                  <a:spcAft>
                    <a:spcPts val="7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srgbClr val="FFFF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FFCC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rgbClr val="FFFFCC"/>
                              </a:solidFill>
                              <a:latin typeface="Cambria Math"/>
                            </a:rPr>
                            <m:t>𝑧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FFFFCC"/>
                              </a:solidFill>
                              <a:latin typeface="Cambria Math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rgbClr val="FFFFCC"/>
                              </a:solidFill>
                              <a:latin typeface="Cambria Math"/>
                            </a:rPr>
                            <m:t>𝑡</m:t>
                          </m:r>
                        </m:den>
                      </m:f>
                      <m:r>
                        <a:rPr lang="en-US" sz="2400" i="1">
                          <a:solidFill>
                            <a:srgbClr val="FFFFCC"/>
                          </a:solidFill>
                          <a:latin typeface="Cambria Math"/>
                        </a:rPr>
                        <m:t>≈−</m:t>
                      </m:r>
                      <m:r>
                        <a:rPr lang="en-US" sz="2400" i="1">
                          <a:solidFill>
                            <a:srgbClr val="FFFFCC"/>
                          </a:solidFill>
                          <a:latin typeface="Cambria Math"/>
                        </a:rPr>
                        <m:t>𝐷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FFFF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FFFF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FFFF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rgbClr val="FFFFCC"/>
                                      </a:solidFill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FFFFCC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rgbClr val="FFFFCC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FFFF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rgbClr val="FFFFCC"/>
                                      </a:solidFill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sz="2400" i="1">
                                      <a:solidFill>
                                        <a:srgbClr val="FFFFCC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FFFFCC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400" i="1">
                              <a:solidFill>
                                <a:srgbClr val="FFFFCC"/>
                              </a:solidFill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FFFF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FFFF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rgbClr val="FFFFCC"/>
                                      </a:solidFill>
                                      <a:latin typeface="Cambria Math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FFFFCC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rgbClr val="FFFFCC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FFFF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rgbClr val="FFFFCC"/>
                                      </a:solidFill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sz="2400" i="1">
                                      <a:solidFill>
                                        <a:srgbClr val="FFFFCC"/>
                                      </a:solidFill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FFFFCC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2600" dirty="0" smtClean="0">
                  <a:solidFill>
                    <a:srgbClr val="FFFFCC"/>
                  </a:solidFill>
                </a:endParaRPr>
              </a:p>
              <a:p>
                <a:endParaRPr lang="en-US" sz="2600" dirty="0" smtClean="0">
                  <a:solidFill>
                    <a:srgbClr val="FFFFCC"/>
                  </a:solidFill>
                </a:endParaRPr>
              </a:p>
            </p:txBody>
          </p:sp>
        </mc:Choice>
        <mc:Fallback xmlns="">
          <p:sp>
            <p:nvSpPr>
              <p:cNvPr id="10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7675" y="835014"/>
                <a:ext cx="3836458" cy="5113421"/>
              </a:xfrm>
              <a:blipFill rotWithShape="1">
                <a:blip r:embed="rId4"/>
                <a:stretch>
                  <a:fillRect l="-2381" r="-1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62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1060" y="23457"/>
            <a:ext cx="8534400" cy="8382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Ice Wedge Polygons</a:t>
            </a:r>
            <a:endParaRPr lang="en-US" sz="3600" dirty="0">
              <a:solidFill>
                <a:srgbClr val="FFFF00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91060" y="846667"/>
            <a:ext cx="85344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5" b="17112"/>
          <a:stretch/>
        </p:blipFill>
        <p:spPr bwMode="auto">
          <a:xfrm>
            <a:off x="1598295" y="3698168"/>
            <a:ext cx="5947410" cy="25361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59" b="16578"/>
          <a:stretch/>
        </p:blipFill>
        <p:spPr bwMode="auto">
          <a:xfrm>
            <a:off x="1598295" y="1344858"/>
            <a:ext cx="5947410" cy="23533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14649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91060" y="14990"/>
            <a:ext cx="8534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Generation of 50 cm DEM</a:t>
            </a:r>
            <a:endParaRPr lang="en-US" sz="3600" dirty="0">
              <a:solidFill>
                <a:srgbClr val="FFFF00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91060" y="838200"/>
            <a:ext cx="85344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3" y="903992"/>
            <a:ext cx="4076112" cy="52749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98" y="903992"/>
            <a:ext cx="4083794" cy="52849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578" y="342900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0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Model of Polygon Evolution</a:t>
            </a:r>
            <a:endParaRPr lang="en-US" sz="3600" dirty="0">
              <a:solidFill>
                <a:srgbClr val="FFFF00"/>
              </a:solidFill>
              <a:latin typeface="Calibri" pitchFamily="34" charset="0"/>
              <a:cs typeface="Arial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79882" y="838200"/>
            <a:ext cx="8735518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olygoneros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2907" y="1056219"/>
            <a:ext cx="8009467" cy="2569704"/>
          </a:xfrm>
          <a:prstGeom prst="rect">
            <a:avLst/>
          </a:prstGeom>
        </p:spPr>
      </p:pic>
      <p:pic>
        <p:nvPicPr>
          <p:cNvPr id="5" name="2DtransectNS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843" y="4529315"/>
            <a:ext cx="6759594" cy="20312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7331" y="3767662"/>
            <a:ext cx="7815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CC"/>
                </a:solidFill>
              </a:rPr>
              <a:t>Best fit </a:t>
            </a:r>
            <a:r>
              <a:rPr lang="en-US" sz="2000" i="1" dirty="0" smtClean="0">
                <a:solidFill>
                  <a:srgbClr val="FFFFCC"/>
                </a:solidFill>
              </a:rPr>
              <a:t>D</a:t>
            </a:r>
            <a:r>
              <a:rPr lang="en-US" sz="2000" dirty="0" smtClean="0">
                <a:solidFill>
                  <a:srgbClr val="FFFFCC"/>
                </a:solidFill>
              </a:rPr>
              <a:t> = 0.038 – 0.050 m</a:t>
            </a:r>
            <a:r>
              <a:rPr lang="en-US" sz="2000" baseline="30000" dirty="0" smtClean="0">
                <a:solidFill>
                  <a:srgbClr val="FFFFCC"/>
                </a:solidFill>
              </a:rPr>
              <a:t>2</a:t>
            </a:r>
            <a:r>
              <a:rPr lang="en-US" sz="2000" dirty="0" smtClean="0">
                <a:solidFill>
                  <a:srgbClr val="FFFFCC"/>
                </a:solidFill>
              </a:rPr>
              <a:t>yr</a:t>
            </a:r>
            <a:r>
              <a:rPr lang="en-US" sz="2000" baseline="30000" dirty="0" smtClean="0">
                <a:solidFill>
                  <a:srgbClr val="FFFFCC"/>
                </a:solidFill>
              </a:rPr>
              <a:t>-1</a:t>
            </a:r>
            <a:endParaRPr lang="en-US" sz="2000" dirty="0">
              <a:solidFill>
                <a:srgbClr val="FFFFCC"/>
              </a:solidFill>
            </a:endParaRPr>
          </a:p>
          <a:p>
            <a:pPr algn="ctr"/>
            <a:r>
              <a:rPr lang="en-US" sz="2000" dirty="0" smtClean="0">
                <a:solidFill>
                  <a:srgbClr val="FFFFCC"/>
                </a:solidFill>
              </a:rPr>
              <a:t>Best fit trough incision depth = 25-29 cm</a:t>
            </a:r>
            <a:endParaRPr lang="en-US" sz="2000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77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KSI_Template-12-2012">
  <a:themeElements>
    <a:clrScheme name="Gordon-NNS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Gordon-NNS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97" charset="0"/>
          </a:defRPr>
        </a:defPPr>
      </a:lstStyle>
    </a:lnDef>
  </a:objectDefaults>
  <a:extraClrSchemeLst>
    <a:extraClrScheme>
      <a:clrScheme name="Gordon-NNS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ordon-NNS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ordon-NNS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ordon-NNS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ordon-NNS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ordon-NNS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ordon-NNS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4456</TotalTime>
  <Words>209</Words>
  <Application>Microsoft Office PowerPoint</Application>
  <PresentationFormat>On-screen Show (4:3)</PresentationFormat>
  <Paragraphs>55</Paragraphs>
  <Slides>12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MS PGothic</vt:lpstr>
      <vt:lpstr>MS PGothic</vt:lpstr>
      <vt:lpstr>Arial</vt:lpstr>
      <vt:lpstr>Calibri</vt:lpstr>
      <vt:lpstr>Cambria Math</vt:lpstr>
      <vt:lpstr>Times New Roman</vt:lpstr>
      <vt:lpstr>Wingdings</vt:lpstr>
      <vt:lpstr>Office Theme</vt:lpstr>
      <vt:lpstr>OKSI_Template-12-2012</vt:lpstr>
      <vt:lpstr>1_Office Theme</vt:lpstr>
      <vt:lpstr>PowerPoint Presentation</vt:lpstr>
      <vt:lpstr>Background</vt:lpstr>
      <vt:lpstr>DEM and Stream Basins</vt:lpstr>
      <vt:lpstr>Ice Wedge Polygons</vt:lpstr>
      <vt:lpstr>Ice Wedge Polygons</vt:lpstr>
      <vt:lpstr>Ice Wedge Polygons</vt:lpstr>
      <vt:lpstr>Ice Wedge Polygons</vt:lpstr>
      <vt:lpstr>PowerPoint Presentation</vt:lpstr>
      <vt:lpstr>Model of Polygon Evolution</vt:lpstr>
      <vt:lpstr>Model of Polygon Evolution</vt:lpstr>
      <vt:lpstr>Changes in Pond Areas and ET</vt:lpstr>
      <vt:lpstr>Thank you!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Paine</dc:creator>
  <cp:lastModifiedBy>Maidment, David R</cp:lastModifiedBy>
  <cp:revision>217</cp:revision>
  <cp:lastPrinted>2014-07-11T03:07:17Z</cp:lastPrinted>
  <dcterms:created xsi:type="dcterms:W3CDTF">2013-02-01T18:49:11Z</dcterms:created>
  <dcterms:modified xsi:type="dcterms:W3CDTF">2014-11-20T16:28:50Z</dcterms:modified>
</cp:coreProperties>
</file>