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9" r:id="rId3"/>
    <p:sldId id="258" r:id="rId4"/>
    <p:sldId id="265" r:id="rId5"/>
    <p:sldId id="264" r:id="rId6"/>
    <p:sldId id="266" r:id="rId7"/>
    <p:sldId id="268" r:id="rId8"/>
    <p:sldId id="273" r:id="rId9"/>
    <p:sldId id="277" r:id="rId10"/>
    <p:sldId id="270" r:id="rId11"/>
    <p:sldId id="271" r:id="rId12"/>
    <p:sldId id="272" r:id="rId13"/>
    <p:sldId id="278" r:id="rId14"/>
    <p:sldId id="274" r:id="rId15"/>
    <p:sldId id="275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2C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raig\Desktop\UT%20Austin\GIS%20and%20WR\TermProject3\Site_Sonde_POM_FlowAc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</c:spPr>
          </c:marker>
          <c:trendline>
            <c:trendlineType val="linear"/>
            <c:dispRSqr val="1"/>
            <c:dispEq val="0"/>
            <c:trendlineLbl>
              <c:layout>
                <c:manualLayout>
                  <c:x val="-2.2635734698930782E-2"/>
                  <c:y val="0.27923504476615735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400" dirty="0" smtClean="0"/>
                      <a:t>R² = 0.6211</a:t>
                    </a:r>
                    <a:endParaRPr lang="en-US" sz="1400" dirty="0"/>
                  </a:p>
                </c:rich>
              </c:tx>
              <c:numFmt formatCode="General" sourceLinked="0"/>
            </c:trendlineLbl>
          </c:trendline>
          <c:xVal>
            <c:numRef>
              <c:f>Site_Sonde_POM!$X$15:$X$18</c:f>
              <c:numCache>
                <c:formatCode>0.00</c:formatCode>
                <c:ptCount val="4"/>
                <c:pt idx="0">
                  <c:v>195.80500000000001</c:v>
                </c:pt>
                <c:pt idx="1">
                  <c:v>1793.3139999999999</c:v>
                </c:pt>
                <c:pt idx="2">
                  <c:v>321.1400000000001</c:v>
                </c:pt>
                <c:pt idx="3">
                  <c:v>1455.6319999999998</c:v>
                </c:pt>
              </c:numCache>
            </c:numRef>
          </c:xVal>
          <c:yVal>
            <c:numRef>
              <c:f>Site_Sonde_POM!$Y$15:$Y$18</c:f>
              <c:numCache>
                <c:formatCode>0.00</c:formatCode>
                <c:ptCount val="4"/>
                <c:pt idx="0">
                  <c:v>8.9666666666666721</c:v>
                </c:pt>
                <c:pt idx="1">
                  <c:v>10.93</c:v>
                </c:pt>
                <c:pt idx="2">
                  <c:v>10.465000000000003</c:v>
                </c:pt>
                <c:pt idx="3">
                  <c:v>11.283333333333331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4474752"/>
        <c:axId val="-2104472032"/>
      </c:scatterChart>
      <c:valAx>
        <c:axId val="-2104474752"/>
        <c:scaling>
          <c:orientation val="minMax"/>
          <c:max val="1900"/>
          <c:min val="150"/>
        </c:scaling>
        <c:delete val="0"/>
        <c:axPos val="b"/>
        <c:title>
          <c:tx>
            <c:rich>
              <a:bodyPr/>
              <a:lstStyle/>
              <a:p>
                <a:pPr>
                  <a:defRPr sz="1200" b="0">
                    <a:latin typeface="Arial" pitchFamily="34" charset="0"/>
                    <a:cs typeface="Arial" pitchFamily="34" charset="0"/>
                  </a:defRPr>
                </a:pPr>
                <a:r>
                  <a:rPr lang="en-US" sz="1200" b="0">
                    <a:latin typeface="Arial" pitchFamily="34" charset="0"/>
                    <a:cs typeface="Arial" pitchFamily="34" charset="0"/>
                  </a:rPr>
                  <a:t>Flow</a:t>
                </a:r>
                <a:r>
                  <a:rPr lang="en-US" sz="1200" b="0" baseline="0">
                    <a:latin typeface="Arial" pitchFamily="34" charset="0"/>
                    <a:cs typeface="Arial" pitchFamily="34" charset="0"/>
                  </a:rPr>
                  <a:t> Accumulation (km</a:t>
                </a:r>
                <a:r>
                  <a:rPr lang="en-US" sz="1200" b="0" baseline="30000"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en-US" sz="1200" b="0" baseline="0">
                    <a:latin typeface="Arial" pitchFamily="34" charset="0"/>
                    <a:cs typeface="Arial" pitchFamily="34" charset="0"/>
                  </a:rPr>
                  <a:t>)</a:t>
                </a:r>
                <a:endParaRPr lang="en-US" sz="1200" b="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0.36082574273769502"/>
              <c:y val="0.93306009200811335"/>
            </c:manualLayout>
          </c:layout>
          <c:overlay val="0"/>
        </c:title>
        <c:numFmt formatCode="0" sourceLinked="0"/>
        <c:majorTickMark val="out"/>
        <c:minorTickMark val="none"/>
        <c:tickLblPos val="low"/>
        <c:txPr>
          <a:bodyPr rot="1500000" vert="horz"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2104472032"/>
        <c:crosses val="autoZero"/>
        <c:crossBetween val="midCat"/>
      </c:valAx>
      <c:valAx>
        <c:axId val="-2104472032"/>
        <c:scaling>
          <c:orientation val="minMax"/>
          <c:min val="8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 b="0">
                    <a:latin typeface="Arial" pitchFamily="34" charset="0"/>
                    <a:cs typeface="Arial" pitchFamily="34" charset="0"/>
                  </a:defRPr>
                </a:pPr>
                <a:r>
                  <a:rPr lang="en-US" sz="1200" b="0">
                    <a:latin typeface="Arial" pitchFamily="34" charset="0"/>
                    <a:cs typeface="Arial" pitchFamily="34" charset="0"/>
                  </a:rPr>
                  <a:t>Dissolved</a:t>
                </a:r>
                <a:r>
                  <a:rPr lang="en-US" sz="1200" b="0" baseline="0">
                    <a:latin typeface="Arial" pitchFamily="34" charset="0"/>
                    <a:cs typeface="Arial" pitchFamily="34" charset="0"/>
                  </a:rPr>
                  <a:t> Oxygen (mg/L)</a:t>
                </a:r>
                <a:endParaRPr lang="en-US" sz="1200" b="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0.21131084152424812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21044747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562A5-03FB-45F1-B1B7-3021953EC62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A42DF-2FBD-4000-A7E3-CACBC7818F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90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Will have increase in temperature and increase in precipitation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A42DF-2FBD-4000-A7E3-CACBC7818FC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62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Which support productive food webs</a:t>
            </a:r>
          </a:p>
          <a:p>
            <a:endParaRPr lang="en-US" dirty="0" smtClean="0"/>
          </a:p>
          <a:p>
            <a:r>
              <a:rPr lang="en-US" dirty="0" smtClean="0"/>
              <a:t>Goal for this project</a:t>
            </a:r>
            <a:r>
              <a:rPr lang="en-US" baseline="0" dirty="0" smtClean="0"/>
              <a:t> was to delineate watersheds of water flow into coastal zones of the Eastern Beaufort Sea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A42DF-2FBD-4000-A7E3-CACBC7818FC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71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E869-A612-4F51-A8F6-B36DA0EE6789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8BB5-3205-489C-8B8F-214F93DD8F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E869-A612-4F51-A8F6-B36DA0EE6789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8BB5-3205-489C-8B8F-214F93DD8F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4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E869-A612-4F51-A8F6-B36DA0EE6789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8BB5-3205-489C-8B8F-214F93DD8F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4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E869-A612-4F51-A8F6-B36DA0EE6789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8BB5-3205-489C-8B8F-214F93DD8F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3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E869-A612-4F51-A8F6-B36DA0EE6789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8BB5-3205-489C-8B8F-214F93DD8F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9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E869-A612-4F51-A8F6-B36DA0EE6789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8BB5-3205-489C-8B8F-214F93DD8F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6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E869-A612-4F51-A8F6-B36DA0EE6789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8BB5-3205-489C-8B8F-214F93DD8F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5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E869-A612-4F51-A8F6-B36DA0EE6789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8BB5-3205-489C-8B8F-214F93DD8F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8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E869-A612-4F51-A8F6-B36DA0EE6789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8BB5-3205-489C-8B8F-214F93DD8F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E869-A612-4F51-A8F6-B36DA0EE6789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8BB5-3205-489C-8B8F-214F93DD8F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2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E869-A612-4F51-A8F6-B36DA0EE6789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78BB5-3205-489C-8B8F-214F93DD8F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4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4E869-A612-4F51-A8F6-B36DA0EE6789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78BB5-3205-489C-8B8F-214F93DD8F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52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5816" y="598759"/>
            <a:ext cx="7624009" cy="5718007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14399" y="1552446"/>
            <a:ext cx="10226842" cy="2658607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Water quality and flow into lagoons of the Eastern Alaska Beaufort Sea Coast</a:t>
            </a:r>
          </a:p>
          <a:p>
            <a:endParaRPr lang="en-US" sz="28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</a:rPr>
              <a:t>Craig T. Connolly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6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51005" y="240999"/>
            <a:ext cx="9144000" cy="6520747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Watershed Delineation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" t="17897" r="5222" b="3723"/>
          <a:stretch/>
        </p:blipFill>
        <p:spPr>
          <a:xfrm>
            <a:off x="6218091" y="745964"/>
            <a:ext cx="5441589" cy="5967664"/>
          </a:xfrm>
          <a:prstGeom prst="rect">
            <a:avLst/>
          </a:prstGeom>
          <a:ln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6990742" y="876814"/>
            <a:ext cx="950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Kaktovik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8213953" y="538260"/>
            <a:ext cx="950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Jago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9599244" y="1046091"/>
            <a:ext cx="950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Angun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10770316" y="1384645"/>
            <a:ext cx="1152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Nuvagapak</a:t>
            </a:r>
            <a:endParaRPr lang="en-US" sz="1600" dirty="0"/>
          </a:p>
        </p:txBody>
      </p: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1402900" y="732436"/>
            <a:ext cx="4360231" cy="5910001"/>
            <a:chOff x="1402900" y="732436"/>
            <a:chExt cx="4360231" cy="591000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900" y="732436"/>
              <a:ext cx="4360231" cy="5910001"/>
            </a:xfrm>
            <a:prstGeom prst="rect">
              <a:avLst/>
            </a:prstGeom>
          </p:spPr>
        </p:pic>
        <p:grpSp>
          <p:nvGrpSpPr>
            <p:cNvPr id="32" name="Group 31"/>
            <p:cNvGrpSpPr>
              <a:grpSpLocks noChangeAspect="1"/>
            </p:cNvGrpSpPr>
            <p:nvPr/>
          </p:nvGrpSpPr>
          <p:grpSpPr>
            <a:xfrm>
              <a:off x="2499050" y="2606964"/>
              <a:ext cx="1852467" cy="2729016"/>
              <a:chOff x="2536621" y="2634915"/>
              <a:chExt cx="1959490" cy="2755642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2536621" y="2634915"/>
                <a:ext cx="3007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1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958147" y="5021225"/>
                <a:ext cx="3007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3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130216" y="4118340"/>
                <a:ext cx="3007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195322" y="3949246"/>
                <a:ext cx="3007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4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1978737" y="5563237"/>
              <a:ext cx="143980" cy="1367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460701" y="4970217"/>
              <a:ext cx="13227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USGS </a:t>
              </a:r>
            </a:p>
            <a:p>
              <a:r>
                <a:rPr lang="en-US" sz="1600" dirty="0" smtClean="0"/>
                <a:t>Stream Gage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8924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51005" y="240999"/>
            <a:ext cx="9144000" cy="6520747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Results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" t="17897" r="5222" b="3723"/>
          <a:stretch/>
        </p:blipFill>
        <p:spPr>
          <a:xfrm>
            <a:off x="6218091" y="745964"/>
            <a:ext cx="5441589" cy="5967664"/>
          </a:xfrm>
          <a:prstGeom prst="rect">
            <a:avLst/>
          </a:prstGeom>
          <a:ln>
            <a:noFill/>
          </a:ln>
        </p:spPr>
      </p:pic>
      <p:sp>
        <p:nvSpPr>
          <p:cNvPr id="16" name="Subtitle 4"/>
          <p:cNvSpPr txBox="1">
            <a:spLocks/>
          </p:cNvSpPr>
          <p:nvPr/>
        </p:nvSpPr>
        <p:spPr>
          <a:xfrm>
            <a:off x="0" y="1215368"/>
            <a:ext cx="5411312" cy="5216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Flow Accumulation (km</a:t>
            </a:r>
            <a:r>
              <a:rPr lang="en-US" baseline="30000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Watershed Area (km</a:t>
            </a:r>
            <a:r>
              <a:rPr lang="en-US" baseline="30000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97066" y="2879924"/>
            <a:ext cx="1318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? ? ? ? </a:t>
            </a:r>
            <a:endParaRPr lang="en-US" sz="28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071506" y="5569233"/>
            <a:ext cx="1260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? ? ? ? </a:t>
            </a:r>
            <a:endParaRPr lang="en-US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045028" y="1816925"/>
            <a:ext cx="3788228" cy="206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Kaktovik</a:t>
            </a:r>
            <a:r>
              <a:rPr lang="en-US" sz="2400" dirty="0" smtClean="0">
                <a:ea typeface="Times New Roman"/>
                <a:cs typeface="Times New Roman"/>
              </a:rPr>
              <a:t> 	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Times New Roman"/>
              </a:rPr>
              <a:t>195.81</a:t>
            </a:r>
            <a:endParaRPr lang="en-US" sz="24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 sz="2400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Jago</a:t>
            </a:r>
            <a:r>
              <a:rPr lang="en-US" sz="2400" dirty="0" smtClean="0">
                <a:ea typeface="Times New Roman"/>
                <a:cs typeface="Times New Roman"/>
              </a:rPr>
              <a:t>		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Times New Roman"/>
              </a:rPr>
              <a:t>1793.31</a:t>
            </a:r>
            <a:endParaRPr lang="en-US" sz="24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 sz="2400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Angun</a:t>
            </a:r>
            <a:r>
              <a:rPr lang="en-US" sz="2400" dirty="0" smtClean="0">
                <a:ea typeface="Times New Roman"/>
                <a:cs typeface="Times New Roman"/>
              </a:rPr>
              <a:t>		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Times New Roman"/>
              </a:rPr>
              <a:t>321.14</a:t>
            </a:r>
            <a:endParaRPr lang="en-US" sz="24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 sz="2400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Nuvagapak</a:t>
            </a:r>
            <a:r>
              <a:rPr lang="en-US" sz="2400" dirty="0" smtClean="0">
                <a:ea typeface="Times New Roman"/>
                <a:cs typeface="Times New Roman"/>
              </a:rPr>
              <a:t>	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Times New Roman"/>
              </a:rPr>
              <a:t>1455.63</a:t>
            </a:r>
            <a:endParaRPr lang="en-US" sz="2400" dirty="0" smtClean="0">
              <a:ea typeface="Calibri"/>
              <a:cs typeface="Times New Roman"/>
            </a:endParaRP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43049" y="4522518"/>
            <a:ext cx="3788228" cy="206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Kaktovik</a:t>
            </a:r>
            <a:r>
              <a:rPr lang="en-US" sz="2400" dirty="0" smtClean="0">
                <a:ea typeface="Times New Roman"/>
                <a:cs typeface="Times New Roman"/>
              </a:rPr>
              <a:t> 	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Times New Roman"/>
              </a:rPr>
              <a:t>264.49</a:t>
            </a:r>
            <a:endParaRPr lang="en-US" sz="24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 sz="2400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Jago</a:t>
            </a:r>
            <a:r>
              <a:rPr lang="en-US" sz="2400" dirty="0" smtClean="0">
                <a:ea typeface="Times New Roman"/>
                <a:cs typeface="Times New Roman"/>
              </a:rPr>
              <a:t>		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Times New Roman"/>
              </a:rPr>
              <a:t>2065.71</a:t>
            </a:r>
            <a:endParaRPr lang="en-US" sz="24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 sz="2400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Angun</a:t>
            </a:r>
            <a:r>
              <a:rPr lang="en-US" sz="2400" dirty="0" smtClean="0">
                <a:ea typeface="Times New Roman"/>
                <a:cs typeface="Times New Roman"/>
              </a:rPr>
              <a:t>		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Times New Roman"/>
              </a:rPr>
              <a:t>1929.20</a:t>
            </a:r>
            <a:endParaRPr lang="en-US" sz="24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 sz="2400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Nuvagapak</a:t>
            </a:r>
            <a:r>
              <a:rPr lang="en-US" sz="2400" dirty="0" smtClean="0">
                <a:ea typeface="Times New Roman"/>
                <a:cs typeface="Times New Roman"/>
              </a:rPr>
              <a:t>	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Times New Roman"/>
              </a:rPr>
              <a:t>987.89</a:t>
            </a:r>
            <a:endParaRPr lang="en-US" sz="2400" dirty="0" smtClean="0">
              <a:ea typeface="Calibri"/>
              <a:cs typeface="Times New Roman"/>
            </a:endParaRP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990742" y="876814"/>
            <a:ext cx="950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Kaktovik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8213953" y="538260"/>
            <a:ext cx="950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Jago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9599244" y="1046091"/>
            <a:ext cx="950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Angun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10770316" y="1384645"/>
            <a:ext cx="1152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Nuvagapak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2134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51005" y="240999"/>
            <a:ext cx="9144000" cy="6520747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Why the Discrepancy?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755481" y="962778"/>
            <a:ext cx="8799210" cy="5258844"/>
            <a:chOff x="1808347" y="662766"/>
            <a:chExt cx="8799210" cy="5258844"/>
          </a:xfrm>
        </p:grpSpPr>
        <p:grpSp>
          <p:nvGrpSpPr>
            <p:cNvPr id="32" name="Group 31"/>
            <p:cNvGrpSpPr/>
            <p:nvPr/>
          </p:nvGrpSpPr>
          <p:grpSpPr>
            <a:xfrm>
              <a:off x="1808347" y="896028"/>
              <a:ext cx="8799210" cy="5025582"/>
              <a:chOff x="1808347" y="992284"/>
              <a:chExt cx="8799210" cy="5025582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808347" y="992284"/>
                <a:ext cx="8799210" cy="5025582"/>
                <a:chOff x="1808347" y="992284"/>
                <a:chExt cx="8799210" cy="5025582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814" t="21047" r="5017" b="39977"/>
                <a:stretch/>
              </p:blipFill>
              <p:spPr>
                <a:xfrm>
                  <a:off x="1808347" y="992284"/>
                  <a:ext cx="8686658" cy="5025582"/>
                </a:xfrm>
                <a:prstGeom prst="rect">
                  <a:avLst/>
                </a:prstGeom>
              </p:spPr>
            </p:pic>
            <p:sp>
              <p:nvSpPr>
                <p:cNvPr id="21" name="TextBox 20"/>
                <p:cNvSpPr txBox="1"/>
                <p:nvPr/>
              </p:nvSpPr>
              <p:spPr>
                <a:xfrm>
                  <a:off x="8446929" y="1475881"/>
                  <a:ext cx="95009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err="1" smtClean="0"/>
                    <a:t>Angun</a:t>
                  </a:r>
                  <a:endParaRPr lang="en-US" sz="1600" dirty="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9270388" y="1845426"/>
                  <a:ext cx="13371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err="1" smtClean="0"/>
                    <a:t>Nuvagapak</a:t>
                  </a:r>
                  <a:endParaRPr lang="en-US" sz="1600" dirty="0"/>
                </a:p>
              </p:txBody>
            </p:sp>
            <p:sp>
              <p:nvSpPr>
                <p:cNvPr id="7" name="Freeform 6"/>
                <p:cNvSpPr/>
                <p:nvPr/>
              </p:nvSpPr>
              <p:spPr>
                <a:xfrm>
                  <a:off x="5894909" y="2298032"/>
                  <a:ext cx="3068617" cy="2129589"/>
                </a:xfrm>
                <a:custGeom>
                  <a:avLst/>
                  <a:gdLst>
                    <a:gd name="connsiteX0" fmla="*/ 36659 w 3068617"/>
                    <a:gd name="connsiteY0" fmla="*/ 2129589 h 2129589"/>
                    <a:gd name="connsiteX1" fmla="*/ 48691 w 3068617"/>
                    <a:gd name="connsiteY1" fmla="*/ 1961147 h 2129589"/>
                    <a:gd name="connsiteX2" fmla="*/ 120880 w 3068617"/>
                    <a:gd name="connsiteY2" fmla="*/ 1913021 h 2129589"/>
                    <a:gd name="connsiteX3" fmla="*/ 181038 w 3068617"/>
                    <a:gd name="connsiteY3" fmla="*/ 1864894 h 2129589"/>
                    <a:gd name="connsiteX4" fmla="*/ 217133 w 3068617"/>
                    <a:gd name="connsiteY4" fmla="*/ 1852863 h 2129589"/>
                    <a:gd name="connsiteX5" fmla="*/ 253228 w 3068617"/>
                    <a:gd name="connsiteY5" fmla="*/ 1804736 h 2129589"/>
                    <a:gd name="connsiteX6" fmla="*/ 289323 w 3068617"/>
                    <a:gd name="connsiteY6" fmla="*/ 1792705 h 2129589"/>
                    <a:gd name="connsiteX7" fmla="*/ 325417 w 3068617"/>
                    <a:gd name="connsiteY7" fmla="*/ 1768642 h 2129589"/>
                    <a:gd name="connsiteX8" fmla="*/ 409638 w 3068617"/>
                    <a:gd name="connsiteY8" fmla="*/ 1732547 h 2129589"/>
                    <a:gd name="connsiteX9" fmla="*/ 433702 w 3068617"/>
                    <a:gd name="connsiteY9" fmla="*/ 1708484 h 2129589"/>
                    <a:gd name="connsiteX10" fmla="*/ 445733 w 3068617"/>
                    <a:gd name="connsiteY10" fmla="*/ 1672389 h 2129589"/>
                    <a:gd name="connsiteX11" fmla="*/ 433702 w 3068617"/>
                    <a:gd name="connsiteY11" fmla="*/ 1600200 h 2129589"/>
                    <a:gd name="connsiteX12" fmla="*/ 361512 w 3068617"/>
                    <a:gd name="connsiteY12" fmla="*/ 1552073 h 2129589"/>
                    <a:gd name="connsiteX13" fmla="*/ 229165 w 3068617"/>
                    <a:gd name="connsiteY13" fmla="*/ 1528010 h 2129589"/>
                    <a:gd name="connsiteX14" fmla="*/ 169007 w 3068617"/>
                    <a:gd name="connsiteY14" fmla="*/ 1515979 h 2129589"/>
                    <a:gd name="connsiteX15" fmla="*/ 96817 w 3068617"/>
                    <a:gd name="connsiteY15" fmla="*/ 1479884 h 2129589"/>
                    <a:gd name="connsiteX16" fmla="*/ 24628 w 3068617"/>
                    <a:gd name="connsiteY16" fmla="*/ 1443789 h 2129589"/>
                    <a:gd name="connsiteX17" fmla="*/ 12596 w 3068617"/>
                    <a:gd name="connsiteY17" fmla="*/ 1359568 h 2129589"/>
                    <a:gd name="connsiteX18" fmla="*/ 48691 w 3068617"/>
                    <a:gd name="connsiteY18" fmla="*/ 1335505 h 2129589"/>
                    <a:gd name="connsiteX19" fmla="*/ 120880 w 3068617"/>
                    <a:gd name="connsiteY19" fmla="*/ 1311442 h 2129589"/>
                    <a:gd name="connsiteX20" fmla="*/ 156975 w 3068617"/>
                    <a:gd name="connsiteY20" fmla="*/ 1287379 h 2129589"/>
                    <a:gd name="connsiteX21" fmla="*/ 229165 w 3068617"/>
                    <a:gd name="connsiteY21" fmla="*/ 1263315 h 2129589"/>
                    <a:gd name="connsiteX22" fmla="*/ 265259 w 3068617"/>
                    <a:gd name="connsiteY22" fmla="*/ 1239252 h 2129589"/>
                    <a:gd name="connsiteX23" fmla="*/ 373544 w 3068617"/>
                    <a:gd name="connsiteY23" fmla="*/ 1203157 h 2129589"/>
                    <a:gd name="connsiteX24" fmla="*/ 409638 w 3068617"/>
                    <a:gd name="connsiteY24" fmla="*/ 1191126 h 2129589"/>
                    <a:gd name="connsiteX25" fmla="*/ 457765 w 3068617"/>
                    <a:gd name="connsiteY25" fmla="*/ 1179094 h 2129589"/>
                    <a:gd name="connsiteX26" fmla="*/ 529954 w 3068617"/>
                    <a:gd name="connsiteY26" fmla="*/ 1155031 h 2129589"/>
                    <a:gd name="connsiteX27" fmla="*/ 614175 w 3068617"/>
                    <a:gd name="connsiteY27" fmla="*/ 1130968 h 2129589"/>
                    <a:gd name="connsiteX28" fmla="*/ 710428 w 3068617"/>
                    <a:gd name="connsiteY28" fmla="*/ 1082842 h 2129589"/>
                    <a:gd name="connsiteX29" fmla="*/ 746523 w 3068617"/>
                    <a:gd name="connsiteY29" fmla="*/ 1058779 h 2129589"/>
                    <a:gd name="connsiteX30" fmla="*/ 830744 w 3068617"/>
                    <a:gd name="connsiteY30" fmla="*/ 1034715 h 2129589"/>
                    <a:gd name="connsiteX31" fmla="*/ 866838 w 3068617"/>
                    <a:gd name="connsiteY31" fmla="*/ 1010652 h 2129589"/>
                    <a:gd name="connsiteX32" fmla="*/ 890902 w 3068617"/>
                    <a:gd name="connsiteY32" fmla="*/ 986589 h 2129589"/>
                    <a:gd name="connsiteX33" fmla="*/ 963091 w 3068617"/>
                    <a:gd name="connsiteY33" fmla="*/ 962526 h 2129589"/>
                    <a:gd name="connsiteX34" fmla="*/ 1035280 w 3068617"/>
                    <a:gd name="connsiteY34" fmla="*/ 926431 h 2129589"/>
                    <a:gd name="connsiteX35" fmla="*/ 1083407 w 3068617"/>
                    <a:gd name="connsiteY35" fmla="*/ 902368 h 2129589"/>
                    <a:gd name="connsiteX36" fmla="*/ 1131533 w 3068617"/>
                    <a:gd name="connsiteY36" fmla="*/ 890336 h 2129589"/>
                    <a:gd name="connsiteX37" fmla="*/ 1203723 w 3068617"/>
                    <a:gd name="connsiteY37" fmla="*/ 842210 h 2129589"/>
                    <a:gd name="connsiteX38" fmla="*/ 1239817 w 3068617"/>
                    <a:gd name="connsiteY38" fmla="*/ 830179 h 2129589"/>
                    <a:gd name="connsiteX39" fmla="*/ 1336070 w 3068617"/>
                    <a:gd name="connsiteY39" fmla="*/ 757989 h 2129589"/>
                    <a:gd name="connsiteX40" fmla="*/ 1372165 w 3068617"/>
                    <a:gd name="connsiteY40" fmla="*/ 745957 h 2129589"/>
                    <a:gd name="connsiteX41" fmla="*/ 1408259 w 3068617"/>
                    <a:gd name="connsiteY41" fmla="*/ 721894 h 2129589"/>
                    <a:gd name="connsiteX42" fmla="*/ 1456386 w 3068617"/>
                    <a:gd name="connsiteY42" fmla="*/ 697831 h 2129589"/>
                    <a:gd name="connsiteX43" fmla="*/ 1492480 w 3068617"/>
                    <a:gd name="connsiteY43" fmla="*/ 673768 h 2129589"/>
                    <a:gd name="connsiteX44" fmla="*/ 1540607 w 3068617"/>
                    <a:gd name="connsiteY44" fmla="*/ 661736 h 2129589"/>
                    <a:gd name="connsiteX45" fmla="*/ 1660923 w 3068617"/>
                    <a:gd name="connsiteY45" fmla="*/ 625642 h 2129589"/>
                    <a:gd name="connsiteX46" fmla="*/ 1769207 w 3068617"/>
                    <a:gd name="connsiteY46" fmla="*/ 613610 h 2129589"/>
                    <a:gd name="connsiteX47" fmla="*/ 1805302 w 3068617"/>
                    <a:gd name="connsiteY47" fmla="*/ 601579 h 2129589"/>
                    <a:gd name="connsiteX48" fmla="*/ 1901554 w 3068617"/>
                    <a:gd name="connsiteY48" fmla="*/ 553452 h 2129589"/>
                    <a:gd name="connsiteX49" fmla="*/ 1937649 w 3068617"/>
                    <a:gd name="connsiteY49" fmla="*/ 541421 h 2129589"/>
                    <a:gd name="connsiteX50" fmla="*/ 1961712 w 3068617"/>
                    <a:gd name="connsiteY50" fmla="*/ 517357 h 2129589"/>
                    <a:gd name="connsiteX51" fmla="*/ 2045933 w 3068617"/>
                    <a:gd name="connsiteY51" fmla="*/ 481263 h 2129589"/>
                    <a:gd name="connsiteX52" fmla="*/ 2154217 w 3068617"/>
                    <a:gd name="connsiteY52" fmla="*/ 445168 h 2129589"/>
                    <a:gd name="connsiteX53" fmla="*/ 2226407 w 3068617"/>
                    <a:gd name="connsiteY53" fmla="*/ 421105 h 2129589"/>
                    <a:gd name="connsiteX54" fmla="*/ 2262502 w 3068617"/>
                    <a:gd name="connsiteY54" fmla="*/ 409073 h 2129589"/>
                    <a:gd name="connsiteX55" fmla="*/ 2310628 w 3068617"/>
                    <a:gd name="connsiteY55" fmla="*/ 397042 h 2129589"/>
                    <a:gd name="connsiteX56" fmla="*/ 2394849 w 3068617"/>
                    <a:gd name="connsiteY56" fmla="*/ 372979 h 2129589"/>
                    <a:gd name="connsiteX57" fmla="*/ 2455007 w 3068617"/>
                    <a:gd name="connsiteY57" fmla="*/ 324852 h 2129589"/>
                    <a:gd name="connsiteX58" fmla="*/ 2587354 w 3068617"/>
                    <a:gd name="connsiteY58" fmla="*/ 288757 h 2129589"/>
                    <a:gd name="connsiteX59" fmla="*/ 2635480 w 3068617"/>
                    <a:gd name="connsiteY59" fmla="*/ 264694 h 2129589"/>
                    <a:gd name="connsiteX60" fmla="*/ 2707670 w 3068617"/>
                    <a:gd name="connsiteY60" fmla="*/ 240631 h 2129589"/>
                    <a:gd name="connsiteX61" fmla="*/ 2743765 w 3068617"/>
                    <a:gd name="connsiteY61" fmla="*/ 216568 h 2129589"/>
                    <a:gd name="connsiteX62" fmla="*/ 2815954 w 3068617"/>
                    <a:gd name="connsiteY62" fmla="*/ 192505 h 2129589"/>
                    <a:gd name="connsiteX63" fmla="*/ 2852049 w 3068617"/>
                    <a:gd name="connsiteY63" fmla="*/ 168442 h 2129589"/>
                    <a:gd name="connsiteX64" fmla="*/ 2924238 w 3068617"/>
                    <a:gd name="connsiteY64" fmla="*/ 144379 h 2129589"/>
                    <a:gd name="connsiteX65" fmla="*/ 3020491 w 3068617"/>
                    <a:gd name="connsiteY65" fmla="*/ 60157 h 2129589"/>
                    <a:gd name="connsiteX66" fmla="*/ 3068617 w 3068617"/>
                    <a:gd name="connsiteY66" fmla="*/ 0 h 2129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3068617" h="2129589">
                      <a:moveTo>
                        <a:pt x="36659" y="2129589"/>
                      </a:moveTo>
                      <a:cubicBezTo>
                        <a:pt x="40670" y="2073442"/>
                        <a:pt x="28289" y="2013610"/>
                        <a:pt x="48691" y="1961147"/>
                      </a:cubicBezTo>
                      <a:cubicBezTo>
                        <a:pt x="59173" y="1934193"/>
                        <a:pt x="100430" y="1933471"/>
                        <a:pt x="120880" y="1913021"/>
                      </a:cubicBezTo>
                      <a:cubicBezTo>
                        <a:pt x="143261" y="1890640"/>
                        <a:pt x="150684" y="1880071"/>
                        <a:pt x="181038" y="1864894"/>
                      </a:cubicBezTo>
                      <a:cubicBezTo>
                        <a:pt x="192382" y="1859222"/>
                        <a:pt x="205101" y="1856873"/>
                        <a:pt x="217133" y="1852863"/>
                      </a:cubicBezTo>
                      <a:cubicBezTo>
                        <a:pt x="229165" y="1836821"/>
                        <a:pt x="237823" y="1817573"/>
                        <a:pt x="253228" y="1804736"/>
                      </a:cubicBezTo>
                      <a:cubicBezTo>
                        <a:pt x="262971" y="1796617"/>
                        <a:pt x="277979" y="1798377"/>
                        <a:pt x="289323" y="1792705"/>
                      </a:cubicBezTo>
                      <a:cubicBezTo>
                        <a:pt x="302256" y="1786238"/>
                        <a:pt x="312484" y="1775109"/>
                        <a:pt x="325417" y="1768642"/>
                      </a:cubicBezTo>
                      <a:cubicBezTo>
                        <a:pt x="389588" y="1736556"/>
                        <a:pt x="334527" y="1782621"/>
                        <a:pt x="409638" y="1732547"/>
                      </a:cubicBezTo>
                      <a:cubicBezTo>
                        <a:pt x="419077" y="1726255"/>
                        <a:pt x="425681" y="1716505"/>
                        <a:pt x="433702" y="1708484"/>
                      </a:cubicBezTo>
                      <a:cubicBezTo>
                        <a:pt x="437712" y="1696452"/>
                        <a:pt x="445733" y="1685071"/>
                        <a:pt x="445733" y="1672389"/>
                      </a:cubicBezTo>
                      <a:cubicBezTo>
                        <a:pt x="445733" y="1647994"/>
                        <a:pt x="443610" y="1622492"/>
                        <a:pt x="433702" y="1600200"/>
                      </a:cubicBezTo>
                      <a:cubicBezTo>
                        <a:pt x="419724" y="1568749"/>
                        <a:pt x="390580" y="1559340"/>
                        <a:pt x="361512" y="1552073"/>
                      </a:cubicBezTo>
                      <a:cubicBezTo>
                        <a:pt x="321905" y="1542171"/>
                        <a:pt x="268474" y="1535157"/>
                        <a:pt x="229165" y="1528010"/>
                      </a:cubicBezTo>
                      <a:cubicBezTo>
                        <a:pt x="209045" y="1524352"/>
                        <a:pt x="189060" y="1519989"/>
                        <a:pt x="169007" y="1515979"/>
                      </a:cubicBezTo>
                      <a:cubicBezTo>
                        <a:pt x="65568" y="1447017"/>
                        <a:pt x="196440" y="1529695"/>
                        <a:pt x="96817" y="1479884"/>
                      </a:cubicBezTo>
                      <a:cubicBezTo>
                        <a:pt x="3515" y="1433234"/>
                        <a:pt x="115362" y="1474034"/>
                        <a:pt x="24628" y="1443789"/>
                      </a:cubicBezTo>
                      <a:cubicBezTo>
                        <a:pt x="8375" y="1411282"/>
                        <a:pt x="-14639" y="1393612"/>
                        <a:pt x="12596" y="1359568"/>
                      </a:cubicBezTo>
                      <a:cubicBezTo>
                        <a:pt x="21629" y="1348276"/>
                        <a:pt x="35477" y="1341378"/>
                        <a:pt x="48691" y="1335505"/>
                      </a:cubicBezTo>
                      <a:cubicBezTo>
                        <a:pt x="71870" y="1325203"/>
                        <a:pt x="120880" y="1311442"/>
                        <a:pt x="120880" y="1311442"/>
                      </a:cubicBezTo>
                      <a:cubicBezTo>
                        <a:pt x="132912" y="1303421"/>
                        <a:pt x="143761" y="1293252"/>
                        <a:pt x="156975" y="1287379"/>
                      </a:cubicBezTo>
                      <a:cubicBezTo>
                        <a:pt x="180154" y="1277077"/>
                        <a:pt x="208060" y="1277385"/>
                        <a:pt x="229165" y="1263315"/>
                      </a:cubicBezTo>
                      <a:cubicBezTo>
                        <a:pt x="241196" y="1255294"/>
                        <a:pt x="251911" y="1244814"/>
                        <a:pt x="265259" y="1239252"/>
                      </a:cubicBezTo>
                      <a:cubicBezTo>
                        <a:pt x="300380" y="1224618"/>
                        <a:pt x="337449" y="1215189"/>
                        <a:pt x="373544" y="1203157"/>
                      </a:cubicBezTo>
                      <a:cubicBezTo>
                        <a:pt x="385575" y="1199147"/>
                        <a:pt x="397335" y="1194202"/>
                        <a:pt x="409638" y="1191126"/>
                      </a:cubicBezTo>
                      <a:cubicBezTo>
                        <a:pt x="425680" y="1187115"/>
                        <a:pt x="441926" y="1183846"/>
                        <a:pt x="457765" y="1179094"/>
                      </a:cubicBezTo>
                      <a:cubicBezTo>
                        <a:pt x="482060" y="1171805"/>
                        <a:pt x="505347" y="1161183"/>
                        <a:pt x="529954" y="1155031"/>
                      </a:cubicBezTo>
                      <a:cubicBezTo>
                        <a:pt x="550381" y="1149925"/>
                        <a:pt x="593075" y="1140559"/>
                        <a:pt x="614175" y="1130968"/>
                      </a:cubicBezTo>
                      <a:cubicBezTo>
                        <a:pt x="646831" y="1116124"/>
                        <a:pt x="680581" y="1102740"/>
                        <a:pt x="710428" y="1082842"/>
                      </a:cubicBezTo>
                      <a:cubicBezTo>
                        <a:pt x="722460" y="1074821"/>
                        <a:pt x="733589" y="1065246"/>
                        <a:pt x="746523" y="1058779"/>
                      </a:cubicBezTo>
                      <a:cubicBezTo>
                        <a:pt x="763786" y="1050147"/>
                        <a:pt x="815321" y="1038571"/>
                        <a:pt x="830744" y="1034715"/>
                      </a:cubicBezTo>
                      <a:cubicBezTo>
                        <a:pt x="842775" y="1026694"/>
                        <a:pt x="855547" y="1019685"/>
                        <a:pt x="866838" y="1010652"/>
                      </a:cubicBezTo>
                      <a:cubicBezTo>
                        <a:pt x="875696" y="1003566"/>
                        <a:pt x="880756" y="991662"/>
                        <a:pt x="890902" y="986589"/>
                      </a:cubicBezTo>
                      <a:cubicBezTo>
                        <a:pt x="913589" y="975246"/>
                        <a:pt x="963091" y="962526"/>
                        <a:pt x="963091" y="962526"/>
                      </a:cubicBezTo>
                      <a:cubicBezTo>
                        <a:pt x="1032454" y="916285"/>
                        <a:pt x="965545" y="956318"/>
                        <a:pt x="1035280" y="926431"/>
                      </a:cubicBezTo>
                      <a:cubicBezTo>
                        <a:pt x="1051766" y="919366"/>
                        <a:pt x="1066613" y="908666"/>
                        <a:pt x="1083407" y="902368"/>
                      </a:cubicBezTo>
                      <a:cubicBezTo>
                        <a:pt x="1098890" y="896562"/>
                        <a:pt x="1116050" y="896142"/>
                        <a:pt x="1131533" y="890336"/>
                      </a:cubicBezTo>
                      <a:cubicBezTo>
                        <a:pt x="1260721" y="841890"/>
                        <a:pt x="1122124" y="891168"/>
                        <a:pt x="1203723" y="842210"/>
                      </a:cubicBezTo>
                      <a:cubicBezTo>
                        <a:pt x="1214598" y="835685"/>
                        <a:pt x="1227786" y="834189"/>
                        <a:pt x="1239817" y="830179"/>
                      </a:cubicBezTo>
                      <a:cubicBezTo>
                        <a:pt x="1268322" y="801673"/>
                        <a:pt x="1295251" y="771596"/>
                        <a:pt x="1336070" y="757989"/>
                      </a:cubicBezTo>
                      <a:cubicBezTo>
                        <a:pt x="1348102" y="753978"/>
                        <a:pt x="1360821" y="751629"/>
                        <a:pt x="1372165" y="745957"/>
                      </a:cubicBezTo>
                      <a:cubicBezTo>
                        <a:pt x="1385098" y="739490"/>
                        <a:pt x="1395704" y="729068"/>
                        <a:pt x="1408259" y="721894"/>
                      </a:cubicBezTo>
                      <a:cubicBezTo>
                        <a:pt x="1423832" y="712995"/>
                        <a:pt x="1440813" y="706730"/>
                        <a:pt x="1456386" y="697831"/>
                      </a:cubicBezTo>
                      <a:cubicBezTo>
                        <a:pt x="1468941" y="690657"/>
                        <a:pt x="1479189" y="679464"/>
                        <a:pt x="1492480" y="673768"/>
                      </a:cubicBezTo>
                      <a:cubicBezTo>
                        <a:pt x="1507679" y="667254"/>
                        <a:pt x="1524768" y="666488"/>
                        <a:pt x="1540607" y="661736"/>
                      </a:cubicBezTo>
                      <a:cubicBezTo>
                        <a:pt x="1575137" y="651377"/>
                        <a:pt x="1622967" y="631481"/>
                        <a:pt x="1660923" y="625642"/>
                      </a:cubicBezTo>
                      <a:cubicBezTo>
                        <a:pt x="1696818" y="620120"/>
                        <a:pt x="1733112" y="617621"/>
                        <a:pt x="1769207" y="613610"/>
                      </a:cubicBezTo>
                      <a:cubicBezTo>
                        <a:pt x="1781239" y="609600"/>
                        <a:pt x="1793756" y="606827"/>
                        <a:pt x="1805302" y="601579"/>
                      </a:cubicBezTo>
                      <a:cubicBezTo>
                        <a:pt x="1837958" y="586735"/>
                        <a:pt x="1867523" y="564795"/>
                        <a:pt x="1901554" y="553452"/>
                      </a:cubicBezTo>
                      <a:lnTo>
                        <a:pt x="1937649" y="541421"/>
                      </a:lnTo>
                      <a:cubicBezTo>
                        <a:pt x="1945670" y="533400"/>
                        <a:pt x="1952274" y="523649"/>
                        <a:pt x="1961712" y="517357"/>
                      </a:cubicBezTo>
                      <a:cubicBezTo>
                        <a:pt x="1997930" y="493211"/>
                        <a:pt x="2009264" y="495013"/>
                        <a:pt x="2045933" y="481263"/>
                      </a:cubicBezTo>
                      <a:cubicBezTo>
                        <a:pt x="2206771" y="420950"/>
                        <a:pt x="2019809" y="485491"/>
                        <a:pt x="2154217" y="445168"/>
                      </a:cubicBezTo>
                      <a:cubicBezTo>
                        <a:pt x="2178512" y="437879"/>
                        <a:pt x="2202344" y="429126"/>
                        <a:pt x="2226407" y="421105"/>
                      </a:cubicBezTo>
                      <a:cubicBezTo>
                        <a:pt x="2238439" y="417094"/>
                        <a:pt x="2250198" y="412149"/>
                        <a:pt x="2262502" y="409073"/>
                      </a:cubicBezTo>
                      <a:cubicBezTo>
                        <a:pt x="2278544" y="405063"/>
                        <a:pt x="2294729" y="401585"/>
                        <a:pt x="2310628" y="397042"/>
                      </a:cubicBezTo>
                      <a:cubicBezTo>
                        <a:pt x="2431452" y="362521"/>
                        <a:pt x="2244401" y="410589"/>
                        <a:pt x="2394849" y="372979"/>
                      </a:cubicBezTo>
                      <a:cubicBezTo>
                        <a:pt x="2414902" y="356937"/>
                        <a:pt x="2432987" y="338064"/>
                        <a:pt x="2455007" y="324852"/>
                      </a:cubicBezTo>
                      <a:cubicBezTo>
                        <a:pt x="2499594" y="298099"/>
                        <a:pt x="2537033" y="297144"/>
                        <a:pt x="2587354" y="288757"/>
                      </a:cubicBezTo>
                      <a:cubicBezTo>
                        <a:pt x="2603396" y="280736"/>
                        <a:pt x="2618827" y="271355"/>
                        <a:pt x="2635480" y="264694"/>
                      </a:cubicBezTo>
                      <a:cubicBezTo>
                        <a:pt x="2659031" y="255274"/>
                        <a:pt x="2686565" y="254701"/>
                        <a:pt x="2707670" y="240631"/>
                      </a:cubicBezTo>
                      <a:cubicBezTo>
                        <a:pt x="2719702" y="232610"/>
                        <a:pt x="2730551" y="222441"/>
                        <a:pt x="2743765" y="216568"/>
                      </a:cubicBezTo>
                      <a:cubicBezTo>
                        <a:pt x="2766944" y="206266"/>
                        <a:pt x="2815954" y="192505"/>
                        <a:pt x="2815954" y="192505"/>
                      </a:cubicBezTo>
                      <a:cubicBezTo>
                        <a:pt x="2827986" y="184484"/>
                        <a:pt x="2838835" y="174315"/>
                        <a:pt x="2852049" y="168442"/>
                      </a:cubicBezTo>
                      <a:cubicBezTo>
                        <a:pt x="2875228" y="158140"/>
                        <a:pt x="2924238" y="144379"/>
                        <a:pt x="2924238" y="144379"/>
                      </a:cubicBezTo>
                      <a:cubicBezTo>
                        <a:pt x="2962395" y="118940"/>
                        <a:pt x="2992338" y="102386"/>
                        <a:pt x="3020491" y="60157"/>
                      </a:cubicBezTo>
                      <a:cubicBezTo>
                        <a:pt x="3050846" y="14625"/>
                        <a:pt x="3034329" y="34288"/>
                        <a:pt x="3068617" y="0"/>
                      </a:cubicBezTo>
                    </a:path>
                  </a:pathLst>
                </a:custGeom>
                <a:noFill/>
                <a:ln w="254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 14"/>
                <p:cNvSpPr/>
                <p:nvPr/>
              </p:nvSpPr>
              <p:spPr>
                <a:xfrm>
                  <a:off x="4704347" y="4391526"/>
                  <a:ext cx="1444226" cy="1335506"/>
                </a:xfrm>
                <a:custGeom>
                  <a:avLst/>
                  <a:gdLst>
                    <a:gd name="connsiteX0" fmla="*/ 0 w 1444226"/>
                    <a:gd name="connsiteY0" fmla="*/ 1335506 h 1335506"/>
                    <a:gd name="connsiteX1" fmla="*/ 60158 w 1444226"/>
                    <a:gd name="connsiteY1" fmla="*/ 1275348 h 1335506"/>
                    <a:gd name="connsiteX2" fmla="*/ 120316 w 1444226"/>
                    <a:gd name="connsiteY2" fmla="*/ 1203158 h 1335506"/>
                    <a:gd name="connsiteX3" fmla="*/ 156411 w 1444226"/>
                    <a:gd name="connsiteY3" fmla="*/ 1179095 h 1335506"/>
                    <a:gd name="connsiteX4" fmla="*/ 192506 w 1444226"/>
                    <a:gd name="connsiteY4" fmla="*/ 1143000 h 1335506"/>
                    <a:gd name="connsiteX5" fmla="*/ 300790 w 1444226"/>
                    <a:gd name="connsiteY5" fmla="*/ 1106906 h 1335506"/>
                    <a:gd name="connsiteX6" fmla="*/ 372979 w 1444226"/>
                    <a:gd name="connsiteY6" fmla="*/ 1082842 h 1335506"/>
                    <a:gd name="connsiteX7" fmla="*/ 409074 w 1444226"/>
                    <a:gd name="connsiteY7" fmla="*/ 1070811 h 1335506"/>
                    <a:gd name="connsiteX8" fmla="*/ 613611 w 1444226"/>
                    <a:gd name="connsiteY8" fmla="*/ 1046748 h 1335506"/>
                    <a:gd name="connsiteX9" fmla="*/ 685800 w 1444226"/>
                    <a:gd name="connsiteY9" fmla="*/ 1022685 h 1335506"/>
                    <a:gd name="connsiteX10" fmla="*/ 721895 w 1444226"/>
                    <a:gd name="connsiteY10" fmla="*/ 1010653 h 1335506"/>
                    <a:gd name="connsiteX11" fmla="*/ 830179 w 1444226"/>
                    <a:gd name="connsiteY11" fmla="*/ 950495 h 1335506"/>
                    <a:gd name="connsiteX12" fmla="*/ 878306 w 1444226"/>
                    <a:gd name="connsiteY12" fmla="*/ 902369 h 1335506"/>
                    <a:gd name="connsiteX13" fmla="*/ 902369 w 1444226"/>
                    <a:gd name="connsiteY13" fmla="*/ 818148 h 1335506"/>
                    <a:gd name="connsiteX14" fmla="*/ 938464 w 1444226"/>
                    <a:gd name="connsiteY14" fmla="*/ 806116 h 1335506"/>
                    <a:gd name="connsiteX15" fmla="*/ 1058779 w 1444226"/>
                    <a:gd name="connsiteY15" fmla="*/ 782053 h 1335506"/>
                    <a:gd name="connsiteX16" fmla="*/ 1070811 w 1444226"/>
                    <a:gd name="connsiteY16" fmla="*/ 505327 h 1335506"/>
                    <a:gd name="connsiteX17" fmla="*/ 1130969 w 1444226"/>
                    <a:gd name="connsiteY17" fmla="*/ 457200 h 1335506"/>
                    <a:gd name="connsiteX18" fmla="*/ 1167064 w 1444226"/>
                    <a:gd name="connsiteY18" fmla="*/ 421106 h 1335506"/>
                    <a:gd name="connsiteX19" fmla="*/ 1203158 w 1444226"/>
                    <a:gd name="connsiteY19" fmla="*/ 409074 h 1335506"/>
                    <a:gd name="connsiteX20" fmla="*/ 1239253 w 1444226"/>
                    <a:gd name="connsiteY20" fmla="*/ 385011 h 1335506"/>
                    <a:gd name="connsiteX21" fmla="*/ 1311442 w 1444226"/>
                    <a:gd name="connsiteY21" fmla="*/ 360948 h 1335506"/>
                    <a:gd name="connsiteX22" fmla="*/ 1359569 w 1444226"/>
                    <a:gd name="connsiteY22" fmla="*/ 336885 h 1335506"/>
                    <a:gd name="connsiteX23" fmla="*/ 1395664 w 1444226"/>
                    <a:gd name="connsiteY23" fmla="*/ 324853 h 1335506"/>
                    <a:gd name="connsiteX24" fmla="*/ 1431758 w 1444226"/>
                    <a:gd name="connsiteY24" fmla="*/ 300790 h 1335506"/>
                    <a:gd name="connsiteX25" fmla="*/ 1431758 w 1444226"/>
                    <a:gd name="connsiteY25" fmla="*/ 120316 h 1335506"/>
                    <a:gd name="connsiteX26" fmla="*/ 1395664 w 1444226"/>
                    <a:gd name="connsiteY26" fmla="*/ 96253 h 1335506"/>
                    <a:gd name="connsiteX27" fmla="*/ 1371600 w 1444226"/>
                    <a:gd name="connsiteY27" fmla="*/ 72190 h 1335506"/>
                    <a:gd name="connsiteX28" fmla="*/ 1335506 w 1444226"/>
                    <a:gd name="connsiteY28" fmla="*/ 60158 h 1335506"/>
                    <a:gd name="connsiteX29" fmla="*/ 1239253 w 1444226"/>
                    <a:gd name="connsiteY29" fmla="*/ 24063 h 1335506"/>
                    <a:gd name="connsiteX30" fmla="*/ 1203158 w 1444226"/>
                    <a:gd name="connsiteY30" fmla="*/ 0 h 1335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444226" h="1335506">
                      <a:moveTo>
                        <a:pt x="0" y="1335506"/>
                      </a:moveTo>
                      <a:cubicBezTo>
                        <a:pt x="20053" y="1315453"/>
                        <a:pt x="41484" y="1296690"/>
                        <a:pt x="60158" y="1275348"/>
                      </a:cubicBezTo>
                      <a:cubicBezTo>
                        <a:pt x="111119" y="1217106"/>
                        <a:pt x="53451" y="1258878"/>
                        <a:pt x="120316" y="1203158"/>
                      </a:cubicBezTo>
                      <a:cubicBezTo>
                        <a:pt x="131425" y="1193901"/>
                        <a:pt x="145302" y="1188352"/>
                        <a:pt x="156411" y="1179095"/>
                      </a:cubicBezTo>
                      <a:cubicBezTo>
                        <a:pt x="169483" y="1168202"/>
                        <a:pt x="177632" y="1151263"/>
                        <a:pt x="192506" y="1143000"/>
                      </a:cubicBezTo>
                      <a:cubicBezTo>
                        <a:pt x="192515" y="1142995"/>
                        <a:pt x="282738" y="1112923"/>
                        <a:pt x="300790" y="1106906"/>
                      </a:cubicBezTo>
                      <a:lnTo>
                        <a:pt x="372979" y="1082842"/>
                      </a:lnTo>
                      <a:cubicBezTo>
                        <a:pt x="385011" y="1078831"/>
                        <a:pt x="396469" y="1072212"/>
                        <a:pt x="409074" y="1070811"/>
                      </a:cubicBezTo>
                      <a:cubicBezTo>
                        <a:pt x="549494" y="1055208"/>
                        <a:pt x="481322" y="1063283"/>
                        <a:pt x="613611" y="1046748"/>
                      </a:cubicBezTo>
                      <a:lnTo>
                        <a:pt x="685800" y="1022685"/>
                      </a:lnTo>
                      <a:cubicBezTo>
                        <a:pt x="697832" y="1018674"/>
                        <a:pt x="711342" y="1017688"/>
                        <a:pt x="721895" y="1010653"/>
                      </a:cubicBezTo>
                      <a:cubicBezTo>
                        <a:pt x="804637" y="955492"/>
                        <a:pt x="766649" y="971673"/>
                        <a:pt x="830179" y="950495"/>
                      </a:cubicBezTo>
                      <a:cubicBezTo>
                        <a:pt x="846221" y="934453"/>
                        <a:pt x="866282" y="921608"/>
                        <a:pt x="878306" y="902369"/>
                      </a:cubicBezTo>
                      <a:cubicBezTo>
                        <a:pt x="878829" y="901531"/>
                        <a:pt x="896292" y="824225"/>
                        <a:pt x="902369" y="818148"/>
                      </a:cubicBezTo>
                      <a:cubicBezTo>
                        <a:pt x="911337" y="809180"/>
                        <a:pt x="926106" y="808968"/>
                        <a:pt x="938464" y="806116"/>
                      </a:cubicBezTo>
                      <a:cubicBezTo>
                        <a:pt x="978316" y="796919"/>
                        <a:pt x="1058779" y="782053"/>
                        <a:pt x="1058779" y="782053"/>
                      </a:cubicBezTo>
                      <a:cubicBezTo>
                        <a:pt x="1062790" y="689811"/>
                        <a:pt x="1059810" y="596998"/>
                        <a:pt x="1070811" y="505327"/>
                      </a:cubicBezTo>
                      <a:cubicBezTo>
                        <a:pt x="1072367" y="492361"/>
                        <a:pt x="1127160" y="460374"/>
                        <a:pt x="1130969" y="457200"/>
                      </a:cubicBezTo>
                      <a:cubicBezTo>
                        <a:pt x="1144040" y="446307"/>
                        <a:pt x="1152907" y="430544"/>
                        <a:pt x="1167064" y="421106"/>
                      </a:cubicBezTo>
                      <a:cubicBezTo>
                        <a:pt x="1177616" y="414071"/>
                        <a:pt x="1191815" y="414746"/>
                        <a:pt x="1203158" y="409074"/>
                      </a:cubicBezTo>
                      <a:cubicBezTo>
                        <a:pt x="1216092" y="402607"/>
                        <a:pt x="1226039" y="390884"/>
                        <a:pt x="1239253" y="385011"/>
                      </a:cubicBezTo>
                      <a:cubicBezTo>
                        <a:pt x="1262432" y="374709"/>
                        <a:pt x="1288755" y="372291"/>
                        <a:pt x="1311442" y="360948"/>
                      </a:cubicBezTo>
                      <a:cubicBezTo>
                        <a:pt x="1327484" y="352927"/>
                        <a:pt x="1343083" y="343950"/>
                        <a:pt x="1359569" y="336885"/>
                      </a:cubicBezTo>
                      <a:cubicBezTo>
                        <a:pt x="1371226" y="331889"/>
                        <a:pt x="1384320" y="330525"/>
                        <a:pt x="1395664" y="324853"/>
                      </a:cubicBezTo>
                      <a:cubicBezTo>
                        <a:pt x="1408597" y="318386"/>
                        <a:pt x="1419727" y="308811"/>
                        <a:pt x="1431758" y="300790"/>
                      </a:cubicBezTo>
                      <a:cubicBezTo>
                        <a:pt x="1438534" y="246582"/>
                        <a:pt x="1456058" y="174990"/>
                        <a:pt x="1431758" y="120316"/>
                      </a:cubicBezTo>
                      <a:cubicBezTo>
                        <a:pt x="1425885" y="107102"/>
                        <a:pt x="1406955" y="105286"/>
                        <a:pt x="1395664" y="96253"/>
                      </a:cubicBezTo>
                      <a:cubicBezTo>
                        <a:pt x="1386806" y="89167"/>
                        <a:pt x="1381327" y="78026"/>
                        <a:pt x="1371600" y="72190"/>
                      </a:cubicBezTo>
                      <a:cubicBezTo>
                        <a:pt x="1360725" y="65665"/>
                        <a:pt x="1346849" y="65830"/>
                        <a:pt x="1335506" y="60158"/>
                      </a:cubicBezTo>
                      <a:cubicBezTo>
                        <a:pt x="1252893" y="18851"/>
                        <a:pt x="1355314" y="47276"/>
                        <a:pt x="1239253" y="24063"/>
                      </a:cubicBezTo>
                      <a:lnTo>
                        <a:pt x="1203158" y="0"/>
                      </a:lnTo>
                    </a:path>
                  </a:pathLst>
                </a:custGeom>
                <a:noFill/>
                <a:ln w="254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>
                  <a:off x="4896853" y="4367353"/>
                  <a:ext cx="1022684" cy="649815"/>
                </a:xfrm>
                <a:custGeom>
                  <a:avLst/>
                  <a:gdLst>
                    <a:gd name="connsiteX0" fmla="*/ 0 w 1022684"/>
                    <a:gd name="connsiteY0" fmla="*/ 649815 h 649815"/>
                    <a:gd name="connsiteX1" fmla="*/ 12031 w 1022684"/>
                    <a:gd name="connsiteY1" fmla="*/ 589658 h 649815"/>
                    <a:gd name="connsiteX2" fmla="*/ 24063 w 1022684"/>
                    <a:gd name="connsiteY2" fmla="*/ 493405 h 649815"/>
                    <a:gd name="connsiteX3" fmla="*/ 84221 w 1022684"/>
                    <a:gd name="connsiteY3" fmla="*/ 421215 h 649815"/>
                    <a:gd name="connsiteX4" fmla="*/ 120315 w 1022684"/>
                    <a:gd name="connsiteY4" fmla="*/ 409184 h 649815"/>
                    <a:gd name="connsiteX5" fmla="*/ 216568 w 1022684"/>
                    <a:gd name="connsiteY5" fmla="*/ 373089 h 649815"/>
                    <a:gd name="connsiteX6" fmla="*/ 288758 w 1022684"/>
                    <a:gd name="connsiteY6" fmla="*/ 324963 h 649815"/>
                    <a:gd name="connsiteX7" fmla="*/ 324852 w 1022684"/>
                    <a:gd name="connsiteY7" fmla="*/ 312931 h 649815"/>
                    <a:gd name="connsiteX8" fmla="*/ 397042 w 1022684"/>
                    <a:gd name="connsiteY8" fmla="*/ 264805 h 649815"/>
                    <a:gd name="connsiteX9" fmla="*/ 433136 w 1022684"/>
                    <a:gd name="connsiteY9" fmla="*/ 216679 h 649815"/>
                    <a:gd name="connsiteX10" fmla="*/ 457200 w 1022684"/>
                    <a:gd name="connsiteY10" fmla="*/ 144489 h 649815"/>
                    <a:gd name="connsiteX11" fmla="*/ 469231 w 1022684"/>
                    <a:gd name="connsiteY11" fmla="*/ 108394 h 649815"/>
                    <a:gd name="connsiteX12" fmla="*/ 493294 w 1022684"/>
                    <a:gd name="connsiteY12" fmla="*/ 72300 h 649815"/>
                    <a:gd name="connsiteX13" fmla="*/ 565484 w 1022684"/>
                    <a:gd name="connsiteY13" fmla="*/ 48236 h 649815"/>
                    <a:gd name="connsiteX14" fmla="*/ 757989 w 1022684"/>
                    <a:gd name="connsiteY14" fmla="*/ 36205 h 649815"/>
                    <a:gd name="connsiteX15" fmla="*/ 854242 w 1022684"/>
                    <a:gd name="connsiteY15" fmla="*/ 24173 h 649815"/>
                    <a:gd name="connsiteX16" fmla="*/ 1022684 w 1022684"/>
                    <a:gd name="connsiteY16" fmla="*/ 110 h 649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22684" h="649815">
                      <a:moveTo>
                        <a:pt x="0" y="649815"/>
                      </a:moveTo>
                      <a:cubicBezTo>
                        <a:pt x="4010" y="629763"/>
                        <a:pt x="8922" y="609870"/>
                        <a:pt x="12031" y="589658"/>
                      </a:cubicBezTo>
                      <a:cubicBezTo>
                        <a:pt x="16948" y="557700"/>
                        <a:pt x="15555" y="524600"/>
                        <a:pt x="24063" y="493405"/>
                      </a:cubicBezTo>
                      <a:cubicBezTo>
                        <a:pt x="28995" y="475320"/>
                        <a:pt x="71518" y="429684"/>
                        <a:pt x="84221" y="421215"/>
                      </a:cubicBezTo>
                      <a:cubicBezTo>
                        <a:pt x="94773" y="414180"/>
                        <a:pt x="108284" y="413194"/>
                        <a:pt x="120315" y="409184"/>
                      </a:cubicBezTo>
                      <a:cubicBezTo>
                        <a:pt x="236503" y="331726"/>
                        <a:pt x="53025" y="447426"/>
                        <a:pt x="216568" y="373089"/>
                      </a:cubicBezTo>
                      <a:cubicBezTo>
                        <a:pt x="242896" y="361122"/>
                        <a:pt x="261322" y="334109"/>
                        <a:pt x="288758" y="324963"/>
                      </a:cubicBezTo>
                      <a:cubicBezTo>
                        <a:pt x="300789" y="320952"/>
                        <a:pt x="313766" y="319090"/>
                        <a:pt x="324852" y="312931"/>
                      </a:cubicBezTo>
                      <a:cubicBezTo>
                        <a:pt x="350133" y="298886"/>
                        <a:pt x="397042" y="264805"/>
                        <a:pt x="397042" y="264805"/>
                      </a:cubicBezTo>
                      <a:cubicBezTo>
                        <a:pt x="409073" y="248763"/>
                        <a:pt x="424168" y="234614"/>
                        <a:pt x="433136" y="216679"/>
                      </a:cubicBezTo>
                      <a:cubicBezTo>
                        <a:pt x="444480" y="193992"/>
                        <a:pt x="449179" y="168552"/>
                        <a:pt x="457200" y="144489"/>
                      </a:cubicBezTo>
                      <a:cubicBezTo>
                        <a:pt x="461211" y="132457"/>
                        <a:pt x="462196" y="118946"/>
                        <a:pt x="469231" y="108394"/>
                      </a:cubicBezTo>
                      <a:cubicBezTo>
                        <a:pt x="477252" y="96363"/>
                        <a:pt x="481032" y="79964"/>
                        <a:pt x="493294" y="72300"/>
                      </a:cubicBezTo>
                      <a:cubicBezTo>
                        <a:pt x="514804" y="58857"/>
                        <a:pt x="540168" y="49818"/>
                        <a:pt x="565484" y="48236"/>
                      </a:cubicBezTo>
                      <a:lnTo>
                        <a:pt x="757989" y="36205"/>
                      </a:lnTo>
                      <a:cubicBezTo>
                        <a:pt x="790073" y="32194"/>
                        <a:pt x="822348" y="29489"/>
                        <a:pt x="854242" y="24173"/>
                      </a:cubicBezTo>
                      <a:cubicBezTo>
                        <a:pt x="1017496" y="-3036"/>
                        <a:pt x="922987" y="110"/>
                        <a:pt x="1022684" y="110"/>
                      </a:cubicBezTo>
                    </a:path>
                  </a:pathLst>
                </a:custGeom>
                <a:noFill/>
                <a:ln w="254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 17"/>
                <p:cNvSpPr/>
                <p:nvPr/>
              </p:nvSpPr>
              <p:spPr>
                <a:xfrm>
                  <a:off x="5739063" y="5161547"/>
                  <a:ext cx="902369" cy="324853"/>
                </a:xfrm>
                <a:custGeom>
                  <a:avLst/>
                  <a:gdLst>
                    <a:gd name="connsiteX0" fmla="*/ 902369 w 902369"/>
                    <a:gd name="connsiteY0" fmla="*/ 324853 h 324853"/>
                    <a:gd name="connsiteX1" fmla="*/ 637674 w 902369"/>
                    <a:gd name="connsiteY1" fmla="*/ 312821 h 324853"/>
                    <a:gd name="connsiteX2" fmla="*/ 601579 w 902369"/>
                    <a:gd name="connsiteY2" fmla="*/ 300790 h 324853"/>
                    <a:gd name="connsiteX3" fmla="*/ 529390 w 902369"/>
                    <a:gd name="connsiteY3" fmla="*/ 288758 h 324853"/>
                    <a:gd name="connsiteX4" fmla="*/ 445169 w 902369"/>
                    <a:gd name="connsiteY4" fmla="*/ 264695 h 324853"/>
                    <a:gd name="connsiteX5" fmla="*/ 312821 w 902369"/>
                    <a:gd name="connsiteY5" fmla="*/ 252664 h 324853"/>
                    <a:gd name="connsiteX6" fmla="*/ 264695 w 902369"/>
                    <a:gd name="connsiteY6" fmla="*/ 240632 h 324853"/>
                    <a:gd name="connsiteX7" fmla="*/ 228600 w 902369"/>
                    <a:gd name="connsiteY7" fmla="*/ 204537 h 324853"/>
                    <a:gd name="connsiteX8" fmla="*/ 180474 w 902369"/>
                    <a:gd name="connsiteY8" fmla="*/ 180474 h 324853"/>
                    <a:gd name="connsiteX9" fmla="*/ 132348 w 902369"/>
                    <a:gd name="connsiteY9" fmla="*/ 48127 h 324853"/>
                    <a:gd name="connsiteX10" fmla="*/ 96253 w 902369"/>
                    <a:gd name="connsiteY10" fmla="*/ 24064 h 324853"/>
                    <a:gd name="connsiteX11" fmla="*/ 60158 w 902369"/>
                    <a:gd name="connsiteY11" fmla="*/ 12032 h 324853"/>
                    <a:gd name="connsiteX12" fmla="*/ 0 w 902369"/>
                    <a:gd name="connsiteY12" fmla="*/ 0 h 324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02369" h="324853">
                      <a:moveTo>
                        <a:pt x="902369" y="324853"/>
                      </a:moveTo>
                      <a:cubicBezTo>
                        <a:pt x="814137" y="320842"/>
                        <a:pt x="725715" y="319864"/>
                        <a:pt x="637674" y="312821"/>
                      </a:cubicBezTo>
                      <a:cubicBezTo>
                        <a:pt x="625032" y="311810"/>
                        <a:pt x="613959" y="303541"/>
                        <a:pt x="601579" y="300790"/>
                      </a:cubicBezTo>
                      <a:cubicBezTo>
                        <a:pt x="577765" y="295498"/>
                        <a:pt x="553204" y="294050"/>
                        <a:pt x="529390" y="288758"/>
                      </a:cubicBezTo>
                      <a:cubicBezTo>
                        <a:pt x="473727" y="276389"/>
                        <a:pt x="510658" y="273427"/>
                        <a:pt x="445169" y="264695"/>
                      </a:cubicBezTo>
                      <a:cubicBezTo>
                        <a:pt x="401260" y="258840"/>
                        <a:pt x="356937" y="256674"/>
                        <a:pt x="312821" y="252664"/>
                      </a:cubicBezTo>
                      <a:cubicBezTo>
                        <a:pt x="296779" y="248653"/>
                        <a:pt x="279052" y="248836"/>
                        <a:pt x="264695" y="240632"/>
                      </a:cubicBezTo>
                      <a:cubicBezTo>
                        <a:pt x="249922" y="232190"/>
                        <a:pt x="242446" y="214427"/>
                        <a:pt x="228600" y="204537"/>
                      </a:cubicBezTo>
                      <a:cubicBezTo>
                        <a:pt x="214005" y="194112"/>
                        <a:pt x="196516" y="188495"/>
                        <a:pt x="180474" y="180474"/>
                      </a:cubicBezTo>
                      <a:cubicBezTo>
                        <a:pt x="171644" y="136328"/>
                        <a:pt x="166520" y="82298"/>
                        <a:pt x="132348" y="48127"/>
                      </a:cubicBezTo>
                      <a:cubicBezTo>
                        <a:pt x="122123" y="37902"/>
                        <a:pt x="109187" y="30531"/>
                        <a:pt x="96253" y="24064"/>
                      </a:cubicBezTo>
                      <a:cubicBezTo>
                        <a:pt x="84909" y="18392"/>
                        <a:pt x="72462" y="15108"/>
                        <a:pt x="60158" y="12032"/>
                      </a:cubicBezTo>
                      <a:cubicBezTo>
                        <a:pt x="40319" y="7072"/>
                        <a:pt x="0" y="0"/>
                        <a:pt x="0" y="0"/>
                      </a:cubicBezTo>
                    </a:path>
                  </a:pathLst>
                </a:custGeom>
                <a:noFill/>
                <a:ln w="254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Freeform 18"/>
                <p:cNvSpPr/>
                <p:nvPr/>
              </p:nvSpPr>
              <p:spPr>
                <a:xfrm>
                  <a:off x="6136105" y="4656221"/>
                  <a:ext cx="324853" cy="577516"/>
                </a:xfrm>
                <a:custGeom>
                  <a:avLst/>
                  <a:gdLst>
                    <a:gd name="connsiteX0" fmla="*/ 252663 w 324853"/>
                    <a:gd name="connsiteY0" fmla="*/ 577516 h 577516"/>
                    <a:gd name="connsiteX1" fmla="*/ 144379 w 324853"/>
                    <a:gd name="connsiteY1" fmla="*/ 457200 h 577516"/>
                    <a:gd name="connsiteX2" fmla="*/ 168442 w 324853"/>
                    <a:gd name="connsiteY2" fmla="*/ 421105 h 577516"/>
                    <a:gd name="connsiteX3" fmla="*/ 264695 w 324853"/>
                    <a:gd name="connsiteY3" fmla="*/ 336884 h 577516"/>
                    <a:gd name="connsiteX4" fmla="*/ 324853 w 324853"/>
                    <a:gd name="connsiteY4" fmla="*/ 276726 h 577516"/>
                    <a:gd name="connsiteX5" fmla="*/ 312821 w 324853"/>
                    <a:gd name="connsiteY5" fmla="*/ 192505 h 577516"/>
                    <a:gd name="connsiteX6" fmla="*/ 288758 w 324853"/>
                    <a:gd name="connsiteY6" fmla="*/ 144379 h 577516"/>
                    <a:gd name="connsiteX7" fmla="*/ 252663 w 324853"/>
                    <a:gd name="connsiteY7" fmla="*/ 120316 h 577516"/>
                    <a:gd name="connsiteX8" fmla="*/ 132348 w 324853"/>
                    <a:gd name="connsiteY8" fmla="*/ 96253 h 577516"/>
                    <a:gd name="connsiteX9" fmla="*/ 96253 w 324853"/>
                    <a:gd name="connsiteY9" fmla="*/ 72190 h 577516"/>
                    <a:gd name="connsiteX10" fmla="*/ 72190 w 324853"/>
                    <a:gd name="connsiteY10" fmla="*/ 48126 h 577516"/>
                    <a:gd name="connsiteX11" fmla="*/ 0 w 324853"/>
                    <a:gd name="connsiteY11" fmla="*/ 0 h 577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4853" h="577516">
                      <a:moveTo>
                        <a:pt x="252663" y="577516"/>
                      </a:moveTo>
                      <a:cubicBezTo>
                        <a:pt x="216568" y="537411"/>
                        <a:pt x="169960" y="504707"/>
                        <a:pt x="144379" y="457200"/>
                      </a:cubicBezTo>
                      <a:cubicBezTo>
                        <a:pt x="137523" y="444468"/>
                        <a:pt x="158920" y="431987"/>
                        <a:pt x="168442" y="421105"/>
                      </a:cubicBezTo>
                      <a:cubicBezTo>
                        <a:pt x="292336" y="279511"/>
                        <a:pt x="177719" y="412988"/>
                        <a:pt x="264695" y="336884"/>
                      </a:cubicBezTo>
                      <a:cubicBezTo>
                        <a:pt x="286037" y="318210"/>
                        <a:pt x="324853" y="276726"/>
                        <a:pt x="324853" y="276726"/>
                      </a:cubicBezTo>
                      <a:cubicBezTo>
                        <a:pt x="320842" y="248652"/>
                        <a:pt x="320283" y="219864"/>
                        <a:pt x="312821" y="192505"/>
                      </a:cubicBezTo>
                      <a:cubicBezTo>
                        <a:pt x="308102" y="175201"/>
                        <a:pt x="300240" y="158157"/>
                        <a:pt x="288758" y="144379"/>
                      </a:cubicBezTo>
                      <a:cubicBezTo>
                        <a:pt x="279501" y="133270"/>
                        <a:pt x="265954" y="126012"/>
                        <a:pt x="252663" y="120316"/>
                      </a:cubicBezTo>
                      <a:cubicBezTo>
                        <a:pt x="229816" y="110524"/>
                        <a:pt x="148639" y="98968"/>
                        <a:pt x="132348" y="96253"/>
                      </a:cubicBezTo>
                      <a:cubicBezTo>
                        <a:pt x="120316" y="88232"/>
                        <a:pt x="107544" y="81223"/>
                        <a:pt x="96253" y="72190"/>
                      </a:cubicBezTo>
                      <a:cubicBezTo>
                        <a:pt x="87395" y="65104"/>
                        <a:pt x="81265" y="54932"/>
                        <a:pt x="72190" y="48126"/>
                      </a:cubicBezTo>
                      <a:cubicBezTo>
                        <a:pt x="49054" y="30774"/>
                        <a:pt x="0" y="0"/>
                        <a:pt x="0" y="0"/>
                      </a:cubicBezTo>
                    </a:path>
                  </a:pathLst>
                </a:custGeom>
                <a:noFill/>
                <a:ln w="254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Freeform 19"/>
                <p:cNvSpPr/>
                <p:nvPr/>
              </p:nvSpPr>
              <p:spPr>
                <a:xfrm>
                  <a:off x="6208295" y="4090737"/>
                  <a:ext cx="1467852" cy="1251284"/>
                </a:xfrm>
                <a:custGeom>
                  <a:avLst/>
                  <a:gdLst>
                    <a:gd name="connsiteX0" fmla="*/ 1467852 w 1467852"/>
                    <a:gd name="connsiteY0" fmla="*/ 1251284 h 1251284"/>
                    <a:gd name="connsiteX1" fmla="*/ 1359568 w 1467852"/>
                    <a:gd name="connsiteY1" fmla="*/ 1239252 h 1251284"/>
                    <a:gd name="connsiteX2" fmla="*/ 1347537 w 1467852"/>
                    <a:gd name="connsiteY2" fmla="*/ 1203158 h 1251284"/>
                    <a:gd name="connsiteX3" fmla="*/ 1323473 w 1467852"/>
                    <a:gd name="connsiteY3" fmla="*/ 890337 h 1251284"/>
                    <a:gd name="connsiteX4" fmla="*/ 1311442 w 1467852"/>
                    <a:gd name="connsiteY4" fmla="*/ 854242 h 1251284"/>
                    <a:gd name="connsiteX5" fmla="*/ 1275347 w 1467852"/>
                    <a:gd name="connsiteY5" fmla="*/ 818147 h 1251284"/>
                    <a:gd name="connsiteX6" fmla="*/ 1239252 w 1467852"/>
                    <a:gd name="connsiteY6" fmla="*/ 697831 h 1251284"/>
                    <a:gd name="connsiteX7" fmla="*/ 1215189 w 1467852"/>
                    <a:gd name="connsiteY7" fmla="*/ 661737 h 1251284"/>
                    <a:gd name="connsiteX8" fmla="*/ 1179094 w 1467852"/>
                    <a:gd name="connsiteY8" fmla="*/ 601579 h 1251284"/>
                    <a:gd name="connsiteX9" fmla="*/ 1167063 w 1467852"/>
                    <a:gd name="connsiteY9" fmla="*/ 565484 h 1251284"/>
                    <a:gd name="connsiteX10" fmla="*/ 1130968 w 1467852"/>
                    <a:gd name="connsiteY10" fmla="*/ 553452 h 1251284"/>
                    <a:gd name="connsiteX11" fmla="*/ 1034716 w 1467852"/>
                    <a:gd name="connsiteY11" fmla="*/ 517358 h 1251284"/>
                    <a:gd name="connsiteX12" fmla="*/ 938463 w 1467852"/>
                    <a:gd name="connsiteY12" fmla="*/ 493295 h 1251284"/>
                    <a:gd name="connsiteX13" fmla="*/ 866273 w 1467852"/>
                    <a:gd name="connsiteY13" fmla="*/ 457200 h 1251284"/>
                    <a:gd name="connsiteX14" fmla="*/ 818147 w 1467852"/>
                    <a:gd name="connsiteY14" fmla="*/ 433137 h 1251284"/>
                    <a:gd name="connsiteX15" fmla="*/ 709863 w 1467852"/>
                    <a:gd name="connsiteY15" fmla="*/ 409074 h 1251284"/>
                    <a:gd name="connsiteX16" fmla="*/ 637673 w 1467852"/>
                    <a:gd name="connsiteY16" fmla="*/ 385010 h 1251284"/>
                    <a:gd name="connsiteX17" fmla="*/ 577516 w 1467852"/>
                    <a:gd name="connsiteY17" fmla="*/ 372979 h 1251284"/>
                    <a:gd name="connsiteX18" fmla="*/ 457200 w 1467852"/>
                    <a:gd name="connsiteY18" fmla="*/ 324852 h 1251284"/>
                    <a:gd name="connsiteX19" fmla="*/ 385010 w 1467852"/>
                    <a:gd name="connsiteY19" fmla="*/ 300789 h 1251284"/>
                    <a:gd name="connsiteX20" fmla="*/ 348916 w 1467852"/>
                    <a:gd name="connsiteY20" fmla="*/ 276726 h 1251284"/>
                    <a:gd name="connsiteX21" fmla="*/ 264694 w 1467852"/>
                    <a:gd name="connsiteY21" fmla="*/ 264695 h 1251284"/>
                    <a:gd name="connsiteX22" fmla="*/ 180473 w 1467852"/>
                    <a:gd name="connsiteY22" fmla="*/ 240631 h 1251284"/>
                    <a:gd name="connsiteX23" fmla="*/ 108284 w 1467852"/>
                    <a:gd name="connsiteY23" fmla="*/ 216568 h 1251284"/>
                    <a:gd name="connsiteX24" fmla="*/ 72189 w 1467852"/>
                    <a:gd name="connsiteY24" fmla="*/ 192505 h 1251284"/>
                    <a:gd name="connsiteX25" fmla="*/ 24063 w 1467852"/>
                    <a:gd name="connsiteY25" fmla="*/ 84221 h 1251284"/>
                    <a:gd name="connsiteX26" fmla="*/ 0 w 1467852"/>
                    <a:gd name="connsiteY26" fmla="*/ 0 h 1251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467852" h="1251284">
                      <a:moveTo>
                        <a:pt x="1467852" y="1251284"/>
                      </a:moveTo>
                      <a:cubicBezTo>
                        <a:pt x="1431757" y="1247273"/>
                        <a:pt x="1393287" y="1252740"/>
                        <a:pt x="1359568" y="1239252"/>
                      </a:cubicBezTo>
                      <a:cubicBezTo>
                        <a:pt x="1347793" y="1234542"/>
                        <a:pt x="1348842" y="1215773"/>
                        <a:pt x="1347537" y="1203158"/>
                      </a:cubicBezTo>
                      <a:cubicBezTo>
                        <a:pt x="1336776" y="1099131"/>
                        <a:pt x="1334234" y="994364"/>
                        <a:pt x="1323473" y="890337"/>
                      </a:cubicBezTo>
                      <a:cubicBezTo>
                        <a:pt x="1322168" y="877722"/>
                        <a:pt x="1318477" y="864794"/>
                        <a:pt x="1311442" y="854242"/>
                      </a:cubicBezTo>
                      <a:cubicBezTo>
                        <a:pt x="1302004" y="840084"/>
                        <a:pt x="1287379" y="830179"/>
                        <a:pt x="1275347" y="818147"/>
                      </a:cubicBezTo>
                      <a:cubicBezTo>
                        <a:pt x="1268621" y="791241"/>
                        <a:pt x="1250971" y="715410"/>
                        <a:pt x="1239252" y="697831"/>
                      </a:cubicBezTo>
                      <a:lnTo>
                        <a:pt x="1215189" y="661737"/>
                      </a:lnTo>
                      <a:cubicBezTo>
                        <a:pt x="1181107" y="559486"/>
                        <a:pt x="1228641" y="684156"/>
                        <a:pt x="1179094" y="601579"/>
                      </a:cubicBezTo>
                      <a:cubicBezTo>
                        <a:pt x="1172569" y="590704"/>
                        <a:pt x="1176031" y="574452"/>
                        <a:pt x="1167063" y="565484"/>
                      </a:cubicBezTo>
                      <a:cubicBezTo>
                        <a:pt x="1158095" y="556516"/>
                        <a:pt x="1142312" y="559124"/>
                        <a:pt x="1130968" y="553452"/>
                      </a:cubicBezTo>
                      <a:cubicBezTo>
                        <a:pt x="1038975" y="507455"/>
                        <a:pt x="1164040" y="547202"/>
                        <a:pt x="1034716" y="517358"/>
                      </a:cubicBezTo>
                      <a:cubicBezTo>
                        <a:pt x="1002491" y="509922"/>
                        <a:pt x="938463" y="493295"/>
                        <a:pt x="938463" y="493295"/>
                      </a:cubicBezTo>
                      <a:cubicBezTo>
                        <a:pt x="869097" y="447050"/>
                        <a:pt x="936012" y="487087"/>
                        <a:pt x="866273" y="457200"/>
                      </a:cubicBezTo>
                      <a:cubicBezTo>
                        <a:pt x="849788" y="450135"/>
                        <a:pt x="834941" y="439435"/>
                        <a:pt x="818147" y="433137"/>
                      </a:cubicBezTo>
                      <a:cubicBezTo>
                        <a:pt x="789324" y="422328"/>
                        <a:pt x="737829" y="416701"/>
                        <a:pt x="709863" y="409074"/>
                      </a:cubicBezTo>
                      <a:cubicBezTo>
                        <a:pt x="685392" y="402400"/>
                        <a:pt x="662546" y="389984"/>
                        <a:pt x="637673" y="385010"/>
                      </a:cubicBezTo>
                      <a:cubicBezTo>
                        <a:pt x="617621" y="381000"/>
                        <a:pt x="597245" y="378360"/>
                        <a:pt x="577516" y="372979"/>
                      </a:cubicBezTo>
                      <a:cubicBezTo>
                        <a:pt x="452095" y="338774"/>
                        <a:pt x="553621" y="363421"/>
                        <a:pt x="457200" y="324852"/>
                      </a:cubicBezTo>
                      <a:cubicBezTo>
                        <a:pt x="433649" y="315432"/>
                        <a:pt x="406115" y="314859"/>
                        <a:pt x="385010" y="300789"/>
                      </a:cubicBezTo>
                      <a:cubicBezTo>
                        <a:pt x="372979" y="292768"/>
                        <a:pt x="362766" y="280881"/>
                        <a:pt x="348916" y="276726"/>
                      </a:cubicBezTo>
                      <a:cubicBezTo>
                        <a:pt x="321753" y="268577"/>
                        <a:pt x="292768" y="268705"/>
                        <a:pt x="264694" y="264695"/>
                      </a:cubicBezTo>
                      <a:cubicBezTo>
                        <a:pt x="143432" y="224272"/>
                        <a:pt x="331497" y="285939"/>
                        <a:pt x="180473" y="240631"/>
                      </a:cubicBezTo>
                      <a:cubicBezTo>
                        <a:pt x="156178" y="233342"/>
                        <a:pt x="129389" y="230638"/>
                        <a:pt x="108284" y="216568"/>
                      </a:cubicBezTo>
                      <a:lnTo>
                        <a:pt x="72189" y="192505"/>
                      </a:lnTo>
                      <a:cubicBezTo>
                        <a:pt x="38138" y="141427"/>
                        <a:pt x="45539" y="159389"/>
                        <a:pt x="24063" y="84221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254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Freeform 22"/>
                <p:cNvSpPr/>
                <p:nvPr/>
              </p:nvSpPr>
              <p:spPr>
                <a:xfrm>
                  <a:off x="7531768" y="5172868"/>
                  <a:ext cx="565485" cy="121027"/>
                </a:xfrm>
                <a:custGeom>
                  <a:avLst/>
                  <a:gdLst>
                    <a:gd name="connsiteX0" fmla="*/ 565485 w 565485"/>
                    <a:gd name="connsiteY0" fmla="*/ 121027 h 121027"/>
                    <a:gd name="connsiteX1" fmla="*/ 505327 w 565485"/>
                    <a:gd name="connsiteY1" fmla="*/ 84932 h 121027"/>
                    <a:gd name="connsiteX2" fmla="*/ 469232 w 565485"/>
                    <a:gd name="connsiteY2" fmla="*/ 72900 h 121027"/>
                    <a:gd name="connsiteX3" fmla="*/ 433137 w 565485"/>
                    <a:gd name="connsiteY3" fmla="*/ 48837 h 121027"/>
                    <a:gd name="connsiteX4" fmla="*/ 228600 w 565485"/>
                    <a:gd name="connsiteY4" fmla="*/ 24774 h 121027"/>
                    <a:gd name="connsiteX5" fmla="*/ 192506 w 565485"/>
                    <a:gd name="connsiteY5" fmla="*/ 12743 h 121027"/>
                    <a:gd name="connsiteX6" fmla="*/ 0 w 565485"/>
                    <a:gd name="connsiteY6" fmla="*/ 711 h 121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5485" h="121027">
                      <a:moveTo>
                        <a:pt x="565485" y="121027"/>
                      </a:moveTo>
                      <a:cubicBezTo>
                        <a:pt x="545432" y="108995"/>
                        <a:pt x="526243" y="95390"/>
                        <a:pt x="505327" y="84932"/>
                      </a:cubicBezTo>
                      <a:cubicBezTo>
                        <a:pt x="493983" y="79260"/>
                        <a:pt x="480576" y="78572"/>
                        <a:pt x="469232" y="72900"/>
                      </a:cubicBezTo>
                      <a:cubicBezTo>
                        <a:pt x="456298" y="66433"/>
                        <a:pt x="446855" y="53410"/>
                        <a:pt x="433137" y="48837"/>
                      </a:cubicBezTo>
                      <a:cubicBezTo>
                        <a:pt x="396926" y="36767"/>
                        <a:pt x="240566" y="25862"/>
                        <a:pt x="228600" y="24774"/>
                      </a:cubicBezTo>
                      <a:cubicBezTo>
                        <a:pt x="216569" y="20764"/>
                        <a:pt x="204942" y="15230"/>
                        <a:pt x="192506" y="12743"/>
                      </a:cubicBezTo>
                      <a:cubicBezTo>
                        <a:pt x="106822" y="-4394"/>
                        <a:pt x="93026" y="711"/>
                        <a:pt x="0" y="711"/>
                      </a:cubicBezTo>
                    </a:path>
                  </a:pathLst>
                </a:custGeom>
                <a:noFill/>
                <a:ln w="254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Freeform 24"/>
                <p:cNvSpPr/>
                <p:nvPr/>
              </p:nvSpPr>
              <p:spPr>
                <a:xfrm>
                  <a:off x="4704347" y="4451684"/>
                  <a:ext cx="661737" cy="156411"/>
                </a:xfrm>
                <a:custGeom>
                  <a:avLst/>
                  <a:gdLst>
                    <a:gd name="connsiteX0" fmla="*/ 661737 w 661737"/>
                    <a:gd name="connsiteY0" fmla="*/ 0 h 156411"/>
                    <a:gd name="connsiteX1" fmla="*/ 421106 w 661737"/>
                    <a:gd name="connsiteY1" fmla="*/ 12032 h 156411"/>
                    <a:gd name="connsiteX2" fmla="*/ 348916 w 661737"/>
                    <a:gd name="connsiteY2" fmla="*/ 36095 h 156411"/>
                    <a:gd name="connsiteX3" fmla="*/ 276727 w 661737"/>
                    <a:gd name="connsiteY3" fmla="*/ 72190 h 156411"/>
                    <a:gd name="connsiteX4" fmla="*/ 240632 w 661737"/>
                    <a:gd name="connsiteY4" fmla="*/ 144379 h 156411"/>
                    <a:gd name="connsiteX5" fmla="*/ 204537 w 661737"/>
                    <a:gd name="connsiteY5" fmla="*/ 156411 h 156411"/>
                    <a:gd name="connsiteX6" fmla="*/ 0 w 661737"/>
                    <a:gd name="connsiteY6" fmla="*/ 144379 h 156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61737" h="156411">
                      <a:moveTo>
                        <a:pt x="661737" y="0"/>
                      </a:moveTo>
                      <a:cubicBezTo>
                        <a:pt x="581527" y="4011"/>
                        <a:pt x="500887" y="2826"/>
                        <a:pt x="421106" y="12032"/>
                      </a:cubicBezTo>
                      <a:cubicBezTo>
                        <a:pt x="395908" y="14939"/>
                        <a:pt x="372979" y="28074"/>
                        <a:pt x="348916" y="36095"/>
                      </a:cubicBezTo>
                      <a:cubicBezTo>
                        <a:pt x="299105" y="52699"/>
                        <a:pt x="323372" y="41093"/>
                        <a:pt x="276727" y="72190"/>
                      </a:cubicBezTo>
                      <a:cubicBezTo>
                        <a:pt x="268801" y="95967"/>
                        <a:pt x="261834" y="127417"/>
                        <a:pt x="240632" y="144379"/>
                      </a:cubicBezTo>
                      <a:cubicBezTo>
                        <a:pt x="230729" y="152302"/>
                        <a:pt x="216569" y="152400"/>
                        <a:pt x="204537" y="156411"/>
                      </a:cubicBezTo>
                      <a:cubicBezTo>
                        <a:pt x="97187" y="134940"/>
                        <a:pt x="164829" y="144379"/>
                        <a:pt x="0" y="144379"/>
                      </a:cubicBezTo>
                    </a:path>
                  </a:pathLst>
                </a:custGeom>
                <a:noFill/>
                <a:ln w="254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" name="TextBox 26"/>
              <p:cNvSpPr txBox="1"/>
              <p:nvPr/>
            </p:nvSpPr>
            <p:spPr>
              <a:xfrm>
                <a:off x="3425087" y="2036685"/>
                <a:ext cx="284361" cy="365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1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082791" y="2997063"/>
                <a:ext cx="284361" cy="365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115764" y="3101972"/>
                <a:ext cx="284361" cy="365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282827" y="3413473"/>
                <a:ext cx="284361" cy="365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4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5168662" y="662766"/>
              <a:ext cx="51593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Watershed Tool “best available”:    </a:t>
              </a:r>
              <a:r>
                <a:rPr lang="en-US" b="1" dirty="0" smtClean="0"/>
                <a:t>90m</a:t>
              </a:r>
              <a:r>
                <a:rPr lang="en-US" dirty="0" smtClean="0"/>
                <a:t> resolution</a:t>
              </a:r>
            </a:p>
            <a:p>
              <a:pPr algn="ctr"/>
              <a:r>
                <a:rPr lang="en-US" dirty="0" smtClean="0"/>
                <a:t>DEM obtained:    </a:t>
              </a:r>
              <a:r>
                <a:rPr lang="en-US" b="1" dirty="0" smtClean="0"/>
                <a:t>34m</a:t>
              </a:r>
              <a:r>
                <a:rPr lang="en-US" dirty="0" smtClean="0"/>
                <a:t> resolution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759349" y="833789"/>
              <a:ext cx="9500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Kaktovik</a:t>
              </a:r>
              <a:endParaRPr lang="en-US" sz="16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367152" y="759521"/>
              <a:ext cx="9500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Jago</a:t>
              </a:r>
              <a:endParaRPr lang="en-US" sz="1600" dirty="0"/>
            </a:p>
          </p:txBody>
        </p:sp>
      </p:grp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341780" y="480349"/>
            <a:ext cx="3227930" cy="2092307"/>
            <a:chOff x="181235" y="3314860"/>
            <a:chExt cx="5124690" cy="3321766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1" t="29122" r="4070" b="27193"/>
            <a:stretch/>
          </p:blipFill>
          <p:spPr>
            <a:xfrm>
              <a:off x="181235" y="3501372"/>
              <a:ext cx="5124690" cy="3135254"/>
            </a:xfrm>
            <a:prstGeom prst="rect">
              <a:avLst/>
            </a:prstGeom>
          </p:spPr>
        </p:pic>
        <p:sp>
          <p:nvSpPr>
            <p:cNvPr id="37" name="5-Point Star 36"/>
            <p:cNvSpPr/>
            <p:nvPr/>
          </p:nvSpPr>
          <p:spPr>
            <a:xfrm>
              <a:off x="3324361" y="3525436"/>
              <a:ext cx="329600" cy="252385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.c</a:t>
              </a:r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81289" y="3314860"/>
              <a:ext cx="1928921" cy="586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NED30m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4188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51005" y="240999"/>
            <a:ext cx="9144000" cy="6520747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Why the Discrepancy?</a:t>
            </a:r>
          </a:p>
          <a:p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8" name="Group 34"/>
          <p:cNvGrpSpPr>
            <a:grpSpLocks noChangeAspect="1"/>
          </p:cNvGrpSpPr>
          <p:nvPr/>
        </p:nvGrpSpPr>
        <p:grpSpPr>
          <a:xfrm>
            <a:off x="341780" y="480349"/>
            <a:ext cx="3227930" cy="2092307"/>
            <a:chOff x="181235" y="3314860"/>
            <a:chExt cx="5124690" cy="3321766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1" t="29122" r="4070" b="27193"/>
            <a:stretch/>
          </p:blipFill>
          <p:spPr>
            <a:xfrm>
              <a:off x="181235" y="3501372"/>
              <a:ext cx="5124690" cy="3135254"/>
            </a:xfrm>
            <a:prstGeom prst="rect">
              <a:avLst/>
            </a:prstGeom>
          </p:spPr>
        </p:pic>
        <p:sp>
          <p:nvSpPr>
            <p:cNvPr id="37" name="5-Point Star 36"/>
            <p:cNvSpPr/>
            <p:nvPr/>
          </p:nvSpPr>
          <p:spPr>
            <a:xfrm>
              <a:off x="3324361" y="3525436"/>
              <a:ext cx="329600" cy="252385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.c</a:t>
              </a:r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81289" y="3314860"/>
              <a:ext cx="1928921" cy="586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NED30m</a:t>
              </a:r>
              <a:endParaRPr lang="en-US" dirty="0"/>
            </a:p>
          </p:txBody>
        </p:sp>
      </p:grpSp>
      <p:pic>
        <p:nvPicPr>
          <p:cNvPr id="32" name="Picture 31" descr="FlowArrows.emf"/>
          <p:cNvPicPr>
            <a:picLocks noChangeAspect="1"/>
          </p:cNvPicPr>
          <p:nvPr/>
        </p:nvPicPr>
        <p:blipFill>
          <a:blip r:embed="rId3" cstate="print"/>
          <a:srcRect l="17587" t="5859" r="3995" b="4848"/>
          <a:stretch>
            <a:fillRect/>
          </a:stretch>
        </p:blipFill>
        <p:spPr>
          <a:xfrm>
            <a:off x="4156363" y="937687"/>
            <a:ext cx="3990109" cy="58787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2525" y="807539"/>
            <a:ext cx="950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Kaktovik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556353" y="621387"/>
            <a:ext cx="950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Jago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357281" y="1115363"/>
            <a:ext cx="950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Angun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195844" y="1495481"/>
            <a:ext cx="1152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Nuvagapak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4188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51005" y="240999"/>
            <a:ext cx="9144000" cy="6520747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Water Quality and Flow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84250" y="823007"/>
            <a:ext cx="950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AN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9283826" y="1359577"/>
            <a:ext cx="950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NU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" t="17897" r="5222" b="3723"/>
          <a:stretch/>
        </p:blipFill>
        <p:spPr>
          <a:xfrm>
            <a:off x="6218091" y="745964"/>
            <a:ext cx="5441589" cy="5967664"/>
          </a:xfrm>
          <a:prstGeom prst="rect">
            <a:avLst/>
          </a:prstGeom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6990742" y="876814"/>
            <a:ext cx="950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Kaktovik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8213953" y="538260"/>
            <a:ext cx="950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Jago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9599244" y="1046091"/>
            <a:ext cx="950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Angun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10770316" y="1384645"/>
            <a:ext cx="1152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Nuvagapak</a:t>
            </a:r>
            <a:endParaRPr lang="en-US" sz="1600" dirty="0"/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201881" y="783777"/>
          <a:ext cx="6578930" cy="2228178"/>
        </p:xfrm>
        <a:graphic>
          <a:graphicData uri="http://schemas.openxmlformats.org/drawingml/2006/table">
            <a:tbl>
              <a:tblPr/>
              <a:tblGrid>
                <a:gridCol w="772980"/>
                <a:gridCol w="533305"/>
                <a:gridCol w="688769"/>
                <a:gridCol w="676894"/>
                <a:gridCol w="486888"/>
                <a:gridCol w="914400"/>
                <a:gridCol w="676894"/>
                <a:gridCol w="688768"/>
                <a:gridCol w="570016"/>
                <a:gridCol w="570016"/>
              </a:tblGrid>
              <a:tr h="7609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Lagoon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Temp (</a:t>
                      </a:r>
                      <a:r>
                        <a:rPr lang="en-US" sz="1100" b="1" baseline="30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C)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Salinity (</a:t>
                      </a:r>
                      <a:r>
                        <a:rPr lang="en-US" sz="11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ppm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DO (mg/L)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pH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Chlorophylla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Carbon (</a:t>
                      </a:r>
                      <a:r>
                        <a:rPr lang="en-US" sz="11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umol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/L)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Nitrogen (umol/L)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libri"/>
                          <a:cs typeface="Times New Roman"/>
                        </a:rPr>
                        <a:t>δ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b="1" baseline="30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libri"/>
                          <a:cs typeface="Times New Roman"/>
                        </a:rPr>
                        <a:t>δ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b="1" baseline="30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2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Kaktovik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10.57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21.91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8.97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7.95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0.31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19.39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2.89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-27.99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6.43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2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Jago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8.52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21.74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10.93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7.89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0.21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16.57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2.32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-28.39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5.42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2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Angun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9.07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22.69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10.47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7.94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0.42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18.91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2.69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-28.72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7.47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4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Nuvagapak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11.54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3.15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11.28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7.82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1.42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20.37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2.97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-30.61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3.07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3" name="Chart 22"/>
          <p:cNvGraphicFramePr/>
          <p:nvPr/>
        </p:nvGraphicFramePr>
        <p:xfrm>
          <a:off x="771895" y="3503221"/>
          <a:ext cx="5115543" cy="315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1116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51005" y="240999"/>
            <a:ext cx="9144000" cy="6520747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Future Work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6134774" y="744468"/>
            <a:ext cx="4360231" cy="5910001"/>
            <a:chOff x="1402900" y="732436"/>
            <a:chExt cx="4360231" cy="591000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900" y="732436"/>
              <a:ext cx="4360231" cy="5910001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1978737" y="5563237"/>
              <a:ext cx="143980" cy="1367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60701" y="4970217"/>
              <a:ext cx="13227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USGS </a:t>
              </a:r>
            </a:p>
            <a:p>
              <a:r>
                <a:rPr lang="en-US" sz="1600" dirty="0" smtClean="0"/>
                <a:t>Stream Gage</a:t>
              </a:r>
              <a:endParaRPr lang="en-US" sz="1600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6261006" y="1961147"/>
            <a:ext cx="1310310" cy="4584032"/>
          </a:xfrm>
          <a:prstGeom prst="rect">
            <a:avLst/>
          </a:prstGeom>
          <a:solidFill>
            <a:srgbClr val="FF66FF">
              <a:alpha val="2470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998211" y="1961147"/>
            <a:ext cx="1006933" cy="1779011"/>
          </a:xfrm>
          <a:prstGeom prst="rect">
            <a:avLst/>
          </a:prstGeom>
          <a:solidFill>
            <a:srgbClr val="FF66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324475" y="2618997"/>
            <a:ext cx="1058468" cy="2061287"/>
          </a:xfrm>
          <a:prstGeom prst="rect">
            <a:avLst/>
          </a:prstGeom>
          <a:solidFill>
            <a:srgbClr val="FF66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ubtitle 4"/>
          <p:cNvSpPr txBox="1">
            <a:spLocks/>
          </p:cNvSpPr>
          <p:nvPr/>
        </p:nvSpPr>
        <p:spPr>
          <a:xfrm>
            <a:off x="404131" y="1131735"/>
            <a:ext cx="5411312" cy="5216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Delineate watersheds draining additional lagoons?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Relate to additional lagoon quality data?</a:t>
            </a:r>
          </a:p>
        </p:txBody>
      </p:sp>
    </p:spTree>
    <p:extLst>
      <p:ext uri="{BB962C8B-B14F-4D97-AF65-F5344CB8AC3E}">
        <p14:creationId xmlns:p14="http://schemas.microsoft.com/office/powerpoint/2010/main" val="98582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Callout 8"/>
          <p:cNvSpPr/>
          <p:nvPr/>
        </p:nvSpPr>
        <p:spPr>
          <a:xfrm rot="17628170">
            <a:off x="2873324" y="600177"/>
            <a:ext cx="2030307" cy="3264828"/>
          </a:xfrm>
          <a:prstGeom prst="wedgeEllipseCallou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751492" y="1970981"/>
            <a:ext cx="2490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QUESTIONS ??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54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82621" y="569728"/>
            <a:ext cx="7626757" cy="5718544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51005" y="240999"/>
            <a:ext cx="9144000" cy="5846979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Climate Change and Arctic Warming</a:t>
            </a:r>
          </a:p>
          <a:p>
            <a:pPr algn="l"/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/>
          <a:srcRect l="915" t="1174" r="2584" b="28344"/>
          <a:stretch/>
        </p:blipFill>
        <p:spPr>
          <a:xfrm>
            <a:off x="5157646" y="1082855"/>
            <a:ext cx="6693459" cy="524110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52509" y="1227229"/>
            <a:ext cx="500513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Predicted 7-8 </a:t>
            </a:r>
            <a:r>
              <a:rPr lang="en-US" sz="2400" baseline="30000" dirty="0" err="1" smtClean="0">
                <a:solidFill>
                  <a:schemeClr val="accent6">
                    <a:lumMod val="50000"/>
                  </a:schemeClr>
                </a:solidFill>
              </a:rPr>
              <a:t>o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</a:rPr>
              <a:t>C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 warming in the Arctic by the 21</a:t>
            </a:r>
            <a:r>
              <a:rPr lang="en-US" sz="2400" baseline="30000" dirty="0" smtClean="0">
                <a:solidFill>
                  <a:schemeClr val="accent6">
                    <a:lumMod val="50000"/>
                  </a:schemeClr>
                </a:solidFill>
              </a:rPr>
              <a:t>st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 century (IPCC AR5)</a:t>
            </a:r>
          </a:p>
          <a:p>
            <a:pPr algn="ctr"/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Will have a substantial affect on surface hydrology</a:t>
            </a:r>
          </a:p>
          <a:p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7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15816" y="598759"/>
            <a:ext cx="7624009" cy="5718007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51005" y="240999"/>
            <a:ext cx="9144000" cy="6538741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Eastern Alaska Beaufort Sea coast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Lagoons, which occur along &gt;50% of the sea coast are hotspots for biogeochemical cycling </a:t>
            </a:r>
          </a:p>
          <a:p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Watersheds deliver high quantities of organic matter and nutrients </a:t>
            </a:r>
          </a:p>
          <a:p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Is there evidence for changes in quality from varying magnitudes of freshwater flow?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90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51005" y="240999"/>
            <a:ext cx="9144000" cy="6520747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Study Site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t="28421" r="5432" b="27193"/>
          <a:stretch/>
        </p:blipFill>
        <p:spPr>
          <a:xfrm>
            <a:off x="211394" y="325224"/>
            <a:ext cx="4669335" cy="298318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3111433" y="397411"/>
            <a:ext cx="329600" cy="25238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.c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" t="15962" r="2377" b="1757"/>
          <a:stretch/>
        </p:blipFill>
        <p:spPr>
          <a:xfrm>
            <a:off x="6475695" y="890336"/>
            <a:ext cx="4978368" cy="557103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181235" y="3402679"/>
            <a:ext cx="5124690" cy="3233947"/>
            <a:chOff x="181235" y="3402679"/>
            <a:chExt cx="5124690" cy="323394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1" t="29122" r="4070" b="27193"/>
            <a:stretch/>
          </p:blipFill>
          <p:spPr>
            <a:xfrm>
              <a:off x="181235" y="3501372"/>
              <a:ext cx="5124690" cy="3135254"/>
            </a:xfrm>
            <a:prstGeom prst="rect">
              <a:avLst/>
            </a:prstGeom>
          </p:spPr>
        </p:pic>
        <p:sp>
          <p:nvSpPr>
            <p:cNvPr id="8" name="5-Point Star 7"/>
            <p:cNvSpPr/>
            <p:nvPr/>
          </p:nvSpPr>
          <p:spPr>
            <a:xfrm>
              <a:off x="3324361" y="3525436"/>
              <a:ext cx="329600" cy="252385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.c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070868" y="3402679"/>
              <a:ext cx="1178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NED30m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432758" y="338937"/>
            <a:ext cx="195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NED 2 Arc Sec 34m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43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51005" y="240999"/>
            <a:ext cx="9144000" cy="6520747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Study Site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354" y="779764"/>
            <a:ext cx="5785459" cy="149437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71" y="2323248"/>
            <a:ext cx="5785459" cy="12164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25088" r="2174" b="1404"/>
          <a:stretch/>
        </p:blipFill>
        <p:spPr>
          <a:xfrm>
            <a:off x="6228748" y="779764"/>
            <a:ext cx="5634389" cy="560285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/>
          <a:srcRect t="2817" b="12000"/>
          <a:stretch/>
        </p:blipFill>
        <p:spPr>
          <a:xfrm>
            <a:off x="1570376" y="3610707"/>
            <a:ext cx="2775413" cy="3151039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5850813" y="779764"/>
            <a:ext cx="862808" cy="13247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840930" y="2153653"/>
            <a:ext cx="872691" cy="136494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0640291" y="1306286"/>
            <a:ext cx="748145" cy="2375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1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" t="24907" r="2227" b="1935"/>
          <a:stretch/>
        </p:blipFill>
        <p:spPr>
          <a:xfrm>
            <a:off x="6238631" y="779764"/>
            <a:ext cx="5612474" cy="560285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51005" y="240999"/>
            <a:ext cx="9144000" cy="6520747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Study Site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354" y="779764"/>
            <a:ext cx="5785459" cy="149437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471" y="2323248"/>
            <a:ext cx="5785459" cy="121646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/>
          <a:srcRect t="2817" b="12000"/>
          <a:stretch/>
        </p:blipFill>
        <p:spPr>
          <a:xfrm>
            <a:off x="1570376" y="3610707"/>
            <a:ext cx="2775413" cy="3151039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5850813" y="779764"/>
            <a:ext cx="862808" cy="13247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840930" y="2153653"/>
            <a:ext cx="872691" cy="136494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0640291" y="1306286"/>
            <a:ext cx="748145" cy="2375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51005" y="240999"/>
            <a:ext cx="9144000" cy="6520747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Selecting Drainage Points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80" y="732436"/>
            <a:ext cx="4579427" cy="5925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722" y="732436"/>
            <a:ext cx="4602837" cy="595563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39199" y="1608403"/>
            <a:ext cx="950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Kaktovik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3332205" y="1269849"/>
            <a:ext cx="950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Jago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8484250" y="823007"/>
            <a:ext cx="950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Angun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9283826" y="1359577"/>
            <a:ext cx="1166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Nuvagapak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3701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51005" y="240999"/>
            <a:ext cx="9144000" cy="6520747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Watershed Delineation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402900" y="732436"/>
            <a:ext cx="4360231" cy="5910001"/>
            <a:chOff x="1402900" y="732436"/>
            <a:chExt cx="4360231" cy="591000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900" y="732436"/>
              <a:ext cx="4360231" cy="5910001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1978737" y="5563237"/>
              <a:ext cx="143980" cy="1367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460701" y="4970217"/>
              <a:ext cx="13227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USGS </a:t>
              </a:r>
            </a:p>
            <a:p>
              <a:r>
                <a:rPr lang="en-US" sz="1600" dirty="0" smtClean="0"/>
                <a:t>Stream Gage</a:t>
              </a:r>
              <a:endParaRPr lang="en-US" sz="1600" dirty="0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226" y="742100"/>
            <a:ext cx="4569301" cy="59122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40253" y="1251284"/>
            <a:ext cx="1948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Nice Agreement!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93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WatershedOutlined.emf"/>
          <p:cNvPicPr>
            <a:picLocks noChangeAspect="1"/>
          </p:cNvPicPr>
          <p:nvPr/>
        </p:nvPicPr>
        <p:blipFill>
          <a:blip r:embed="rId2" cstate="print"/>
          <a:srcRect l="3468" t="2611" r="4335" b="3574"/>
          <a:stretch>
            <a:fillRect/>
          </a:stretch>
        </p:blipFill>
        <p:spPr>
          <a:xfrm>
            <a:off x="7162268" y="914399"/>
            <a:ext cx="4572532" cy="6020261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51005" y="240999"/>
            <a:ext cx="9144000" cy="6520747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Watershed Delineation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90742" y="876814"/>
            <a:ext cx="950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Kaktovik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8213953" y="538260"/>
            <a:ext cx="950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Jago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9599244" y="1046091"/>
            <a:ext cx="950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Angun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10770316" y="1384645"/>
            <a:ext cx="1152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Nuvagapak</a:t>
            </a:r>
            <a:endParaRPr lang="en-US" sz="1600" dirty="0"/>
          </a:p>
        </p:txBody>
      </p:sp>
      <p:grpSp>
        <p:nvGrpSpPr>
          <p:cNvPr id="2" name="Group 29"/>
          <p:cNvGrpSpPr>
            <a:grpSpLocks noChangeAspect="1"/>
          </p:cNvGrpSpPr>
          <p:nvPr/>
        </p:nvGrpSpPr>
        <p:grpSpPr>
          <a:xfrm>
            <a:off x="1402900" y="732436"/>
            <a:ext cx="8836797" cy="5910001"/>
            <a:chOff x="1402900" y="732436"/>
            <a:chExt cx="8836797" cy="591000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900" y="732436"/>
              <a:ext cx="4360231" cy="5910001"/>
            </a:xfrm>
            <a:prstGeom prst="rect">
              <a:avLst/>
            </a:prstGeom>
          </p:spPr>
        </p:pic>
        <p:grpSp>
          <p:nvGrpSpPr>
            <p:cNvPr id="3" name="Group 31"/>
            <p:cNvGrpSpPr>
              <a:grpSpLocks noChangeAspect="1"/>
            </p:cNvGrpSpPr>
            <p:nvPr/>
          </p:nvGrpSpPr>
          <p:grpSpPr>
            <a:xfrm>
              <a:off x="7943884" y="1803401"/>
              <a:ext cx="2295813" cy="3158506"/>
              <a:chOff x="8296023" y="1823512"/>
              <a:chExt cx="2428450" cy="3189322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8296023" y="1823512"/>
                <a:ext cx="3007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1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9981338" y="4643502"/>
                <a:ext cx="3007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3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8845653" y="3516783"/>
                <a:ext cx="3007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0423684" y="3431625"/>
                <a:ext cx="3007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4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1978737" y="5563237"/>
              <a:ext cx="143980" cy="1367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460701" y="4970217"/>
              <a:ext cx="13227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USGS </a:t>
              </a:r>
            </a:p>
            <a:p>
              <a:r>
                <a:rPr lang="en-US" sz="1600" dirty="0" smtClean="0"/>
                <a:t>Stream Gage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8924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359</Words>
  <Application>Microsoft Office PowerPoint</Application>
  <PresentationFormat>Widescreen</PresentationFormat>
  <Paragraphs>184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Texas Libraries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Connolly, Craig T</dc:creator>
  <cp:lastModifiedBy>Maidment, David R</cp:lastModifiedBy>
  <cp:revision>76</cp:revision>
  <dcterms:created xsi:type="dcterms:W3CDTF">2014-11-15T15:23:53Z</dcterms:created>
  <dcterms:modified xsi:type="dcterms:W3CDTF">2014-11-20T16:30:55Z</dcterms:modified>
</cp:coreProperties>
</file>