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70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55" autoAdjust="0"/>
  </p:normalViewPr>
  <p:slideViewPr>
    <p:cSldViewPr snapToGrid="0">
      <p:cViewPr varScale="1">
        <p:scale>
          <a:sx n="125" d="100"/>
          <a:sy n="125" d="100"/>
        </p:scale>
        <p:origin x="12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3713C-B7FF-4D27-81B2-7807CAFBEC0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99B0B-47E4-41BE-8A59-BE73603B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2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6096E2-55A7-4B49-9D89-21F47F6CF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47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6096E2-55A7-4B49-9D89-21F47F6CF9E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6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A236F-E007-4F56-A150-6085F702CE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4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107DC-AEF8-418E-950B-8062EF09A5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3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B4166-34EE-4DCD-947C-5E7D1C586D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8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1E71-49EE-4532-A327-2022F58BF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5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CBE20-4922-43F4-B4A5-63B06E8482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9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713F8-819D-4027-B5F0-454883E8FC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4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F559F-613E-42D3-A1F1-128E6997E9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4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8B8AC-10CE-44C8-8DDA-A99E5D7172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1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0D609-012F-467F-ABE2-3BDB539DA2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3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07E28-59D7-4384-9DA0-4F4CE0141A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2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46A46-9799-45A2-BA0C-D1B348FCA0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7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1A58DD-5086-4AA7-9A37-48A247CADF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5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38" y="771888"/>
            <a:ext cx="7772400" cy="1936477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Evaluating access to jobs</a:t>
            </a:r>
            <a:r>
              <a:rPr lang="en-US" sz="4800" dirty="0"/>
              <a:t> </a:t>
            </a:r>
            <a:r>
              <a:rPr lang="en-US" sz="4800" dirty="0" smtClean="0"/>
              <a:t>via</a:t>
            </a:r>
            <a:r>
              <a:rPr lang="en-US" sz="4800" dirty="0"/>
              <a:t> </a:t>
            </a:r>
            <a:r>
              <a:rPr lang="en-US" sz="4800" dirty="0" smtClean="0"/>
              <a:t>transit</a:t>
            </a:r>
            <a:r>
              <a:rPr lang="en-US" sz="4800" dirty="0"/>
              <a:t> </a:t>
            </a:r>
            <a:r>
              <a:rPr lang="en-US" sz="4800" dirty="0" smtClean="0"/>
              <a:t>from</a:t>
            </a:r>
            <a:r>
              <a:rPr lang="en-US" sz="4800" dirty="0"/>
              <a:t> </a:t>
            </a:r>
            <a:r>
              <a:rPr lang="en-US" sz="4800" dirty="0" smtClean="0"/>
              <a:t>disparate</a:t>
            </a:r>
            <a:r>
              <a:rPr lang="en-US" sz="4800" dirty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urban corridors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924593" y="4511038"/>
            <a:ext cx="6548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+mj-lt"/>
              </a:rPr>
              <a:t>GISWR 2014 Final Presentation</a:t>
            </a:r>
          </a:p>
          <a:p>
            <a:pPr algn="r"/>
            <a:r>
              <a:rPr lang="en-US" sz="2400" dirty="0" smtClean="0">
                <a:latin typeface="+mj-lt"/>
              </a:rPr>
              <a:t>Clifford Kaplan </a:t>
            </a:r>
          </a:p>
          <a:p>
            <a:pPr algn="r"/>
            <a:r>
              <a:rPr lang="en-US" sz="2400" dirty="0" smtClean="0">
                <a:latin typeface="+mj-lt"/>
              </a:rPr>
              <a:t>Community and Regional Planning and Public Affairs</a:t>
            </a:r>
          </a:p>
          <a:p>
            <a:pPr algn="r"/>
            <a:r>
              <a:rPr lang="en-US" sz="2400" dirty="0" smtClean="0">
                <a:latin typeface="+mj-lt"/>
              </a:rPr>
              <a:t>November 20, 2014</a:t>
            </a:r>
          </a:p>
          <a:p>
            <a:pPr algn="r"/>
            <a:r>
              <a:rPr lang="en-US" sz="2400" dirty="0" smtClean="0">
                <a:latin typeface="+mj-lt"/>
              </a:rPr>
              <a:t>Cliff.Kaplan@gmail.com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94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84" y="137987"/>
            <a:ext cx="7886700" cy="549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+mj-lt"/>
              </a:rPr>
              <a:t>More nuance: 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Bus Route 18 as an 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example</a:t>
            </a:r>
          </a:p>
          <a:p>
            <a:pPr marL="0" indent="0">
              <a:buNone/>
            </a:pPr>
            <a:endParaRPr lang="en-US" sz="4000" u="sng" dirty="0">
              <a:latin typeface="+mj-lt"/>
            </a:endParaRPr>
          </a:p>
          <a:p>
            <a:pPr marL="0" indent="0">
              <a:buNone/>
            </a:pPr>
            <a:endParaRPr lang="en-US" sz="4000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9177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4785"/>
            <a:ext cx="2569283" cy="1885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" t="56338" r="6974" b="4789"/>
          <a:stretch/>
        </p:blipFill>
        <p:spPr>
          <a:xfrm>
            <a:off x="2702584" y="856795"/>
            <a:ext cx="6441416" cy="3755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284" y="4747028"/>
            <a:ext cx="85608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Bus Route 18 (Martin Luther King BLVD) reaches 49,808 jobs. </a:t>
            </a: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It serves 4 of the 13 affordable buildings in the Manor Corridor.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Therefore, the job access it provides affordable housing residents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in the Manor Corridor is:  49,808 x 4/13 = </a:t>
            </a:r>
            <a:r>
              <a:rPr lang="en-US" sz="2400" b="1" dirty="0" smtClean="0">
                <a:latin typeface="+mj-lt"/>
              </a:rPr>
              <a:t>15,325.5385.</a:t>
            </a:r>
            <a:r>
              <a:rPr lang="en-US" sz="2400" dirty="0" smtClean="0"/>
              <a:t> 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1795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/>
              <a:t>GISWR 2014 Final </a:t>
            </a:r>
            <a:r>
              <a:rPr lang="en-US" sz="1200" dirty="0" smtClean="0"/>
              <a:t>Presentation - Clifford </a:t>
            </a:r>
            <a:r>
              <a:rPr lang="en-US" sz="1200" dirty="0"/>
              <a:t>Kaplan </a:t>
            </a:r>
          </a:p>
        </p:txBody>
      </p:sp>
    </p:spTree>
    <p:extLst>
      <p:ext uri="{BB962C8B-B14F-4D97-AF65-F5344CB8AC3E}">
        <p14:creationId xmlns:p14="http://schemas.microsoft.com/office/powerpoint/2010/main" val="8369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84" y="137987"/>
            <a:ext cx="7886700" cy="549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+mj-lt"/>
              </a:rPr>
              <a:t>More nuance:</a:t>
            </a:r>
          </a:p>
          <a:p>
            <a:pPr marL="0" indent="0">
              <a:buNone/>
            </a:pPr>
            <a:endParaRPr lang="en-US" sz="4000" u="sng" dirty="0">
              <a:latin typeface="+mj-lt"/>
            </a:endParaRPr>
          </a:p>
          <a:p>
            <a:pPr marL="0" indent="0">
              <a:buNone/>
            </a:pPr>
            <a:endParaRPr lang="en-US" sz="4000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9177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2284" y="790643"/>
            <a:ext cx="890570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Total number of jobs </a:t>
            </a:r>
          </a:p>
          <a:p>
            <a:r>
              <a:rPr lang="en-US" sz="2400" dirty="0" smtClean="0">
                <a:latin typeface="+mj-lt"/>
              </a:rPr>
              <a:t>accessible from the Manor </a:t>
            </a:r>
          </a:p>
          <a:p>
            <a:r>
              <a:rPr lang="en-US" sz="2400" dirty="0" smtClean="0">
                <a:latin typeface="+mj-lt"/>
              </a:rPr>
              <a:t>Corridor via the bus</a:t>
            </a:r>
          </a:p>
          <a:p>
            <a:r>
              <a:rPr lang="en-US" sz="2400" dirty="0" smtClean="0">
                <a:latin typeface="+mj-lt"/>
              </a:rPr>
              <a:t>without a transfer: </a:t>
            </a:r>
            <a:r>
              <a:rPr lang="en-US" sz="2400" b="1" dirty="0" smtClean="0">
                <a:latin typeface="+mj-lt"/>
              </a:rPr>
              <a:t>55,124</a:t>
            </a:r>
            <a:r>
              <a:rPr lang="en-US" sz="2400" dirty="0" smtClean="0">
                <a:latin typeface="+mj-lt"/>
              </a:rPr>
              <a:t>.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Total job accessibility </a:t>
            </a:r>
            <a:r>
              <a:rPr lang="en-US" sz="2400" dirty="0" smtClean="0">
                <a:latin typeface="+mj-lt"/>
              </a:rPr>
              <a:t>from </a:t>
            </a:r>
          </a:p>
          <a:p>
            <a:r>
              <a:rPr lang="en-US" sz="2400" dirty="0" smtClean="0">
                <a:latin typeface="+mj-lt"/>
              </a:rPr>
              <a:t>the Manor Corridor is </a:t>
            </a:r>
          </a:p>
          <a:p>
            <a:r>
              <a:rPr lang="en-US" sz="2400" b="1" dirty="0" smtClean="0">
                <a:latin typeface="+mj-lt"/>
              </a:rPr>
              <a:t>108,100.38</a:t>
            </a:r>
            <a:r>
              <a:rPr lang="en-US" sz="2400" dirty="0" smtClean="0">
                <a:latin typeface="+mj-lt"/>
              </a:rPr>
              <a:t>. This number </a:t>
            </a:r>
          </a:p>
          <a:p>
            <a:r>
              <a:rPr lang="en-US" sz="2400" dirty="0" smtClean="0">
                <a:latin typeface="+mj-lt"/>
              </a:rPr>
              <a:t>accounts for the presence </a:t>
            </a:r>
          </a:p>
          <a:p>
            <a:r>
              <a:rPr lang="en-US" sz="2400" dirty="0" smtClean="0">
                <a:latin typeface="+mj-lt"/>
              </a:rPr>
              <a:t>of multiple bus lines with different spatial coverage.  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Further nuance </a:t>
            </a:r>
            <a:r>
              <a:rPr lang="en-US" sz="2400" dirty="0" smtClean="0">
                <a:latin typeface="+mj-lt"/>
              </a:rPr>
              <a:t>could be added by using the </a:t>
            </a:r>
            <a:r>
              <a:rPr lang="en-US" sz="2400" b="1" dirty="0" smtClean="0">
                <a:latin typeface="+mj-lt"/>
              </a:rPr>
              <a:t>proportion of </a:t>
            </a:r>
            <a:r>
              <a:rPr lang="en-US" sz="2400" b="1" i="1" dirty="0" smtClean="0">
                <a:latin typeface="+mj-lt"/>
              </a:rPr>
              <a:t>units </a:t>
            </a:r>
            <a:r>
              <a:rPr lang="en-US" sz="2400" b="1" dirty="0" smtClean="0">
                <a:latin typeface="+mj-lt"/>
              </a:rPr>
              <a:t>served</a:t>
            </a:r>
            <a:r>
              <a:rPr lang="en-US" sz="2400" dirty="0" smtClean="0">
                <a:latin typeface="+mj-lt"/>
              </a:rPr>
              <a:t>,</a:t>
            </a:r>
          </a:p>
          <a:p>
            <a:r>
              <a:rPr lang="en-US" sz="2400" dirty="0" smtClean="0">
                <a:latin typeface="+mj-lt"/>
              </a:rPr>
              <a:t>Instead of the proportion of buildings, and by accounting for the </a:t>
            </a:r>
          </a:p>
          <a:p>
            <a:r>
              <a:rPr lang="en-US" sz="2400" b="1" dirty="0" smtClean="0">
                <a:latin typeface="+mj-lt"/>
              </a:rPr>
              <a:t>frequency of buses</a:t>
            </a:r>
            <a:r>
              <a:rPr lang="en-US" sz="2400" dirty="0" smtClean="0">
                <a:latin typeface="+mj-lt"/>
              </a:rPr>
              <a:t> on each line.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55" y="844742"/>
            <a:ext cx="5238750" cy="302895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6735651" y="4299247"/>
            <a:ext cx="1663789" cy="15178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376097" y="4024553"/>
            <a:ext cx="0" cy="28987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6479176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/>
              <a:t>GISWR 2014 Final </a:t>
            </a:r>
            <a:r>
              <a:rPr lang="en-US" sz="1200" dirty="0" smtClean="0"/>
              <a:t>Presentation - Clifford </a:t>
            </a:r>
            <a:r>
              <a:rPr lang="en-US" sz="1200" dirty="0"/>
              <a:t>Kaplan </a:t>
            </a:r>
          </a:p>
        </p:txBody>
      </p:sp>
    </p:spTree>
    <p:extLst>
      <p:ext uri="{BB962C8B-B14F-4D97-AF65-F5344CB8AC3E}">
        <p14:creationId xmlns:p14="http://schemas.microsoft.com/office/powerpoint/2010/main" val="36240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800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84" y="137987"/>
            <a:ext cx="7886700" cy="549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+mj-lt"/>
              </a:rPr>
              <a:t>Next Steps:</a:t>
            </a:r>
          </a:p>
          <a:p>
            <a:pPr marL="0" indent="0">
              <a:buNone/>
            </a:pPr>
            <a:endParaRPr lang="en-US" sz="4000" u="sng" dirty="0">
              <a:latin typeface="+mj-lt"/>
            </a:endParaRPr>
          </a:p>
          <a:p>
            <a:pPr marL="0" indent="0">
              <a:buNone/>
            </a:pPr>
            <a:endParaRPr lang="en-US" sz="4000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9177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153" y="1645491"/>
            <a:ext cx="27505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Try to </a:t>
            </a:r>
            <a:r>
              <a:rPr lang="en-US" sz="2400" b="1" dirty="0" smtClean="0">
                <a:latin typeface="+mj-lt"/>
              </a:rPr>
              <a:t>automate </a:t>
            </a:r>
          </a:p>
          <a:p>
            <a:r>
              <a:rPr lang="en-US" sz="2400" b="1" dirty="0" smtClean="0">
                <a:latin typeface="+mj-lt"/>
              </a:rPr>
              <a:t>the analysis</a:t>
            </a:r>
            <a:r>
              <a:rPr lang="en-US" sz="2400" dirty="0">
                <a:latin typeface="+mj-lt"/>
              </a:rPr>
              <a:t>.</a:t>
            </a:r>
            <a:endParaRPr lang="en-US" sz="2400" b="1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Perform the analysis </a:t>
            </a:r>
          </a:p>
          <a:p>
            <a:r>
              <a:rPr lang="en-US" sz="2400" dirty="0" smtClean="0">
                <a:latin typeface="+mj-lt"/>
              </a:rPr>
              <a:t>on the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remainder of </a:t>
            </a:r>
          </a:p>
          <a:p>
            <a:r>
              <a:rPr lang="en-US" sz="2400" b="1" dirty="0" smtClean="0">
                <a:latin typeface="+mj-lt"/>
              </a:rPr>
              <a:t>the corridors</a:t>
            </a:r>
            <a:r>
              <a:rPr lang="en-US" sz="2400" dirty="0" smtClean="0">
                <a:latin typeface="+mj-lt"/>
              </a:rPr>
              <a:t>.</a:t>
            </a:r>
          </a:p>
          <a:p>
            <a:endParaRPr lang="en-US" b="1" dirty="0">
              <a:latin typeface="+mj-lt"/>
            </a:endParaRPr>
          </a:p>
          <a:p>
            <a:pPr algn="ctr"/>
            <a:endParaRPr lang="en-US" b="1" dirty="0">
              <a:latin typeface="+mj-lt"/>
            </a:endParaRPr>
          </a:p>
          <a:p>
            <a:pPr algn="ctr"/>
            <a:r>
              <a:rPr lang="en-US" sz="4000" dirty="0" smtClean="0">
                <a:latin typeface="+mj-lt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55" y="844742"/>
            <a:ext cx="5238750" cy="302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21972" r="7703" b="4789"/>
          <a:stretch/>
        </p:blipFill>
        <p:spPr>
          <a:xfrm>
            <a:off x="2954217" y="0"/>
            <a:ext cx="618978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79176"/>
            <a:ext cx="289747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/>
              <a:t>GISWR 2014 Final </a:t>
            </a:r>
            <a:r>
              <a:rPr lang="en-US" sz="1100" dirty="0" smtClean="0"/>
              <a:t>Presentation - Clifford </a:t>
            </a:r>
            <a:r>
              <a:rPr lang="en-US" sz="1100" dirty="0"/>
              <a:t>Kaplan </a:t>
            </a:r>
          </a:p>
        </p:txBody>
      </p:sp>
    </p:spTree>
    <p:extLst>
      <p:ext uri="{BB962C8B-B14F-4D97-AF65-F5344CB8AC3E}">
        <p14:creationId xmlns:p14="http://schemas.microsoft.com/office/powerpoint/2010/main" val="1188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90951"/>
            <a:ext cx="9144000" cy="3670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80" y="528033"/>
            <a:ext cx="8693240" cy="5872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Background:</a:t>
            </a:r>
          </a:p>
          <a:p>
            <a:r>
              <a:rPr lang="en-US" sz="2400" b="1" dirty="0" smtClean="0">
                <a:latin typeface="+mj-lt"/>
              </a:rPr>
              <a:t>Affordable housing preservation </a:t>
            </a:r>
            <a:r>
              <a:rPr lang="en-US" sz="2400" dirty="0" smtClean="0">
                <a:latin typeface="+mj-lt"/>
              </a:rPr>
              <a:t>project called Green Corridors </a:t>
            </a:r>
          </a:p>
          <a:p>
            <a:r>
              <a:rPr lang="en-US" sz="2400" dirty="0" smtClean="0">
                <a:latin typeface="+mj-lt"/>
              </a:rPr>
              <a:t>Sponsored by U.S. Department for Housing and Urban Development. Principle Investigator is Dr. Elizabeth Mueller.</a:t>
            </a:r>
          </a:p>
          <a:p>
            <a:r>
              <a:rPr lang="en-US" sz="2400" dirty="0" smtClean="0">
                <a:latin typeface="+mj-lt"/>
              </a:rPr>
              <a:t>Currently in </a:t>
            </a:r>
            <a:r>
              <a:rPr lang="en-US" sz="2400" b="1" dirty="0" smtClean="0">
                <a:latin typeface="+mj-lt"/>
              </a:rPr>
              <a:t>phase 1</a:t>
            </a:r>
            <a:r>
              <a:rPr lang="en-US" sz="2400" dirty="0" smtClean="0">
                <a:latin typeface="+mj-lt"/>
              </a:rPr>
              <a:t>: </a:t>
            </a:r>
            <a:r>
              <a:rPr lang="en-US" sz="2400" b="1" dirty="0" smtClean="0">
                <a:latin typeface="+mj-lt"/>
              </a:rPr>
              <a:t>Compare affordable housing stock </a:t>
            </a:r>
            <a:r>
              <a:rPr lang="en-US" sz="2400" dirty="0" smtClean="0">
                <a:latin typeface="+mj-lt"/>
              </a:rPr>
              <a:t>in different parts of the city in terms of </a:t>
            </a:r>
            <a:r>
              <a:rPr lang="en-US" sz="2400" b="1" dirty="0" smtClean="0">
                <a:latin typeface="+mj-lt"/>
              </a:rPr>
              <a:t>quality and quantity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.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9177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/>
              <a:t>GISWR 2014 Final </a:t>
            </a:r>
            <a:r>
              <a:rPr lang="en-US" sz="1200" dirty="0" smtClean="0"/>
              <a:t>Presentation - Clifford </a:t>
            </a:r>
            <a:r>
              <a:rPr lang="en-US" sz="1200" dirty="0"/>
              <a:t>Kaplan </a:t>
            </a:r>
          </a:p>
        </p:txBody>
      </p:sp>
    </p:spTree>
    <p:extLst>
      <p:ext uri="{BB962C8B-B14F-4D97-AF65-F5344CB8AC3E}">
        <p14:creationId xmlns:p14="http://schemas.microsoft.com/office/powerpoint/2010/main" val="20057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438659"/>
            <a:ext cx="9144000" cy="34193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80" y="528033"/>
            <a:ext cx="8693240" cy="5872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Background:</a:t>
            </a:r>
          </a:p>
          <a:p>
            <a:r>
              <a:rPr lang="en-US" sz="2400" b="1" dirty="0">
                <a:latin typeface="+mj-lt"/>
              </a:rPr>
              <a:t>Affordable housing preservation </a:t>
            </a:r>
            <a:r>
              <a:rPr lang="en-US" sz="2400" dirty="0">
                <a:latin typeface="+mj-lt"/>
              </a:rPr>
              <a:t>project called Green Corridors </a:t>
            </a:r>
          </a:p>
          <a:p>
            <a:r>
              <a:rPr lang="en-US" sz="2400" dirty="0">
                <a:latin typeface="+mj-lt"/>
              </a:rPr>
              <a:t>Sponsored by U.S. Department for Housing and Urban Development.</a:t>
            </a:r>
          </a:p>
          <a:p>
            <a:r>
              <a:rPr lang="en-US" sz="2400" dirty="0">
                <a:latin typeface="+mj-lt"/>
              </a:rPr>
              <a:t>Currently in </a:t>
            </a:r>
            <a:r>
              <a:rPr lang="en-US" sz="2400" b="1" dirty="0">
                <a:latin typeface="+mj-lt"/>
              </a:rPr>
              <a:t>phase 1</a:t>
            </a:r>
            <a:r>
              <a:rPr lang="en-US" sz="2400" dirty="0">
                <a:latin typeface="+mj-lt"/>
              </a:rPr>
              <a:t>: </a:t>
            </a:r>
            <a:r>
              <a:rPr lang="en-US" sz="2400" b="1" dirty="0">
                <a:latin typeface="+mj-lt"/>
              </a:rPr>
              <a:t>Compare affordable housing stock </a:t>
            </a:r>
            <a:r>
              <a:rPr lang="en-US" sz="2400" dirty="0">
                <a:latin typeface="+mj-lt"/>
              </a:rPr>
              <a:t>in different parts of the city in terms of </a:t>
            </a:r>
            <a:r>
              <a:rPr lang="en-US" sz="2400" b="1" dirty="0">
                <a:latin typeface="+mj-lt"/>
              </a:rPr>
              <a:t>quality and quantity</a:t>
            </a:r>
            <a:r>
              <a:rPr lang="en-US" sz="24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Objective: </a:t>
            </a:r>
          </a:p>
          <a:p>
            <a:r>
              <a:rPr lang="en-US" sz="2400" dirty="0" smtClean="0">
                <a:latin typeface="+mj-lt"/>
              </a:rPr>
              <a:t>Develop a method to </a:t>
            </a:r>
            <a:r>
              <a:rPr lang="en-US" sz="2400" b="1" dirty="0" smtClean="0">
                <a:latin typeface="+mj-lt"/>
              </a:rPr>
              <a:t>rank urban corridors </a:t>
            </a:r>
            <a:r>
              <a:rPr lang="en-US" sz="2400" dirty="0" smtClean="0">
                <a:latin typeface="+mj-lt"/>
              </a:rPr>
              <a:t>according to the </a:t>
            </a:r>
            <a:r>
              <a:rPr lang="en-US" sz="2400" b="1" dirty="0" smtClean="0">
                <a:latin typeface="+mj-lt"/>
              </a:rPr>
              <a:t>accessibility to low-wage jobs </a:t>
            </a:r>
            <a:r>
              <a:rPr lang="en-US" sz="2400" dirty="0" smtClean="0">
                <a:latin typeface="+mj-lt"/>
              </a:rPr>
              <a:t>from each corridor provided by public transportation.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9177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/>
              <a:t>GISWR 2014 Final </a:t>
            </a:r>
            <a:r>
              <a:rPr lang="en-US" sz="1200" dirty="0" smtClean="0"/>
              <a:t>Presentation - Clifford </a:t>
            </a:r>
            <a:r>
              <a:rPr lang="en-US" sz="1200" dirty="0"/>
              <a:t>Kaplan </a:t>
            </a:r>
          </a:p>
        </p:txBody>
      </p:sp>
    </p:spTree>
    <p:extLst>
      <p:ext uri="{BB962C8B-B14F-4D97-AF65-F5344CB8AC3E}">
        <p14:creationId xmlns:p14="http://schemas.microsoft.com/office/powerpoint/2010/main" val="18302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84" y="137987"/>
            <a:ext cx="7886700" cy="549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+mj-lt"/>
              </a:rPr>
              <a:t>Study Areas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and their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Affordable 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Housing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Stocks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9177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21972" r="7703" b="4789"/>
          <a:stretch/>
        </p:blipFill>
        <p:spPr>
          <a:xfrm>
            <a:off x="3284113" y="0"/>
            <a:ext cx="5859887" cy="6492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1" y="5119058"/>
            <a:ext cx="3078051" cy="12939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79176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/>
              <a:t>GISWR 2014 Final </a:t>
            </a:r>
            <a:r>
              <a:rPr lang="en-US" sz="1200" dirty="0" smtClean="0"/>
              <a:t>Presentation - Clifford </a:t>
            </a:r>
            <a:r>
              <a:rPr lang="en-US" sz="1200" dirty="0"/>
              <a:t>Kaplan </a:t>
            </a:r>
          </a:p>
        </p:txBody>
      </p:sp>
    </p:spTree>
    <p:extLst>
      <p:ext uri="{BB962C8B-B14F-4D97-AF65-F5344CB8AC3E}">
        <p14:creationId xmlns:p14="http://schemas.microsoft.com/office/powerpoint/2010/main" val="24723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84" y="137987"/>
            <a:ext cx="7886700" cy="549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+mj-lt"/>
              </a:rPr>
              <a:t>Spatial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Distribution</a:t>
            </a:r>
          </a:p>
          <a:p>
            <a:pPr marL="0" indent="0">
              <a:buNone/>
            </a:pPr>
            <a:r>
              <a:rPr lang="en-US" sz="4000" dirty="0">
                <a:latin typeface="+mj-lt"/>
              </a:rPr>
              <a:t>o</a:t>
            </a:r>
            <a:r>
              <a:rPr lang="en-US" sz="4000" dirty="0" smtClean="0">
                <a:latin typeface="+mj-lt"/>
              </a:rPr>
              <a:t>f Jobs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Paying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$15,000 – 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$40,000 </a:t>
            </a:r>
          </a:p>
          <a:p>
            <a:pPr marL="0" indent="0">
              <a:buNone/>
            </a:pPr>
            <a:r>
              <a:rPr lang="en-US" sz="4000" dirty="0">
                <a:latin typeface="+mj-lt"/>
              </a:rPr>
              <a:t>p</a:t>
            </a:r>
            <a:r>
              <a:rPr lang="en-US" sz="4000" dirty="0" smtClean="0">
                <a:latin typeface="+mj-lt"/>
              </a:rPr>
              <a:t>er </a:t>
            </a:r>
            <a:r>
              <a:rPr lang="en-US" sz="4000" dirty="0">
                <a:latin typeface="+mj-lt"/>
              </a:rPr>
              <a:t>Y</a:t>
            </a:r>
            <a:r>
              <a:rPr lang="en-US" sz="4000" dirty="0" smtClean="0">
                <a:latin typeface="+mj-lt"/>
              </a:rPr>
              <a:t>ear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9177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21972" r="7703" b="5164"/>
          <a:stretch/>
        </p:blipFill>
        <p:spPr>
          <a:xfrm>
            <a:off x="3245476" y="0"/>
            <a:ext cx="5898524" cy="6483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0" y="4816258"/>
            <a:ext cx="1682857" cy="1623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79176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/>
              <a:t>GISWR 2014 Final </a:t>
            </a:r>
            <a:r>
              <a:rPr lang="en-US" sz="1200" dirty="0" smtClean="0"/>
              <a:t>Presentation - Clifford </a:t>
            </a:r>
            <a:r>
              <a:rPr lang="en-US" sz="1200" dirty="0"/>
              <a:t>Kaplan </a:t>
            </a:r>
          </a:p>
        </p:txBody>
      </p:sp>
    </p:spTree>
    <p:extLst>
      <p:ext uri="{BB962C8B-B14F-4D97-AF65-F5344CB8AC3E}">
        <p14:creationId xmlns:p14="http://schemas.microsoft.com/office/powerpoint/2010/main" val="2583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84" y="137987"/>
            <a:ext cx="7886700" cy="549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+mj-lt"/>
              </a:rPr>
              <a:t>Bus Routes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9177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15211" r="7217" b="4406"/>
          <a:stretch/>
        </p:blipFill>
        <p:spPr>
          <a:xfrm>
            <a:off x="3760631" y="1"/>
            <a:ext cx="5383369" cy="649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3" y="3670480"/>
            <a:ext cx="2693846" cy="24996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11374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/>
              <a:t>GISWR 2014 Final </a:t>
            </a:r>
            <a:r>
              <a:rPr lang="en-US" sz="1200" dirty="0" smtClean="0"/>
              <a:t>Presentation - Clifford </a:t>
            </a:r>
            <a:r>
              <a:rPr lang="en-US" sz="1200" dirty="0"/>
              <a:t>Kaplan </a:t>
            </a:r>
          </a:p>
        </p:txBody>
      </p:sp>
    </p:spTree>
    <p:extLst>
      <p:ext uri="{BB962C8B-B14F-4D97-AF65-F5344CB8AC3E}">
        <p14:creationId xmlns:p14="http://schemas.microsoft.com/office/powerpoint/2010/main" val="17722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84" y="137987"/>
            <a:ext cx="7886700" cy="549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+mj-lt"/>
              </a:rPr>
              <a:t>The analysis: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Focusing on </a:t>
            </a:r>
          </a:p>
          <a:p>
            <a:pPr marL="0" indent="0">
              <a:buNone/>
            </a:pPr>
            <a:r>
              <a:rPr lang="en-US" sz="4000" dirty="0">
                <a:latin typeface="+mj-lt"/>
              </a:rPr>
              <a:t>t</a:t>
            </a:r>
            <a:r>
              <a:rPr lang="en-US" sz="4000" dirty="0" smtClean="0">
                <a:latin typeface="+mj-lt"/>
              </a:rPr>
              <a:t>he Manor 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Corridor as an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9177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5586" r="7459" b="4413"/>
          <a:stretch/>
        </p:blipFill>
        <p:spPr>
          <a:xfrm>
            <a:off x="3786389" y="0"/>
            <a:ext cx="5357611" cy="6483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0100"/>
            <a:ext cx="3786389" cy="19565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79176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/>
              <a:t>GISWR 2014 Final </a:t>
            </a:r>
            <a:r>
              <a:rPr lang="en-US" sz="1200" dirty="0" smtClean="0"/>
              <a:t>Presentation - Clifford </a:t>
            </a:r>
            <a:r>
              <a:rPr lang="en-US" sz="1200" dirty="0"/>
              <a:t>Kaplan </a:t>
            </a:r>
          </a:p>
        </p:txBody>
      </p:sp>
    </p:spTree>
    <p:extLst>
      <p:ext uri="{BB962C8B-B14F-4D97-AF65-F5344CB8AC3E}">
        <p14:creationId xmlns:p14="http://schemas.microsoft.com/office/powerpoint/2010/main" val="5147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90" y="145530"/>
            <a:ext cx="7886700" cy="549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+mj-lt"/>
              </a:rPr>
              <a:t>Transit Access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from the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Manor Corridor: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Nine Lines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9177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9"/>
          <a:stretch/>
        </p:blipFill>
        <p:spPr>
          <a:xfrm>
            <a:off x="0" y="4792045"/>
            <a:ext cx="3680965" cy="1687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5586" r="6731" b="4413"/>
          <a:stretch/>
        </p:blipFill>
        <p:spPr>
          <a:xfrm>
            <a:off x="3668640" y="-1"/>
            <a:ext cx="5475360" cy="6479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" y="3258355"/>
            <a:ext cx="3538211" cy="14646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79176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/>
              <a:t>GISWR 2014 Final </a:t>
            </a:r>
            <a:r>
              <a:rPr lang="en-US" sz="1200" dirty="0" smtClean="0"/>
              <a:t>Presentation - Clifford </a:t>
            </a:r>
            <a:r>
              <a:rPr lang="en-US" sz="1200" dirty="0"/>
              <a:t>Kaplan </a:t>
            </a:r>
          </a:p>
        </p:txBody>
      </p:sp>
    </p:spTree>
    <p:extLst>
      <p:ext uri="{BB962C8B-B14F-4D97-AF65-F5344CB8AC3E}">
        <p14:creationId xmlns:p14="http://schemas.microsoft.com/office/powerpoint/2010/main" val="11802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84" y="137987"/>
            <a:ext cx="7886700" cy="549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+mj-lt"/>
              </a:rPr>
              <a:t>How many jobs 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can be reached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from the Manor 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Corridor?</a:t>
            </a:r>
          </a:p>
          <a:p>
            <a:pPr marL="0" indent="0">
              <a:buNone/>
            </a:pPr>
            <a:r>
              <a:rPr lang="en-US" sz="4000" u="sng" dirty="0" smtClean="0">
                <a:latin typeface="+mj-lt"/>
              </a:rPr>
              <a:t>55,124 jobs</a:t>
            </a:r>
            <a:endParaRPr lang="en-US" sz="4000" u="sng" dirty="0">
              <a:latin typeface="+mj-lt"/>
            </a:endParaRPr>
          </a:p>
          <a:p>
            <a:pPr marL="0" indent="0">
              <a:buNone/>
            </a:pPr>
            <a:endParaRPr lang="en-US" sz="4000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9177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0788"/>
            <a:ext cx="3554569" cy="26083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t="15962" r="7216" b="4788"/>
          <a:stretch/>
        </p:blipFill>
        <p:spPr>
          <a:xfrm>
            <a:off x="3657600" y="0"/>
            <a:ext cx="5486400" cy="6485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79177"/>
            <a:ext cx="9144000" cy="3788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/>
              <a:t>GISWR 2014 Final </a:t>
            </a:r>
            <a:r>
              <a:rPr lang="en-US" sz="1200" dirty="0" smtClean="0"/>
              <a:t>Presentation - Clifford </a:t>
            </a:r>
            <a:r>
              <a:rPr lang="en-US" sz="1200" dirty="0"/>
              <a:t>Kaplan </a:t>
            </a:r>
          </a:p>
        </p:txBody>
      </p:sp>
    </p:spTree>
    <p:extLst>
      <p:ext uri="{BB962C8B-B14F-4D97-AF65-F5344CB8AC3E}">
        <p14:creationId xmlns:p14="http://schemas.microsoft.com/office/powerpoint/2010/main" val="18540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432</Words>
  <Application>Microsoft Office PowerPoint</Application>
  <PresentationFormat>On-screen Show (4:3)</PresentationFormat>
  <Paragraphs>93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Evaluating access to jobs via transit from disparate  urban corridors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bse</dc:creator>
  <cp:lastModifiedBy>Maidment, David R</cp:lastModifiedBy>
  <cp:revision>123</cp:revision>
  <cp:lastPrinted>2011-10-06T14:10:39Z</cp:lastPrinted>
  <dcterms:created xsi:type="dcterms:W3CDTF">2006-10-18T01:59:01Z</dcterms:created>
  <dcterms:modified xsi:type="dcterms:W3CDTF">2014-11-20T16:33:14Z</dcterms:modified>
</cp:coreProperties>
</file>