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2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FCA4B3-FC0C-4A12-B69D-F9769FEA0B71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7E05D-1FCC-411D-B19B-017CF73149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9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A63E34-32F2-4B17-96D3-0E26B7305E9C}" type="datetimeFigureOut">
              <a:rPr lang="ko-KR" altLang="en-US"/>
              <a:pPr>
                <a:defRPr/>
              </a:pPr>
              <a:t>2014-11-20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63775B-04A4-4173-B5AB-B0684498A7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14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>
                <a:latin typeface="Times New Roman" pitchFamily="18" charset="0"/>
                <a:cs typeface="Times New Roman" pitchFamily="18" charset="0"/>
              </a:rPr>
              <a:t>It is a pleasure to show you the results of my Term Project. I estimated the soil erosion potential using GIS and RUSLE model.</a:t>
            </a:r>
          </a:p>
          <a:p>
            <a:pPr eaLnBrk="1" hangingPunct="1"/>
            <a:endParaRPr lang="ko-KR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31468-6115-4F83-AA45-F048380E254B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36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C factor is a ratio comparing the soil loss from a specific type of vegetation cover.</a:t>
            </a:r>
          </a:p>
          <a:p>
            <a:pPr eaLnBrk="1" hangingPunct="1"/>
            <a:r>
              <a:rPr lang="en-US" altLang="ko-KR" sz="2000" smtClean="0"/>
              <a:t>Landcover data of shapefile came from USGS. And C values for specific landcovers are provided by Haan in 1994.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1AEB5-8CB3-4E6A-8FA0-0CDB194B677F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99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Using GIS feature to raster function, the shapefile of landcover is converted into a raster data of C factor. </a:t>
            </a:r>
          </a:p>
          <a:p>
            <a:pPr eaLnBrk="1" hangingPunct="1"/>
            <a:r>
              <a:rPr lang="en-US" altLang="ko-KR" sz="2000" smtClean="0"/>
              <a:t>There is not much variation in C factor over the target area except some points in the middle of the area. 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1685D-21A8-4C37-858B-4410722B8861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87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P factor represents the ratio of soil loss by a support practice to that of straight-row farming up and down the slope.</a:t>
            </a:r>
          </a:p>
          <a:p>
            <a:pPr eaLnBrk="1" hangingPunct="1"/>
            <a:r>
              <a:rPr lang="en-US" altLang="ko-KR" sz="2000" smtClean="0"/>
              <a:t>For this project, the ratio is kept at 1, indicating straight-row farming.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51E72C-0877-4133-8841-C4BF345238C5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52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The average annual soil loss is calculated by multiplying 5 parameters using the GIS raster calculator.</a:t>
            </a:r>
          </a:p>
          <a:p>
            <a:pPr eaLnBrk="1" hangingPunct="1"/>
            <a:r>
              <a:rPr lang="en-US" altLang="ko-KR" sz="2000" smtClean="0"/>
              <a:t>The amount of soil erosion is high in the north west area because of the effect of steeper slope which is shown in the LS factor.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BC939-DC3B-45A2-97B3-25579A49DBD7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07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The RUSLE model combined with GIS is effective to estimate the potential of soil erosion for the target watershed.</a:t>
            </a:r>
          </a:p>
          <a:p>
            <a:pPr eaLnBrk="1" hangingPunct="1"/>
            <a:r>
              <a:rPr lang="en-US" altLang="ko-KR" sz="2000" smtClean="0"/>
              <a:t>Caution is needed when interpreting the results considering the assumptions made to create the variables and errors of an empirical equation for the RUSLE model.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E102E-8E98-47CF-99C8-9D9CEAC5412D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13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Thanks to professors and TA for the passionate lectures and helps. 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59770-84E4-4922-9B33-C1F5F75F0901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77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These are references.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EAF4F-F83F-40F6-BA22-908C5779445C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49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73069-B064-4BA9-A965-B3C7F22A31DF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4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2000" smtClean="0"/>
              <a:t>The contents are introduction, analysis, and conclusion.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000" smtClean="0"/>
              <a:t>In introduction, I will talk about the motivation, objective, explanation of RUSLE model, methodology, and study area.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000" smtClean="0"/>
              <a:t>In analysis, I will show you the estimation of each parameter for RUSLE model using GIS.  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42DB46-D774-4706-A9B9-6BB14C5FA143}" type="slidenum">
              <a:rPr lang="ko-KR" altLang="en-US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02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Sediments by soil erosion have been an important factor that affects the morphological changes of river beds and water quality in river systems. </a:t>
            </a:r>
          </a:p>
          <a:p>
            <a:pPr eaLnBrk="1" hangingPunct="1"/>
            <a:r>
              <a:rPr lang="en-US" altLang="ko-KR" sz="2000" smtClean="0"/>
              <a:t>So, for the best management of sediment particles, it is essential to estimate the potential of soil erosion accurately. 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D3941-0E85-48B8-B0AD-E34EB88DBEA5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35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To estimate the potential of soil erosion, I adopted RUSLE model. </a:t>
            </a:r>
          </a:p>
          <a:p>
            <a:pPr eaLnBrk="1" hangingPunct="1"/>
            <a:r>
              <a:rPr lang="en-US" altLang="ko-KR" sz="2000" smtClean="0"/>
              <a:t>The RUSLE model uses the simple equation as you see. Average annual soil loss can be calculated by multiplying 5 parameters.  </a:t>
            </a:r>
          </a:p>
          <a:p>
            <a:pPr eaLnBrk="1" hangingPunct="1"/>
            <a:r>
              <a:rPr lang="en-US" altLang="ko-KR" sz="2000" smtClean="0"/>
              <a:t>R is the rainfall-runoff erosivity factor, K is the soil erodibility factor, LS is the slope length and degree factor, C is the landcover management factor, and P is the conservation practice factor.</a:t>
            </a:r>
          </a:p>
          <a:p>
            <a:pPr eaLnBrk="1" hangingPunct="1"/>
            <a:r>
              <a:rPr lang="en-US" altLang="ko-KR" sz="2000" smtClean="0"/>
              <a:t>I will explain these parameters more precisely in analysis section.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E6B8A-1153-4789-95CC-ADD763A5626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81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All data came from USDA, USGS, and NRCS.</a:t>
            </a:r>
          </a:p>
          <a:p>
            <a:pPr eaLnBrk="1" hangingPunct="1"/>
            <a:r>
              <a:rPr lang="en-US" altLang="ko-KR" sz="2000" smtClean="0"/>
              <a:t>And I used a constant coordinate system for all maps. </a:t>
            </a:r>
          </a:p>
          <a:p>
            <a:pPr eaLnBrk="1" hangingPunct="1"/>
            <a:r>
              <a:rPr lang="en-US" altLang="ko-KR" sz="2000" smtClean="0"/>
              <a:t>All of the shapefile form data are converted into raster data with a cell size of 30m.</a:t>
            </a:r>
          </a:p>
          <a:p>
            <a:pPr eaLnBrk="1" hangingPunct="1"/>
            <a:r>
              <a:rPr lang="en-US" altLang="ko-KR" sz="2000" smtClean="0"/>
              <a:t>Study area is San Marcos watershed which is familiar with me through the GIS class.</a:t>
            </a:r>
          </a:p>
          <a:p>
            <a:pPr eaLnBrk="1" hangingPunct="1"/>
            <a:r>
              <a:rPr lang="en-US" altLang="ko-KR" sz="2000" smtClean="0"/>
              <a:t>Although I am in an international section, my target area is San Marcos watershed.</a:t>
            </a:r>
          </a:p>
          <a:p>
            <a:pPr eaLnBrk="1" hangingPunct="1"/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96834-2574-48C8-8D41-753882A12A24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81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Now, I will talk about the estimation process of each parameter.</a:t>
            </a:r>
          </a:p>
          <a:p>
            <a:pPr eaLnBrk="1" hangingPunct="1"/>
            <a:r>
              <a:rPr lang="en-US" altLang="ko-KR" sz="2000" smtClean="0"/>
              <a:t>R factor accounts for the energy and runoff of rainfall. And, I used empirical equation to calculate R factor I used precipitation data from 1961 to 1990 offered by USDA and NRCS. </a:t>
            </a:r>
          </a:p>
          <a:p>
            <a:pPr eaLnBrk="1" hangingPunct="1"/>
            <a:r>
              <a:rPr lang="en-US" altLang="ko-KR" sz="2000" smtClean="0"/>
              <a:t>Using the raster calculator in GIS, mean annual precipitation is converted into raster data of R factor.</a:t>
            </a:r>
          </a:p>
          <a:p>
            <a:pPr eaLnBrk="1" hangingPunct="1"/>
            <a:r>
              <a:rPr lang="en-US" altLang="ko-KR" sz="2000" smtClean="0"/>
              <a:t>As you see, there is not so much variation in R factor due to the uniform precipitation over the basin area.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6887C-5668-4F88-9A17-05FDF4345A07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80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K factor accounts for soil texture, structure, organic matter, and even permeability. </a:t>
            </a:r>
          </a:p>
          <a:p>
            <a:pPr eaLnBrk="1" hangingPunct="1"/>
            <a:r>
              <a:rPr lang="en-US" altLang="ko-KR" sz="2000" smtClean="0"/>
              <a:t>K factor is provided by NRCS with GIS shapefiles.</a:t>
            </a:r>
          </a:p>
          <a:p>
            <a:pPr eaLnBrk="1" hangingPunct="1"/>
            <a:r>
              <a:rPr lang="en-US" altLang="ko-KR" sz="2000" smtClean="0"/>
              <a:t>Using the feature to raster function in GIS, shapefile of soil type is converted into raster data of K factor.</a:t>
            </a:r>
          </a:p>
          <a:p>
            <a:pPr eaLnBrk="1" hangingPunct="1"/>
            <a:r>
              <a:rPr lang="en-US" altLang="ko-KR" sz="2000" smtClean="0"/>
              <a:t>K factor is higher in south east area.</a:t>
            </a:r>
          </a:p>
          <a:p>
            <a:pPr eaLnBrk="1" hangingPunct="1"/>
            <a:r>
              <a:rPr lang="en-US" altLang="ko-KR" sz="2000" smtClean="0"/>
              <a:t>I think that the flat topography and alluvial accumulation in south east area caused higher K value in that area.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4EB66-A784-4302-BB80-5460684A526A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91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LS factor represents the effects of slope length and slope steepness on the erosion in the basin.</a:t>
            </a:r>
          </a:p>
          <a:p>
            <a:pPr eaLnBrk="1" hangingPunct="1"/>
            <a:r>
              <a:rPr lang="en-US" altLang="ko-KR" sz="2000" smtClean="0"/>
              <a:t>I adopted USPED method to calculate LS.</a:t>
            </a:r>
          </a:p>
          <a:p>
            <a:pPr eaLnBrk="1" hangingPunct="1"/>
            <a:r>
              <a:rPr lang="en-US" altLang="ko-KR" sz="2000" smtClean="0"/>
              <a:t>USPED method suggests two equations for L and S as you see. </a:t>
            </a:r>
          </a:p>
          <a:p>
            <a:pPr eaLnBrk="1" hangingPunct="1"/>
            <a:r>
              <a:rPr lang="en-US" altLang="ko-KR" sz="2000" smtClean="0"/>
              <a:t>Using these equations in GIS raster calculator, LS factor is calculated.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F1B22-26B4-478B-8205-3D4EF666E710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9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z="2000" smtClean="0"/>
              <a:t>This is the detail steps for LS calculation.</a:t>
            </a:r>
          </a:p>
          <a:p>
            <a:pPr eaLnBrk="1" hangingPunct="1"/>
            <a:r>
              <a:rPr lang="en-US" altLang="ko-KR" sz="2000" smtClean="0"/>
              <a:t>At Step 1, flow direction is calculated from DEM.</a:t>
            </a:r>
          </a:p>
          <a:p>
            <a:pPr eaLnBrk="1" hangingPunct="1"/>
            <a:r>
              <a:rPr lang="en-US" altLang="ko-KR" sz="2000" smtClean="0"/>
              <a:t>At Step 2, from the flow direction, flow accumulation is calculated.</a:t>
            </a:r>
          </a:p>
          <a:p>
            <a:pPr eaLnBrk="1" hangingPunct="1"/>
            <a:r>
              <a:rPr lang="en-US" altLang="ko-KR" sz="2000" smtClean="0"/>
              <a:t>At Step 3, Slope is calculated in degree form DEM.</a:t>
            </a:r>
          </a:p>
          <a:p>
            <a:pPr eaLnBrk="1" hangingPunct="1"/>
            <a:r>
              <a:rPr lang="en-US" altLang="ko-KR" sz="2000" smtClean="0"/>
              <a:t>At Step 4, Using USPED equations with flow accumulation and slope data, LS is calculated.</a:t>
            </a:r>
          </a:p>
          <a:p>
            <a:pPr eaLnBrk="1" hangingPunct="1"/>
            <a:r>
              <a:rPr lang="en-US" altLang="ko-KR" sz="2000" smtClean="0"/>
              <a:t>LS factor is higher in north west area. I think it is the effect of steep slope in that area.</a:t>
            </a:r>
            <a:endParaRPr lang="ko-KR" altLang="en-US" sz="200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DD5B5-AA9D-4DA4-B421-25E0F2CB669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62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ko-KR" altLang="en-US"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ko-KR" sz="2400" b="1" smtClean="0">
                <a:solidFill>
                  <a:schemeClr val="bg1"/>
                </a:solidFill>
                <a:effectLst/>
                <a:latin typeface="Arial" charset="0"/>
                <a:ea typeface="굴림" charset="-127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1149DE7-533E-483B-93CC-C31BA4FF53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8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8D3B-9CD6-4B37-8B68-F9374C1521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1211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7C332-741B-49E2-A6E1-C489D0EA62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39528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77CF-8330-4507-9F43-89F3AC2332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329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3546B-B70C-457B-947F-0E6E9313A1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129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77BF-55FC-4AFB-989A-A92C5B98C0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74434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4530-6035-4BCB-8226-7CF816394E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9969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17A9-6BBF-4175-84BD-06F8017433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527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42EE-9397-445F-9991-47EEF19186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55076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5E29-D56E-46CC-85B9-DE6D6E6411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65659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1910-BEA8-4590-B1A3-ED3DCF2F4B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6976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14EB-42C3-4D11-B278-13A683AA38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2724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15" imgW="7377778" imgH="1219048" progId="Photoshop.Image.6">
                  <p:embed/>
                </p:oleObj>
              </mc:Choice>
              <mc:Fallback>
                <p:oleObj name="Image" r:id="rId15" imgW="7377778" imgH="1219048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defRPr>
            </a:lvl1pPr>
          </a:lstStyle>
          <a:p>
            <a:pPr>
              <a:defRPr/>
            </a:pPr>
            <a:fld id="{48D1C0C2-069C-4159-A4B2-E2AC7E18BB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438400"/>
            <a:ext cx="8001000" cy="18288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Soil Erosion Assessment using GIS and RUSLE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7086600" cy="609600"/>
          </a:xfrm>
        </p:spPr>
        <p:txBody>
          <a:bodyPr/>
          <a:lstStyle/>
          <a:p>
            <a:pPr eaLnBrk="1" hangingPunct="1"/>
            <a:r>
              <a:rPr lang="en-US" altLang="ko-KR" sz="2500" smtClean="0">
                <a:ea typeface="굴림" charset="-127"/>
              </a:rPr>
              <a:t>By Yongsik Kim</a:t>
            </a:r>
          </a:p>
        </p:txBody>
      </p:sp>
      <p:sp>
        <p:nvSpPr>
          <p:cNvPr id="2052" name="Freeform 4"/>
          <p:cNvSpPr>
            <a:spLocks/>
          </p:cNvSpPr>
          <p:nvPr/>
        </p:nvSpPr>
        <p:spPr bwMode="gray">
          <a:xfrm>
            <a:off x="1981200" y="1600200"/>
            <a:ext cx="5303838" cy="806450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타원 1"/>
          <p:cNvSpPr/>
          <p:nvPr/>
        </p:nvSpPr>
        <p:spPr bwMode="auto">
          <a:xfrm>
            <a:off x="152400" y="228600"/>
            <a:ext cx="15240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CE 394K </a:t>
            </a: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GIS </a:t>
            </a: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in Water Resources</a:t>
            </a:r>
            <a:endParaRPr lang="en-US" altLang="ko-KR" b="1" dirty="0">
              <a:solidFill>
                <a:schemeClr val="bg1"/>
              </a:solidFill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C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(Land-cover management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en-US" altLang="ko-KR" sz="2000" b="1" dirty="0" smtClean="0">
                <a:effectLst/>
                <a:ea typeface="굴림" charset="-127"/>
              </a:rPr>
              <a:t>A ratio comparing the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  <a:ea typeface="굴림" charset="-127"/>
              </a:rPr>
              <a:t>soil loss </a:t>
            </a:r>
            <a:r>
              <a:rPr lang="en-US" altLang="ko-KR" sz="2000" b="1" dirty="0" smtClean="0">
                <a:effectLst/>
                <a:ea typeface="굴림" charset="-127"/>
              </a:rPr>
              <a:t>from a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  <a:ea typeface="굴림" charset="-127"/>
              </a:rPr>
              <a:t>specific type </a:t>
            </a:r>
            <a:r>
              <a:rPr lang="en-US" altLang="ko-KR" sz="2000" b="1" dirty="0" smtClean="0">
                <a:effectLst/>
                <a:ea typeface="굴림" charset="-127"/>
              </a:rPr>
              <a:t>of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  <a:ea typeface="굴림" charset="-127"/>
              </a:rPr>
              <a:t>vegetation cover</a:t>
            </a:r>
            <a:r>
              <a:rPr lang="en-US" altLang="ko-KR" sz="2000" b="1" dirty="0" smtClean="0">
                <a:effectLst/>
                <a:ea typeface="굴림" charset="-127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en-US" altLang="ko-KR" sz="2000" b="1" dirty="0" smtClean="0">
                <a:effectLst/>
                <a:ea typeface="굴림" charset="-127"/>
              </a:rPr>
              <a:t>Data: land-cover data of </a:t>
            </a:r>
            <a:r>
              <a:rPr lang="en-US" altLang="ko-KR" sz="2000" b="1" dirty="0" err="1" smtClean="0">
                <a:effectLst/>
                <a:ea typeface="굴림" charset="-127"/>
              </a:rPr>
              <a:t>shapefile</a:t>
            </a:r>
            <a:r>
              <a:rPr lang="en-US" altLang="ko-KR" sz="2000" b="1" dirty="0" smtClean="0">
                <a:effectLst/>
                <a:ea typeface="굴림" charset="-127"/>
              </a:rPr>
              <a:t> from USGS.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en-US" altLang="ko-KR" sz="2000" b="1" dirty="0" smtClean="0">
                <a:effectLst/>
                <a:ea typeface="굴림" charset="-127"/>
              </a:rPr>
              <a:t>C value table for land cover specification </a:t>
            </a:r>
            <a:r>
              <a:rPr lang="en-US" altLang="ko-KR" sz="1800" spc="-150" dirty="0" smtClean="0">
                <a:effectLst/>
                <a:ea typeface="굴림" charset="-127"/>
              </a:rPr>
              <a:t>(</a:t>
            </a:r>
            <a:r>
              <a:rPr lang="en-US" altLang="ko-KR" sz="1800" spc="-150" dirty="0" err="1" smtClean="0">
                <a:effectLst/>
                <a:ea typeface="굴림" charset="-127"/>
              </a:rPr>
              <a:t>Haan</a:t>
            </a:r>
            <a:r>
              <a:rPr lang="en-US" altLang="ko-KR" sz="1800" spc="-150" dirty="0" smtClean="0">
                <a:effectLst/>
                <a:ea typeface="굴림" charset="-127"/>
              </a:rPr>
              <a:t> et al, 1994) </a:t>
            </a:r>
          </a:p>
        </p:txBody>
      </p:sp>
      <p:pic>
        <p:nvPicPr>
          <p:cNvPr id="122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3276600"/>
            <a:ext cx="30940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C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(Land-cover management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GIS function: Feature to raster.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Raster data of C factor: Not much variation over the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                                         </a:t>
            </a:r>
            <a:r>
              <a:rPr lang="en-US" altLang="ko-KR" sz="2000" b="1">
                <a:effectLst/>
                <a:ea typeface="굴림" charset="-127"/>
              </a:rPr>
              <a:t>target</a:t>
            </a:r>
            <a:r>
              <a:rPr lang="pt-BR" altLang="ko-KR" sz="2000" b="1">
                <a:effectLst/>
                <a:ea typeface="굴림" charset="-127"/>
              </a:rPr>
              <a:t> area</a:t>
            </a:r>
            <a:endParaRPr lang="en-US" altLang="ko-KR" sz="2000" b="1">
              <a:effectLst/>
              <a:ea typeface="굴림" charset="-127"/>
            </a:endParaRPr>
          </a:p>
        </p:txBody>
      </p:sp>
      <p:pic>
        <p:nvPicPr>
          <p:cNvPr id="13318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34444" r="21228" b="36871"/>
          <a:stretch>
            <a:fillRect/>
          </a:stretch>
        </p:blipFill>
        <p:spPr bwMode="auto">
          <a:xfrm>
            <a:off x="304800" y="3424238"/>
            <a:ext cx="4140200" cy="282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그림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 t="34444" r="21356" b="36327"/>
          <a:stretch>
            <a:fillRect/>
          </a:stretch>
        </p:blipFill>
        <p:spPr bwMode="auto">
          <a:xfrm>
            <a:off x="4699000" y="3424238"/>
            <a:ext cx="4140200" cy="282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3"/>
          <p:cNvSpPr txBox="1">
            <a:spLocks noChangeArrowheads="1"/>
          </p:cNvSpPr>
          <p:nvPr/>
        </p:nvSpPr>
        <p:spPr bwMode="auto">
          <a:xfrm>
            <a:off x="381000" y="3048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&lt;Land cover(shapefile)&gt;</a:t>
            </a:r>
            <a:endParaRPr lang="en-US" altLang="ko-KR" sz="2000" b="1">
              <a:effectLst/>
              <a:ea typeface="굴림" charset="-127"/>
            </a:endParaRPr>
          </a:p>
        </p:txBody>
      </p:sp>
      <p:sp>
        <p:nvSpPr>
          <p:cNvPr id="13321" name="Rectangle 3"/>
          <p:cNvSpPr txBox="1">
            <a:spLocks noChangeArrowheads="1"/>
          </p:cNvSpPr>
          <p:nvPr/>
        </p:nvSpPr>
        <p:spPr bwMode="auto">
          <a:xfrm>
            <a:off x="4876800" y="30480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&lt;C value(raster data)&gt;</a:t>
            </a:r>
            <a:endParaRPr lang="en-US" altLang="ko-KR" sz="2000" b="1"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P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(Conservation practice 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pt-BR" altLang="ko-KR" sz="2000" b="1" dirty="0">
                <a:effectLst/>
                <a:ea typeface="굴림" charset="-127"/>
              </a:rPr>
              <a:t>R</a:t>
            </a:r>
            <a:r>
              <a:rPr lang="en-US" altLang="ko-KR" sz="2000" b="1" dirty="0" err="1" smtClean="0">
                <a:effectLst/>
              </a:rPr>
              <a:t>epresents</a:t>
            </a:r>
            <a:r>
              <a:rPr lang="en-US" altLang="ko-KR" sz="2000" b="1" dirty="0" smtClean="0">
                <a:effectLst/>
              </a:rPr>
              <a:t> the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</a:rPr>
              <a:t>ratio</a:t>
            </a:r>
            <a:r>
              <a:rPr lang="en-US" altLang="ko-KR" sz="2000" b="1" dirty="0" smtClean="0">
                <a:effectLst/>
              </a:rPr>
              <a:t> of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</a:rPr>
              <a:t>soil loss </a:t>
            </a:r>
            <a:r>
              <a:rPr lang="en-US" altLang="ko-KR" sz="2000" b="1" dirty="0" smtClean="0">
                <a:effectLst/>
              </a:rPr>
              <a:t>by a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</a:rPr>
              <a:t>support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effectLst/>
              </a:rPr>
              <a:t>   practice </a:t>
            </a:r>
            <a:r>
              <a:rPr lang="en-US" altLang="ko-KR" sz="2000" b="1" dirty="0" smtClean="0">
                <a:effectLst/>
              </a:rPr>
              <a:t>to that of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</a:rPr>
              <a:t>straight-row farming </a:t>
            </a:r>
            <a:r>
              <a:rPr lang="en-US" altLang="ko-KR" sz="2000" b="1" dirty="0" smtClean="0">
                <a:effectLst/>
              </a:rPr>
              <a:t>up and down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</a:rPr>
              <a:t>   the slope.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en-US" altLang="ko-KR" sz="2000" b="1" dirty="0" smtClean="0">
                <a:effectLst/>
              </a:rPr>
              <a:t>For this project the ratio is kept at 1, indicating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ko-KR" sz="2000" b="1" dirty="0" smtClean="0">
                <a:effectLst/>
              </a:rPr>
              <a:t>   straight-row farming.</a:t>
            </a:r>
            <a:r>
              <a:rPr lang="en-US" altLang="ko-KR" sz="2000" dirty="0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Soil Erosion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784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pt-BR" altLang="ko-KR" sz="2000" b="1">
                <a:effectLst/>
                <a:ea typeface="굴림" charset="-127"/>
              </a:rPr>
              <a:t> - Average annual soil erosion </a:t>
            </a:r>
            <a:r>
              <a:rPr lang="en-US" altLang="ko-KR" sz="2000" b="1">
                <a:effectLst/>
                <a:ea typeface="굴림" charset="-127"/>
              </a:rPr>
              <a:t>(tons/acre/year)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ko-KR" sz="2000" b="1">
                <a:effectLst/>
                <a:ea typeface="굴림" charset="-127"/>
              </a:rPr>
              <a:t>    = </a:t>
            </a:r>
            <a:r>
              <a:rPr lang="pt-BR" altLang="ko-KR" sz="2000" b="1">
                <a:effectLst/>
                <a:ea typeface="굴림" charset="-127"/>
              </a:rPr>
              <a:t>R x K x LS x C x P.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pt-BR" altLang="ko-KR" sz="2000" b="1">
                <a:effectLst/>
                <a:ea typeface="굴림" charset="-127"/>
              </a:rPr>
              <a:t> - GIS function : Raster calculator.</a:t>
            </a:r>
            <a:endParaRPr lang="en-US" altLang="ko-KR" sz="2000" b="1">
              <a:effectLst/>
              <a:ea typeface="굴림" charset="-127"/>
            </a:endParaRPr>
          </a:p>
        </p:txBody>
      </p:sp>
      <p:pic>
        <p:nvPicPr>
          <p:cNvPr id="153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33015" r="20844" b="36053"/>
          <a:stretch>
            <a:fillRect/>
          </a:stretch>
        </p:blipFill>
        <p:spPr bwMode="auto">
          <a:xfrm>
            <a:off x="3810000" y="3048000"/>
            <a:ext cx="4953000" cy="341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30480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- Soil erosion: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</a:t>
            </a:r>
            <a:r>
              <a:rPr lang="en-US" altLang="ko-KR" sz="2000" b="1" spc="-150" dirty="0" smtClean="0">
                <a:effectLst/>
                <a:ea typeface="굴림" charset="-127"/>
              </a:rPr>
              <a:t>higher value in north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altLang="ko-KR" sz="2000" b="1" spc="-150" dirty="0" smtClean="0">
                <a:effectLst/>
                <a:ea typeface="굴림" charset="-127"/>
              </a:rPr>
              <a:t>  west area.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spc="-150" dirty="0" smtClean="0">
                <a:effectLst/>
                <a:ea typeface="굴림" charset="-127"/>
              </a:rPr>
              <a:t>   (Effects of LS rather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than R, K, and C)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3. Conclusion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191000"/>
            <a:ext cx="8448675" cy="2057400"/>
          </a:xfrm>
        </p:spPr>
        <p:txBody>
          <a:bodyPr/>
          <a:lstStyle/>
          <a:p>
            <a:pPr eaLnBrk="1" hangingPunct="1"/>
            <a:r>
              <a:rPr lang="en-US" altLang="ko-KR" sz="2500" smtClean="0">
                <a:solidFill>
                  <a:srgbClr val="FF0000"/>
                </a:solidFill>
                <a:ea typeface="굴림" charset="-127"/>
                <a:sym typeface="Wingdings" pitchFamily="2" charset="2"/>
              </a:rPr>
              <a:t>Caution</a:t>
            </a:r>
            <a:r>
              <a:rPr lang="en-US" altLang="ko-KR" sz="2500" smtClean="0">
                <a:solidFill>
                  <a:schemeClr val="tx1"/>
                </a:solidFill>
                <a:ea typeface="굴림" charset="-127"/>
                <a:sym typeface="Wingdings" pitchFamily="2" charset="2"/>
              </a:rPr>
              <a:t> is needed when </a:t>
            </a:r>
            <a:r>
              <a:rPr lang="en-US" altLang="ko-KR" sz="2500" smtClean="0">
                <a:solidFill>
                  <a:srgbClr val="FF0000"/>
                </a:solidFill>
                <a:ea typeface="굴림" charset="-127"/>
                <a:sym typeface="Wingdings" pitchFamily="2" charset="2"/>
              </a:rPr>
              <a:t>interpreting the results </a:t>
            </a:r>
            <a:r>
              <a:rPr lang="en-US" altLang="ko-KR" sz="2500" smtClean="0">
                <a:solidFill>
                  <a:schemeClr val="tx1"/>
                </a:solidFill>
                <a:ea typeface="굴림" charset="-127"/>
                <a:sym typeface="Wingdings" pitchFamily="2" charset="2"/>
              </a:rPr>
              <a:t>considering the </a:t>
            </a:r>
            <a:r>
              <a:rPr lang="en-US" altLang="ko-KR" sz="2400" smtClean="0">
                <a:solidFill>
                  <a:srgbClr val="FF0000"/>
                </a:solidFill>
                <a:ea typeface="굴림" charset="-127"/>
                <a:sym typeface="Wingdings" pitchFamily="2" charset="2"/>
              </a:rPr>
              <a:t>assumptions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  <a:sym typeface="Wingdings" pitchFamily="2" charset="2"/>
              </a:rPr>
              <a:t> made 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</a:rPr>
              <a:t>to create each variable and </a:t>
            </a:r>
            <a:r>
              <a:rPr lang="en-US" altLang="ko-KR" sz="2400" smtClean="0">
                <a:solidFill>
                  <a:srgbClr val="FF0000"/>
                </a:solidFill>
                <a:ea typeface="굴림" charset="-127"/>
              </a:rPr>
              <a:t>errors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</a:rPr>
              <a:t> of an </a:t>
            </a:r>
            <a:r>
              <a:rPr lang="en-US" altLang="ko-KR" sz="2400" smtClean="0">
                <a:solidFill>
                  <a:srgbClr val="FF0000"/>
                </a:solidFill>
                <a:ea typeface="굴림" charset="-127"/>
              </a:rPr>
              <a:t>empirical equation 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</a:rPr>
              <a:t>for the </a:t>
            </a:r>
            <a:r>
              <a:rPr lang="en-US" altLang="ko-KR" sz="2400" smtClean="0">
                <a:solidFill>
                  <a:srgbClr val="FF0000"/>
                </a:solidFill>
                <a:ea typeface="굴림" charset="-127"/>
              </a:rPr>
              <a:t>RUSLE model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</a:rPr>
              <a:t>.</a:t>
            </a:r>
            <a:r>
              <a:rPr lang="en-US" altLang="ko-KR" sz="2400" smtClean="0">
                <a:solidFill>
                  <a:schemeClr val="tx1"/>
                </a:solidFill>
                <a:ea typeface="굴림" charset="-127"/>
                <a:sym typeface="Wingdings" pitchFamily="2" charset="2"/>
              </a:rPr>
              <a:t> </a:t>
            </a: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5943600" y="6537325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8296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ko-KR" sz="2400" dirty="0" smtClean="0">
                <a:solidFill>
                  <a:srgbClr val="FF0000"/>
                </a:solidFill>
                <a:effectLst/>
              </a:rPr>
              <a:t>The RUSLE model 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combined with </a:t>
            </a:r>
            <a:r>
              <a:rPr lang="en-US" altLang="ko-KR" sz="2400" dirty="0" smtClean="0">
                <a:solidFill>
                  <a:srgbClr val="FF0000"/>
                </a:solidFill>
                <a:effectLst/>
              </a:rPr>
              <a:t>GIS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 is </a:t>
            </a:r>
            <a:r>
              <a:rPr lang="en-US" altLang="ko-KR" sz="2400" dirty="0" smtClean="0">
                <a:solidFill>
                  <a:srgbClr val="FF0000"/>
                </a:solidFill>
                <a:effectLst/>
              </a:rPr>
              <a:t>effective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 to </a:t>
            </a:r>
            <a:r>
              <a:rPr lang="en-US" altLang="ko-KR" sz="2400" dirty="0" smtClean="0">
                <a:solidFill>
                  <a:srgbClr val="FF0000"/>
                </a:solidFill>
                <a:effectLst/>
              </a:rPr>
              <a:t>estimate the potential of soil erosion 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for the </a:t>
            </a:r>
            <a:r>
              <a:rPr lang="en-US" altLang="ko-KR" sz="2400" dirty="0" smtClean="0">
                <a:solidFill>
                  <a:srgbClr val="FF0000"/>
                </a:solidFill>
                <a:effectLst/>
              </a:rPr>
              <a:t>target watershed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  - From basic overlays of the 5 variables and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    the raster calculator, the model was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24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ffectLst/>
              </a:rPr>
              <a:t>    accurately depicted. </a:t>
            </a:r>
            <a:endParaRPr lang="en-US" altLang="ko-KR" sz="2400" dirty="0" smtClean="0">
              <a:solidFill>
                <a:schemeClr val="tx1"/>
              </a:solidFill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Acknowledgements</a:t>
            </a: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5943600" y="6537325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296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ko-KR" sz="2500" b="1">
                <a:effectLst/>
                <a:ea typeface="굴림" charset="-127"/>
              </a:rPr>
              <a:t>Thanks to the USGS, the USDA, and NRCS for making data accessible to the public.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en-US" altLang="ko-KR" sz="500" b="1">
              <a:effectLst/>
              <a:ea typeface="굴림" charset="-127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ko-KR" sz="2500" b="1">
                <a:effectLst/>
                <a:ea typeface="굴림" charset="-127"/>
              </a:rPr>
              <a:t>Thanks to David R. Maidment, David G. Tarboton, Anthony Castronova, and Larry Band for the passionate lectures.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en-US" altLang="ko-KR" sz="500" b="1">
              <a:effectLst/>
              <a:ea typeface="굴림" charset="-127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ko-KR" sz="2500" b="1">
                <a:effectLst/>
                <a:ea typeface="굴림" charset="-127"/>
                <a:sym typeface="Wingdings" pitchFamily="2" charset="2"/>
              </a:rPr>
              <a:t>Thanks to TA(</a:t>
            </a:r>
            <a:r>
              <a:rPr lang="en-US" altLang="ko-KR" sz="2500" b="1">
                <a:effectLst/>
                <a:ea typeface="굴림" charset="-127"/>
              </a:rPr>
              <a:t>Gonzalo Espinoza Davalos).</a:t>
            </a:r>
            <a:endParaRPr lang="en-US" altLang="ko-KR" sz="2500" b="1">
              <a:effectLst/>
              <a:ea typeface="굴림" charset="-127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References</a:t>
            </a: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5943600" y="6537325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524000"/>
            <a:ext cx="891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USDA-NRCS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 &lt;www.soils.usda.gov&gt; </a:t>
            </a: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USGS 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&lt;http</a:t>
            </a:r>
            <a:r>
              <a:rPr lang="en-US" altLang="ko-KR" sz="1500" dirty="0">
                <a:solidFill>
                  <a:schemeClr val="tx1"/>
                </a:solidFill>
                <a:effectLst/>
              </a:rPr>
              <a:t>://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seamless.usgs.gov&gt;</a:t>
            </a:r>
          </a:p>
          <a:p>
            <a:pPr eaLnBrk="1" hangingPunct="1">
              <a:defRPr/>
            </a:pPr>
            <a:r>
              <a:rPr lang="en-US" altLang="ko-KR" sz="2000" dirty="0" err="1" smtClean="0">
                <a:solidFill>
                  <a:schemeClr val="tx1"/>
                </a:solidFill>
                <a:effectLst/>
              </a:rPr>
              <a:t>Haan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C.T., Barfield, B.J. and Hayes J.C. (1994). </a:t>
            </a:r>
            <a:r>
              <a:rPr lang="en-US" altLang="ko-KR" sz="2000" i="1" dirty="0" smtClean="0">
                <a:solidFill>
                  <a:schemeClr val="tx1"/>
                </a:solidFill>
                <a:effectLst/>
              </a:rPr>
              <a:t>Design Hydrology and Sedimentology for Small Catchments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. Academic Press, </a:t>
            </a:r>
            <a:r>
              <a:rPr lang="en-US" altLang="ko-KR" sz="2000" dirty="0" err="1" smtClean="0">
                <a:solidFill>
                  <a:schemeClr val="tx1"/>
                </a:solidFill>
                <a:effectLst/>
              </a:rPr>
              <a:t>Inc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, California. </a:t>
            </a: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Evaluation of the relationships between the RUSLE R-factor and mean annual precipitation, Kurt Cooper, 2011 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&lt;http</a:t>
            </a:r>
            <a:r>
              <a:rPr lang="en-US" altLang="ko-KR" sz="1500" dirty="0">
                <a:solidFill>
                  <a:schemeClr val="tx1"/>
                </a:solidFill>
                <a:effectLst/>
              </a:rPr>
              <a:t>://www.engr.colostate.edu/~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pierre/ce_old/Projects/linkfiles/Cooper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15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effectLst/>
              </a:rPr>
              <a:t>       %20R-factor-Final.pdf&gt;</a:t>
            </a:r>
          </a:p>
          <a:p>
            <a:pPr>
              <a:defRPr/>
            </a:pPr>
            <a:r>
              <a:rPr lang="en-US" altLang="ko-KR" sz="2000" dirty="0">
                <a:solidFill>
                  <a:schemeClr val="tx1"/>
                </a:solidFill>
                <a:effectLst/>
              </a:rPr>
              <a:t>Calculating Slope Length Factor (LS) in the Revised Universal Soil Loss Equation (</a:t>
            </a:r>
            <a:r>
              <a:rPr lang="en-US" altLang="ko-KR" sz="2000" dirty="0" smtClean="0">
                <a:solidFill>
                  <a:schemeClr val="tx1"/>
                </a:solidFill>
                <a:effectLst/>
              </a:rPr>
              <a:t>RUSLE), </a:t>
            </a:r>
            <a:r>
              <a:rPr lang="fi-FI" altLang="ko-KR" sz="2000" dirty="0" smtClean="0">
                <a:solidFill>
                  <a:schemeClr val="tx1"/>
                </a:solidFill>
                <a:effectLst/>
              </a:rPr>
              <a:t>Jim </a:t>
            </a:r>
            <a:r>
              <a:rPr lang="fi-FI" altLang="ko-KR" sz="2000" dirty="0">
                <a:solidFill>
                  <a:schemeClr val="tx1"/>
                </a:solidFill>
                <a:effectLst/>
              </a:rPr>
              <a:t>Pelton, Eli Frazier</a:t>
            </a:r>
            <a:r>
              <a:rPr lang="fi-FI" altLang="ko-KR" sz="2000" dirty="0" smtClean="0">
                <a:solidFill>
                  <a:schemeClr val="tx1"/>
                </a:solidFill>
                <a:effectLst/>
              </a:rPr>
              <a:t>, and </a:t>
            </a:r>
            <a:r>
              <a:rPr lang="fi-FI" altLang="ko-KR" sz="2000" dirty="0">
                <a:solidFill>
                  <a:schemeClr val="tx1"/>
                </a:solidFill>
                <a:effectLst/>
              </a:rPr>
              <a:t>Erin </a:t>
            </a:r>
            <a:r>
              <a:rPr lang="fi-FI" altLang="ko-KR" sz="2000" dirty="0" smtClean="0">
                <a:solidFill>
                  <a:schemeClr val="tx1"/>
                </a:solidFill>
                <a:effectLst/>
              </a:rPr>
              <a:t>Pickilingis, 2012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1500" dirty="0" smtClean="0">
                <a:solidFill>
                  <a:schemeClr val="tx1"/>
                </a:solidFill>
                <a:effectLst/>
                <a:ea typeface="굴림" charset="-127"/>
              </a:rPr>
              <a:t>     &lt;http://gis4geomorphology.com/wp-content/uploads/2014/05/LS-Factor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ko-KR" sz="1500" dirty="0">
                <a:solidFill>
                  <a:schemeClr val="tx1"/>
                </a:solidFill>
                <a:effectLst/>
                <a:ea typeface="굴림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effectLst/>
                <a:ea typeface="굴림" charset="-127"/>
              </a:rPr>
              <a:t>      -in-RUSLE-with-ArcGIS-10.x_Pelton_Frazier_Pikcilingis_2014.docx&gt;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타원 3"/>
          <p:cNvSpPr/>
          <p:nvPr/>
        </p:nvSpPr>
        <p:spPr bwMode="auto">
          <a:xfrm>
            <a:off x="152400" y="228600"/>
            <a:ext cx="15240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CE 394K </a:t>
            </a: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GIS </a:t>
            </a:r>
          </a:p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effectLst/>
              </a:rPr>
              <a:t>in Water Resources</a:t>
            </a:r>
            <a:endParaRPr lang="en-US" altLang="ko-KR" b="1" dirty="0">
              <a:solidFill>
                <a:schemeClr val="bg1"/>
              </a:solidFill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Contents</a:t>
            </a:r>
            <a:endParaRPr lang="en-US" altLang="ko-KR" smtClean="0">
              <a:solidFill>
                <a:schemeClr val="accent1"/>
              </a:solidFill>
              <a:ea typeface="굴림" charset="-127"/>
            </a:endParaRPr>
          </a:p>
        </p:txBody>
      </p:sp>
      <p:grpSp>
        <p:nvGrpSpPr>
          <p:cNvPr id="4100" name="Group 41"/>
          <p:cNvGrpSpPr>
            <a:grpSpLocks/>
          </p:cNvGrpSpPr>
          <p:nvPr/>
        </p:nvGrpSpPr>
        <p:grpSpPr bwMode="auto">
          <a:xfrm>
            <a:off x="2286000" y="1981200"/>
            <a:ext cx="4724400" cy="685800"/>
            <a:chOff x="1296" y="1824"/>
            <a:chExt cx="2976" cy="432"/>
          </a:xfrm>
        </p:grpSpPr>
        <p:sp>
          <p:nvSpPr>
            <p:cNvPr id="8913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89131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4113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1800" b="1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Introduction</a:t>
              </a:r>
            </a:p>
          </p:txBody>
        </p:sp>
        <p:sp>
          <p:nvSpPr>
            <p:cNvPr id="4114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2400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1</a:t>
              </a:r>
            </a:p>
          </p:txBody>
        </p:sp>
      </p:grpSp>
      <p:grpSp>
        <p:nvGrpSpPr>
          <p:cNvPr id="4101" name="Group 46"/>
          <p:cNvGrpSpPr>
            <a:grpSpLocks/>
          </p:cNvGrpSpPr>
          <p:nvPr/>
        </p:nvGrpSpPr>
        <p:grpSpPr bwMode="auto">
          <a:xfrm>
            <a:off x="2286000" y="2819400"/>
            <a:ext cx="4724400" cy="685800"/>
            <a:chOff x="1296" y="1824"/>
            <a:chExt cx="2976" cy="432"/>
          </a:xfrm>
        </p:grpSpPr>
        <p:sp>
          <p:nvSpPr>
            <p:cNvPr id="8913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8913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410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1800" b="1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Analysis</a:t>
              </a:r>
            </a:p>
          </p:txBody>
        </p:sp>
        <p:sp>
          <p:nvSpPr>
            <p:cNvPr id="4110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2400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2</a:t>
              </a:r>
            </a:p>
          </p:txBody>
        </p:sp>
      </p:grpSp>
      <p:grpSp>
        <p:nvGrpSpPr>
          <p:cNvPr id="4102" name="Group 51"/>
          <p:cNvGrpSpPr>
            <a:grpSpLocks/>
          </p:cNvGrpSpPr>
          <p:nvPr/>
        </p:nvGrpSpPr>
        <p:grpSpPr bwMode="auto">
          <a:xfrm>
            <a:off x="2286000" y="3657600"/>
            <a:ext cx="4724400" cy="685800"/>
            <a:chOff x="1296" y="1824"/>
            <a:chExt cx="2976" cy="432"/>
          </a:xfrm>
        </p:grpSpPr>
        <p:sp>
          <p:nvSpPr>
            <p:cNvPr id="89140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89141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4105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1800" b="1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Conclusion</a:t>
              </a:r>
            </a:p>
          </p:txBody>
        </p:sp>
        <p:sp>
          <p:nvSpPr>
            <p:cNvPr id="4106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ko-KR" sz="2400">
                  <a:solidFill>
                    <a:schemeClr val="bg1"/>
                  </a:solidFill>
                  <a:effectLst/>
                  <a:latin typeface="Arial" charset="0"/>
                  <a:ea typeface="굴림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1.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7824788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Motivation</a:t>
            </a: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5562600" y="3071813"/>
            <a:ext cx="3429000" cy="18049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sz="1800">
              <a:effectLst/>
              <a:ea typeface="굴림" charset="-127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04800" y="3071813"/>
            <a:ext cx="3124200" cy="18049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ko-KR" altLang="ko-KR" sz="1800">
              <a:effectLst/>
              <a:ea typeface="굴림" charset="-127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3071813"/>
            <a:ext cx="31242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Morphological Changes of River Beds.</a:t>
            </a:r>
          </a:p>
          <a:p>
            <a:endParaRPr lang="en-US" altLang="ko-KR" sz="1000" b="1">
              <a:solidFill>
                <a:srgbClr val="000000"/>
              </a:solidFill>
              <a:effectLst/>
              <a:latin typeface="Arial" charset="0"/>
              <a:ea typeface="굴림" charset="-127"/>
            </a:endParaRPr>
          </a:p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- Settlement,</a:t>
            </a:r>
          </a:p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- Entrainment.</a:t>
            </a:r>
            <a:endParaRPr lang="en-US" altLang="ko-KR" sz="1400">
              <a:solidFill>
                <a:srgbClr val="000000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222625" y="2974975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71800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 flipH="1">
            <a:off x="4875213" y="2974975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048000" y="1600200"/>
            <a:ext cx="2998788" cy="1601788"/>
            <a:chOff x="1997" y="1314"/>
            <a:chExt cx="1889" cy="1009"/>
          </a:xfrm>
        </p:grpSpPr>
        <p:grpSp>
          <p:nvGrpSpPr>
            <p:cNvPr id="513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-127"/>
                </a:endParaRP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굴림" charset="-127"/>
                </a:endParaRPr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ko-KR" altLang="en-US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</p:grp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3370263" y="1800225"/>
            <a:ext cx="24209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ko-KR" sz="24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Sediments </a:t>
            </a:r>
          </a:p>
          <a:p>
            <a:pPr algn="ctr"/>
            <a:r>
              <a:rPr lang="en-US" altLang="ko-KR" sz="24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by Soil Erosion</a:t>
            </a:r>
          </a:p>
        </p:txBody>
      </p:sp>
      <p:sp>
        <p:nvSpPr>
          <p:cNvPr id="5132" name="Text Box 19"/>
          <p:cNvSpPr txBox="1">
            <a:spLocks noChangeArrowheads="1"/>
          </p:cNvSpPr>
          <p:nvPr/>
        </p:nvSpPr>
        <p:spPr bwMode="auto">
          <a:xfrm>
            <a:off x="5734050" y="3048000"/>
            <a:ext cx="32575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Decrease of Water Quality in River Systems. </a:t>
            </a:r>
          </a:p>
          <a:p>
            <a:endParaRPr lang="en-US" altLang="ko-KR" sz="800" b="1">
              <a:solidFill>
                <a:srgbClr val="000000"/>
              </a:solidFill>
              <a:effectLst/>
              <a:latin typeface="Arial" charset="0"/>
              <a:ea typeface="굴림" charset="-127"/>
            </a:endParaRPr>
          </a:p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- Water depth decrease,</a:t>
            </a:r>
          </a:p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- Turbidity increase,</a:t>
            </a:r>
          </a:p>
          <a:p>
            <a:r>
              <a:rPr lang="en-US" altLang="ko-KR" sz="2000" b="1">
                <a:solidFill>
                  <a:srgbClr val="000000"/>
                </a:solidFill>
                <a:effectLst/>
                <a:latin typeface="Arial" charset="0"/>
                <a:ea typeface="굴림" charset="-127"/>
              </a:rPr>
              <a:t>- Nutrient increase.</a:t>
            </a:r>
            <a:endParaRPr lang="en-US" altLang="ko-KR" sz="2000">
              <a:solidFill>
                <a:srgbClr val="000000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84200" y="5638800"/>
            <a:ext cx="825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500" dirty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  </a:t>
            </a:r>
            <a:r>
              <a:rPr lang="en-US" altLang="ko-KR" sz="2500" dirty="0" smtClean="0">
                <a:solidFill>
                  <a:srgbClr val="FF0000"/>
                </a:solidFill>
                <a:effectLst/>
                <a:ea typeface="굴림" charset="-127"/>
                <a:sym typeface="Wingdings" pitchFamily="2" charset="2"/>
              </a:rPr>
              <a:t>Assessment </a:t>
            </a:r>
            <a:r>
              <a:rPr lang="en-US" altLang="ko-KR" sz="2500" dirty="0" smtClean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of the </a:t>
            </a:r>
            <a:r>
              <a:rPr lang="en-US" altLang="ko-KR" sz="2500" dirty="0" smtClean="0">
                <a:solidFill>
                  <a:srgbClr val="FF0000"/>
                </a:solidFill>
                <a:effectLst/>
                <a:ea typeface="굴림" charset="-127"/>
                <a:sym typeface="Wingdings" pitchFamily="2" charset="2"/>
              </a:rPr>
              <a:t>Potential of Soil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ko-KR" sz="2500" dirty="0" smtClean="0">
                <a:solidFill>
                  <a:srgbClr val="FF0000"/>
                </a:solidFill>
                <a:effectLst/>
                <a:ea typeface="굴림" charset="-127"/>
                <a:sym typeface="Wingdings" pitchFamily="2" charset="2"/>
              </a:rPr>
              <a:t>   Erosion</a:t>
            </a:r>
            <a:r>
              <a:rPr lang="en-US" altLang="ko-KR" sz="2500" dirty="0" smtClean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 Using </a:t>
            </a:r>
            <a:r>
              <a:rPr lang="en-US" altLang="ko-KR" sz="2500" dirty="0" smtClean="0">
                <a:solidFill>
                  <a:srgbClr val="FF0000"/>
                </a:solidFill>
                <a:effectLst/>
                <a:ea typeface="굴림" charset="-127"/>
                <a:sym typeface="Wingdings" pitchFamily="2" charset="2"/>
              </a:rPr>
              <a:t>GIS</a:t>
            </a:r>
            <a:r>
              <a:rPr lang="en-US" altLang="ko-KR" sz="2500" dirty="0" smtClean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 and </a:t>
            </a:r>
            <a:r>
              <a:rPr lang="en-US" altLang="ko-KR" sz="2500" dirty="0" smtClean="0">
                <a:solidFill>
                  <a:srgbClr val="FF0000"/>
                </a:solidFill>
                <a:effectLst/>
                <a:ea typeface="굴림" charset="-127"/>
                <a:sym typeface="Wingdings" pitchFamily="2" charset="2"/>
              </a:rPr>
              <a:t>RUSLE model</a:t>
            </a:r>
            <a:r>
              <a:rPr lang="en-US" altLang="ko-KR" sz="2500" dirty="0" smtClean="0">
                <a:solidFill>
                  <a:schemeClr val="tx1"/>
                </a:solidFill>
                <a:effectLst/>
                <a:ea typeface="굴림" charset="-127"/>
                <a:sym typeface="Wingdings" pitchFamily="2" charset="2"/>
              </a:rPr>
              <a:t>.</a:t>
            </a:r>
            <a:endParaRPr lang="en-US" altLang="ko-KR" sz="2500" dirty="0" smtClean="0">
              <a:solidFill>
                <a:schemeClr val="tx1"/>
              </a:solidFill>
              <a:effectLst/>
              <a:ea typeface="굴림" charset="-127"/>
            </a:endParaRPr>
          </a:p>
          <a:p>
            <a:pPr>
              <a:lnSpc>
                <a:spcPct val="80000"/>
              </a:lnSpc>
              <a:defRPr/>
            </a:pPr>
            <a:endParaRPr lang="en-US" altLang="ko-KR" b="0" dirty="0" smtClean="0">
              <a:solidFill>
                <a:schemeClr val="tx1"/>
              </a:solidFill>
              <a:ea typeface="굴림" charset="-127"/>
            </a:endParaRPr>
          </a:p>
          <a:p>
            <a:pPr lvl="1">
              <a:lnSpc>
                <a:spcPct val="80000"/>
              </a:lnSpc>
              <a:defRPr/>
            </a:pPr>
            <a:endParaRPr lang="en-US" altLang="ko-KR" sz="2900" dirty="0" smtClean="0">
              <a:ea typeface="굴림" charset="-127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66738" y="5170488"/>
            <a:ext cx="78263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ko-KR" sz="3000" dirty="0" smtClean="0">
                <a:solidFill>
                  <a:schemeClr val="tx1"/>
                </a:solidFill>
                <a:effectLst/>
                <a:ea typeface="굴림" charset="-127"/>
              </a:rPr>
              <a:t>Objective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ko-KR" dirty="0" smtClean="0">
              <a:solidFill>
                <a:schemeClr val="tx1"/>
              </a:solidFill>
              <a:effectLst/>
              <a:ea typeface="굴림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ko-KR" sz="2900" b="1" dirty="0" smtClean="0"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1. 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RUSLE</a:t>
            </a:r>
            <a:r>
              <a:rPr lang="en-US" altLang="ko-KR" sz="2500" b="0" smtClean="0">
                <a:solidFill>
                  <a:schemeClr val="tx1"/>
                </a:solidFill>
                <a:ea typeface="굴림" charset="-127"/>
              </a:rPr>
              <a:t>(Revised Universal Soil Loss Equation)</a:t>
            </a:r>
            <a:r>
              <a:rPr lang="en-US" altLang="ko-KR" sz="3200" smtClean="0">
                <a:ea typeface="굴림" charset="-127"/>
              </a:rPr>
              <a:t> </a:t>
            </a:r>
            <a:endParaRPr lang="en-US" altLang="ko-KR" sz="3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228600" y="55626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1300">
                <a:effectLst/>
                <a:ea typeface="굴림" charset="-127"/>
              </a:rPr>
              <a:t>* The Universal Soil Loss Equation (USLE) was first developed in the 1960s by Wischmeier and Smith.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1300">
                <a:effectLst/>
                <a:ea typeface="굴림" charset="-127"/>
              </a:rPr>
              <a:t>* It was later revised in 1997 in an effort to better estimate the values of the various parameters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1300">
                <a:effectLst/>
                <a:ea typeface="굴림" charset="-127"/>
              </a:rPr>
              <a:t>   in the USLE. 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5029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pt-BR" altLang="ko-KR" sz="3000" b="0" dirty="0" smtClean="0"/>
              <a:t>  A = R x K x LS x C x P </a:t>
            </a:r>
            <a:endParaRPr lang="en-US" altLang="ko-KR" sz="3000" b="0" dirty="0" smtClean="0">
              <a:solidFill>
                <a:schemeClr val="tx1"/>
              </a:solidFill>
              <a:ea typeface="굴림" charset="-127"/>
            </a:endParaRPr>
          </a:p>
          <a:p>
            <a:pPr lvl="1">
              <a:defRPr/>
            </a:pPr>
            <a:r>
              <a:rPr lang="en-US" altLang="ko-KR" sz="2000" dirty="0" smtClean="0">
                <a:ea typeface="굴림" charset="-127"/>
              </a:rPr>
              <a:t>A: </a:t>
            </a:r>
            <a:r>
              <a:rPr lang="en-US" altLang="ko-KR" sz="2000" dirty="0" smtClean="0"/>
              <a:t>average annual potential soil loss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ko-KR" sz="2000" dirty="0" smtClean="0"/>
              <a:t>        (tons/acre/year),</a:t>
            </a:r>
          </a:p>
          <a:p>
            <a:pPr lvl="1">
              <a:defRPr/>
            </a:pPr>
            <a:r>
              <a:rPr lang="en-US" altLang="ko-KR" sz="2000" dirty="0" smtClean="0"/>
              <a:t>R: rainfall-runoff </a:t>
            </a:r>
            <a:r>
              <a:rPr lang="en-US" altLang="ko-KR" sz="2000" dirty="0" err="1" smtClean="0"/>
              <a:t>erosivity</a:t>
            </a:r>
            <a:r>
              <a:rPr lang="en-US" altLang="ko-KR" sz="2000" dirty="0" smtClean="0"/>
              <a:t> factor, </a:t>
            </a:r>
          </a:p>
          <a:p>
            <a:pPr lvl="1">
              <a:defRPr/>
            </a:pPr>
            <a:r>
              <a:rPr lang="en-US" altLang="ko-KR" sz="2000" dirty="0" smtClean="0"/>
              <a:t>K: soil </a:t>
            </a:r>
            <a:r>
              <a:rPr lang="en-US" altLang="ko-KR" sz="2000" dirty="0" err="1" smtClean="0"/>
              <a:t>erodibility</a:t>
            </a:r>
            <a:r>
              <a:rPr lang="en-US" altLang="ko-KR" sz="2000" dirty="0" smtClean="0"/>
              <a:t> factor,</a:t>
            </a:r>
          </a:p>
          <a:p>
            <a:pPr lvl="1">
              <a:defRPr/>
            </a:pPr>
            <a:r>
              <a:rPr lang="en-US" altLang="ko-KR" sz="2000" dirty="0" smtClean="0"/>
              <a:t>LS: slope length and degree factor,</a:t>
            </a:r>
          </a:p>
          <a:p>
            <a:pPr lvl="1">
              <a:defRPr/>
            </a:pPr>
            <a:r>
              <a:rPr lang="en-US" altLang="ko-KR" sz="2000" dirty="0" smtClean="0"/>
              <a:t>C: land-cover management factor, </a:t>
            </a:r>
          </a:p>
          <a:p>
            <a:pPr lvl="1">
              <a:defRPr/>
            </a:pPr>
            <a:r>
              <a:rPr lang="en-US" altLang="ko-KR" sz="2000" dirty="0" smtClean="0"/>
              <a:t>P: conservation practice factor.  </a:t>
            </a:r>
            <a:endParaRPr lang="en-US" altLang="ko-KR" sz="2000" dirty="0" smtClean="0">
              <a:ea typeface="굴림" charset="-127"/>
            </a:endParaRPr>
          </a:p>
        </p:txBody>
      </p:sp>
      <p:grpSp>
        <p:nvGrpSpPr>
          <p:cNvPr id="6151" name="그룹 3"/>
          <p:cNvGrpSpPr>
            <a:grpSpLocks/>
          </p:cNvGrpSpPr>
          <p:nvPr/>
        </p:nvGrpSpPr>
        <p:grpSpPr bwMode="auto">
          <a:xfrm>
            <a:off x="5237163" y="2057400"/>
            <a:ext cx="3613150" cy="2974975"/>
            <a:chOff x="5237163" y="2057400"/>
            <a:chExt cx="3613150" cy="2974975"/>
          </a:xfrm>
        </p:grpSpPr>
        <p:pic>
          <p:nvPicPr>
            <p:cNvPr id="6152" name="그림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0"/>
            <a:stretch>
              <a:fillRect/>
            </a:stretch>
          </p:blipFill>
          <p:spPr bwMode="auto">
            <a:xfrm>
              <a:off x="5237163" y="2057400"/>
              <a:ext cx="3613150" cy="2974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모서리가 둥근 직사각형 2"/>
            <p:cNvSpPr/>
            <p:nvPr/>
          </p:nvSpPr>
          <p:spPr bwMode="auto">
            <a:xfrm>
              <a:off x="5257800" y="4572000"/>
              <a:ext cx="2286000" cy="4603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ko-KR" altLang="en-US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1. 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Methodology</a:t>
            </a: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7173" name="Rectangle 3"/>
          <p:cNvSpPr txBox="1">
            <a:spLocks noChangeArrowheads="1"/>
          </p:cNvSpPr>
          <p:nvPr/>
        </p:nvSpPr>
        <p:spPr bwMode="auto">
          <a:xfrm>
            <a:off x="619125" y="4191000"/>
            <a:ext cx="82962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ko-KR" sz="3000" b="1">
                <a:effectLst/>
                <a:ea typeface="굴림" charset="-127"/>
              </a:rPr>
              <a:t>Study Area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en-US" altLang="ko-KR" sz="2800">
              <a:effectLst/>
              <a:ea typeface="굴림" charset="-127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US" altLang="ko-KR" sz="2900">
              <a:effectLst/>
              <a:latin typeface="Arial" charset="0"/>
              <a:ea typeface="굴림" charset="-127"/>
            </a:endParaRPr>
          </a:p>
        </p:txBody>
      </p:sp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838200" y="17526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Data </a:t>
            </a:r>
            <a:r>
              <a:rPr lang="en-US" altLang="ko-KR" sz="2000" b="1">
                <a:effectLst/>
                <a:ea typeface="굴림" charset="-127"/>
              </a:rPr>
              <a:t>sources: USDA, USGS, and NRCS.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Coordinate system(Projection).  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   ▪ North America Albers Equal Area Conic.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1500" b="1">
                <a:effectLst/>
                <a:ea typeface="굴림" charset="-127"/>
              </a:rPr>
              <a:t>       * Datum: D North American 1983.</a:t>
            </a:r>
            <a:r>
              <a:rPr lang="en-US" altLang="ko-KR" sz="1500" b="1">
                <a:effectLst/>
                <a:ea typeface="굴림" charset="-127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Data form and cell resolution.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   ▪ </a:t>
            </a:r>
            <a:r>
              <a:rPr lang="en-US" altLang="ko-KR" sz="2000" b="1">
                <a:effectLst/>
                <a:ea typeface="굴림" charset="-127"/>
              </a:rPr>
              <a:t>Raster data with a cell size of 30m x 30m.</a:t>
            </a:r>
            <a:endParaRPr lang="pt-BR" altLang="ko-KR" sz="2000" b="1">
              <a:effectLst/>
              <a:ea typeface="굴림" charset="-127"/>
            </a:endParaRPr>
          </a:p>
        </p:txBody>
      </p:sp>
      <p:sp>
        <p:nvSpPr>
          <p:cNvPr id="7175" name="Rectangle 3"/>
          <p:cNvSpPr txBox="1">
            <a:spLocks noChangeArrowheads="1"/>
          </p:cNvSpPr>
          <p:nvPr/>
        </p:nvSpPr>
        <p:spPr bwMode="auto">
          <a:xfrm>
            <a:off x="844550" y="4572000"/>
            <a:ext cx="44196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</a:t>
            </a:r>
            <a:r>
              <a:rPr lang="en-US" altLang="ko-KR" sz="2000" b="1">
                <a:effectLst/>
                <a:ea typeface="굴림" charset="-127"/>
              </a:rPr>
              <a:t>San Marcos Watershed.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000" b="1">
                <a:effectLst/>
                <a:ea typeface="굴림" charset="-127"/>
              </a:rPr>
              <a:t>   (Subbasin in central Texas)</a:t>
            </a:r>
            <a:endParaRPr lang="pt-BR" altLang="ko-KR" sz="2000" b="1">
              <a:effectLst/>
              <a:ea typeface="굴림" charset="-127"/>
            </a:endParaRPr>
          </a:p>
        </p:txBody>
      </p:sp>
      <p:pic>
        <p:nvPicPr>
          <p:cNvPr id="717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3" t="42722" r="19301" b="34602"/>
          <a:stretch>
            <a:fillRect/>
          </a:stretch>
        </p:blipFill>
        <p:spPr bwMode="auto">
          <a:xfrm>
            <a:off x="5486400" y="4221163"/>
            <a:ext cx="3248025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R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(Rainfall erosivity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382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</a:t>
            </a:r>
            <a:r>
              <a:rPr lang="en-US" altLang="ko-KR" sz="2000" b="1">
                <a:effectLst/>
                <a:ea typeface="굴림" charset="-127"/>
              </a:rPr>
              <a:t>Accounts for the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energy</a:t>
            </a:r>
            <a:r>
              <a:rPr lang="en-US" altLang="ko-KR" sz="2000" b="1">
                <a:effectLst/>
                <a:ea typeface="굴림" charset="-127"/>
              </a:rPr>
              <a:t> and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runoff of rainfall</a:t>
            </a:r>
            <a:r>
              <a:rPr lang="en-US" altLang="ko-KR" sz="2000" b="1">
                <a:effectLst/>
                <a:ea typeface="굴림" charset="-127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</a:t>
            </a:r>
            <a:r>
              <a:rPr lang="pt-BR" altLang="ko-KR" sz="2000" b="1">
                <a:solidFill>
                  <a:srgbClr val="FF0000"/>
                </a:solidFill>
                <a:effectLst/>
                <a:ea typeface="굴림" charset="-127"/>
              </a:rPr>
              <a:t>An empirical equation </a:t>
            </a:r>
            <a:r>
              <a:rPr lang="en-US" altLang="ko-KR" sz="2000" b="1">
                <a:effectLst/>
                <a:ea typeface="굴림" charset="-127"/>
              </a:rPr>
              <a:t>to determine R factor.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000" b="1">
                <a:effectLst/>
                <a:ea typeface="굴림" charset="-127"/>
              </a:rPr>
              <a:t>                                                </a:t>
            </a:r>
            <a:r>
              <a:rPr lang="en-US" altLang="ko-KR" sz="1500">
                <a:effectLst/>
                <a:ea typeface="굴림" charset="-127"/>
              </a:rPr>
              <a:t>   (by Kurt cooper, 2011)               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   ▪ P is mean annual precipitation(inches).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000" b="1">
                <a:effectLst/>
                <a:ea typeface="굴림" charset="-127"/>
              </a:rPr>
              <a:t> - Data: 1961~1990 precipitation (USDA/NRCS).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5000" y="2514600"/>
            <a:ext cx="3505200" cy="400110"/>
          </a:xfrm>
          <a:prstGeom prst="rect">
            <a:avLst/>
          </a:prstGeom>
          <a:blipFill rotWithShape="1">
            <a:blip r:embed="rId3"/>
            <a:stretch>
              <a:fillRect l="-174" t="-9231" b="-33846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pic>
        <p:nvPicPr>
          <p:cNvPr id="8199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4195" r="19943" b="35873"/>
          <a:stretch>
            <a:fillRect/>
          </a:stretch>
        </p:blipFill>
        <p:spPr bwMode="auto">
          <a:xfrm>
            <a:off x="4343400" y="3657600"/>
            <a:ext cx="4419600" cy="276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3"/>
          <p:cNvSpPr txBox="1">
            <a:spLocks noChangeArrowheads="1"/>
          </p:cNvSpPr>
          <p:nvPr/>
        </p:nvSpPr>
        <p:spPr bwMode="auto">
          <a:xfrm>
            <a:off x="762000" y="36576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GIS function: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Raster calculator.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</a:t>
            </a:r>
            <a:r>
              <a:rPr lang="en-US" altLang="ko-KR" sz="2000" b="1" dirty="0" smtClean="0">
                <a:effectLst/>
                <a:ea typeface="굴림" charset="-127"/>
              </a:rPr>
              <a:t>Raster data of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R factor: 140~160.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</a:t>
            </a:r>
            <a:r>
              <a:rPr lang="en-US" altLang="ko-KR" sz="2000" b="1" spc="-150" dirty="0" smtClean="0">
                <a:effectLst/>
                <a:ea typeface="굴림" charset="-127"/>
              </a:rPr>
              <a:t>(uniform precipitation)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K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(Soil erodibility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38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</a:t>
            </a:r>
            <a:r>
              <a:rPr lang="en-US" altLang="ko-KR" sz="2000" b="1">
                <a:effectLst/>
                <a:ea typeface="굴림" charset="-127"/>
              </a:rPr>
              <a:t>Accounts for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soil texture</a:t>
            </a:r>
            <a:r>
              <a:rPr lang="en-US" altLang="ko-KR" sz="2000" b="1">
                <a:effectLst/>
                <a:ea typeface="굴림" charset="-127"/>
              </a:rPr>
              <a:t>,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structure</a:t>
            </a:r>
            <a:r>
              <a:rPr lang="en-US" altLang="ko-KR" sz="2000" b="1">
                <a:effectLst/>
                <a:ea typeface="굴림" charset="-127"/>
              </a:rPr>
              <a:t>,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organic matter</a:t>
            </a:r>
            <a:r>
              <a:rPr lang="en-US" altLang="ko-KR" sz="2000" b="1">
                <a:effectLst/>
                <a:ea typeface="굴림" charset="-127"/>
              </a:rPr>
              <a:t>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000" b="1">
                <a:effectLst/>
                <a:ea typeface="굴림" charset="-127"/>
              </a:rPr>
              <a:t>   and even </a:t>
            </a:r>
            <a:r>
              <a:rPr lang="en-US" altLang="ko-KR" sz="2000" b="1">
                <a:solidFill>
                  <a:srgbClr val="FF0000"/>
                </a:solidFill>
                <a:effectLst/>
                <a:ea typeface="굴림" charset="-127"/>
              </a:rPr>
              <a:t>permeability</a:t>
            </a:r>
            <a:r>
              <a:rPr lang="en-US" altLang="ko-KR" sz="2000" b="1">
                <a:effectLst/>
                <a:ea typeface="굴림" charset="-127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BR" altLang="ko-KR" sz="2000" b="1">
                <a:effectLst/>
                <a:ea typeface="굴림" charset="-127"/>
              </a:rPr>
              <a:t> - Data : </a:t>
            </a:r>
            <a:r>
              <a:rPr lang="en-US" altLang="ko-KR" sz="2000" b="1">
                <a:effectLst/>
                <a:ea typeface="굴림" charset="-127"/>
              </a:rPr>
              <a:t>GIS shapefiles with tabular data including the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ko-KR" sz="2000" b="1">
                <a:effectLst/>
                <a:ea typeface="굴림" charset="-127"/>
              </a:rPr>
              <a:t>   K factor for each soil type from NRCS.</a:t>
            </a: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762000" y="3352800"/>
            <a:ext cx="3505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GIS function: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 Feature to raster.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- Raster data of K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factor: higher value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in south east area.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spc="-150" dirty="0" smtClean="0">
                <a:effectLst/>
                <a:ea typeface="굴림" charset="-127"/>
              </a:rPr>
              <a:t>   (</a:t>
            </a:r>
            <a:r>
              <a:rPr lang="en-US" altLang="ko-KR" sz="2000" b="1" dirty="0" smtClean="0">
                <a:effectLst/>
                <a:ea typeface="굴림" charset="-127"/>
              </a:rPr>
              <a:t>flat topography and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alluvial accumulation)</a:t>
            </a:r>
          </a:p>
        </p:txBody>
      </p:sp>
      <p:pic>
        <p:nvPicPr>
          <p:cNvPr id="922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34467" r="18016" b="36508"/>
          <a:stretch>
            <a:fillRect/>
          </a:stretch>
        </p:blipFill>
        <p:spPr bwMode="auto">
          <a:xfrm>
            <a:off x="4267200" y="3352800"/>
            <a:ext cx="4492625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LS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(Slope length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762000" y="175260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R</a:t>
            </a:r>
            <a:r>
              <a:rPr lang="en-US" altLang="ko-KR" sz="2000" b="1" dirty="0" err="1" smtClean="0">
                <a:effectLst/>
                <a:ea typeface="굴림" charset="-127"/>
              </a:rPr>
              <a:t>epresents</a:t>
            </a:r>
            <a:r>
              <a:rPr lang="en-US" altLang="ko-KR" sz="2000" b="1" dirty="0" smtClean="0">
                <a:effectLst/>
                <a:ea typeface="굴림" charset="-127"/>
              </a:rPr>
              <a:t> the effects of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  <a:ea typeface="굴림" charset="-127"/>
              </a:rPr>
              <a:t>slope length (L) </a:t>
            </a:r>
            <a:r>
              <a:rPr lang="en-US" altLang="ko-KR" sz="2000" b="1" dirty="0" smtClean="0">
                <a:effectLst/>
                <a:ea typeface="굴림" charset="-127"/>
              </a:rPr>
              <a:t>and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</a:t>
            </a:r>
            <a:r>
              <a:rPr lang="en-US" altLang="ko-KR" sz="2000" b="1" dirty="0" smtClean="0">
                <a:solidFill>
                  <a:srgbClr val="FF0000"/>
                </a:solidFill>
                <a:effectLst/>
                <a:ea typeface="굴림" charset="-127"/>
              </a:rPr>
              <a:t>slope steepness (S) </a:t>
            </a:r>
            <a:r>
              <a:rPr lang="en-US" altLang="ko-KR" sz="2000" b="1" dirty="0" smtClean="0">
                <a:effectLst/>
                <a:ea typeface="굴림" charset="-127"/>
              </a:rPr>
              <a:t>on the erosion in the basin.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</a:t>
            </a:r>
            <a:r>
              <a:rPr lang="en-US" altLang="ko-KR" sz="2000" b="1" dirty="0" smtClean="0">
                <a:effectLst/>
                <a:ea typeface="굴림" charset="-127"/>
              </a:rPr>
              <a:t> USPED(Unit Stream Power Erosion and Deposition</a:t>
            </a:r>
            <a:r>
              <a:rPr lang="en-US" altLang="ko-KR" sz="2000" i="1" dirty="0" smtClean="0">
                <a:effectLst/>
                <a:ea typeface="굴림" charset="-127"/>
              </a:rPr>
              <a:t>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i="1" dirty="0" smtClean="0">
                <a:effectLst/>
                <a:ea typeface="굴림" charset="-127"/>
              </a:rPr>
              <a:t>   </a:t>
            </a:r>
            <a:r>
              <a:rPr lang="en-US" altLang="ko-KR" sz="2000" i="1" spc="-150" dirty="0" smtClean="0">
                <a:effectLst/>
                <a:ea typeface="굴림" charset="-127"/>
              </a:rPr>
              <a:t>Jim </a:t>
            </a:r>
            <a:r>
              <a:rPr lang="en-US" altLang="ko-KR" sz="2000" i="1" spc="-150" dirty="0" err="1" smtClean="0">
                <a:effectLst/>
                <a:ea typeface="굴림" charset="-127"/>
              </a:rPr>
              <a:t>Pelton</a:t>
            </a:r>
            <a:r>
              <a:rPr lang="en-US" altLang="ko-KR" sz="2000" i="1" spc="-150" dirty="0" smtClean="0">
                <a:effectLst/>
                <a:ea typeface="굴림" charset="-127"/>
              </a:rPr>
              <a:t> et al, 2012</a:t>
            </a:r>
            <a:r>
              <a:rPr lang="en-US" altLang="ko-KR" sz="2000" b="1" spc="-150" dirty="0" smtClean="0">
                <a:effectLst/>
                <a:ea typeface="굴림" charset="-127"/>
              </a:rPr>
              <a:t>) method: Two equations for L and S</a:t>
            </a:r>
          </a:p>
        </p:txBody>
      </p:sp>
      <p:grpSp>
        <p:nvGrpSpPr>
          <p:cNvPr id="10246" name="그룹 1"/>
          <p:cNvGrpSpPr>
            <a:grpSpLocks/>
          </p:cNvGrpSpPr>
          <p:nvPr/>
        </p:nvGrpSpPr>
        <p:grpSpPr bwMode="auto">
          <a:xfrm>
            <a:off x="1347788" y="3505200"/>
            <a:ext cx="6729412" cy="685800"/>
            <a:chOff x="1371600" y="4114800"/>
            <a:chExt cx="6449008" cy="634789"/>
          </a:xfrm>
        </p:grpSpPr>
        <p:sp>
          <p:nvSpPr>
            <p:cNvPr id="4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371600" y="4114800"/>
              <a:ext cx="2286000" cy="63478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92216" y="4114800"/>
              <a:ext cx="3228392" cy="628121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785813" y="4398963"/>
            <a:ext cx="3962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L is the slope length factor at some point on 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 the landscape,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</a:t>
            </a:r>
            <a:r>
              <a:rPr lang="el-GR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λ</a:t>
            </a:r>
            <a:r>
              <a:rPr lang="en-US" altLang="ko-KR" sz="1000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A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is the area of upland flow,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m is an adjustable value depending on the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 soil’s susceptibility to erosion,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22.1(m) is the unit plot length.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583113" y="4419600"/>
            <a:ext cx="4038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</a:t>
            </a:r>
            <a:r>
              <a:rPr lang="el-GR" altLang="ko-K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θ</a:t>
            </a: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is the slope in degrees,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0.09 is the slope gradient constant,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▪ n is an adjustable value depending on the soil’s</a:t>
            </a:r>
          </a:p>
          <a:p>
            <a:pPr>
              <a:defRPr/>
            </a:pPr>
            <a:r>
              <a:rPr lang="en-US" altLang="ko-KR" dirty="0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  susceptibility to erosion</a:t>
            </a: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  <a:ea typeface="굴림" charset="-127"/>
            </a:endParaRPr>
          </a:p>
        </p:txBody>
      </p:sp>
      <p:sp>
        <p:nvSpPr>
          <p:cNvPr id="10249" name="직사각형 8"/>
          <p:cNvSpPr>
            <a:spLocks noChangeArrowheads="1"/>
          </p:cNvSpPr>
          <p:nvPr/>
        </p:nvSpPr>
        <p:spPr bwMode="auto">
          <a:xfrm>
            <a:off x="685800" y="5732463"/>
            <a:ext cx="784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1500" b="1" i="1">
                <a:effectLst/>
                <a:ea typeface="굴림" charset="-127"/>
              </a:rPr>
              <a:t>Here, m=0.4 and n=1.4, which is typical of farm and rangeland with low susceptibility .</a:t>
            </a:r>
            <a:endParaRPr lang="ko-KR" altLang="en-US" sz="1500" b="1" i="1">
              <a:effectLst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굴림" charset="-127"/>
              </a:rPr>
              <a:t>2.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284288"/>
            <a:ext cx="8296275" cy="468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3000" smtClean="0">
                <a:solidFill>
                  <a:schemeClr val="tx1"/>
                </a:solidFill>
                <a:ea typeface="굴림" charset="-127"/>
              </a:rPr>
              <a:t>LS factor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(Slope length</a:t>
            </a:r>
            <a:r>
              <a:rPr lang="ko-KR" altLang="en-US" sz="2000" b="0" smtClean="0">
                <a:solidFill>
                  <a:schemeClr val="tx1"/>
                </a:solidFill>
                <a:ea typeface="굴림" charset="-127"/>
              </a:rPr>
              <a:t> </a:t>
            </a:r>
            <a:r>
              <a:rPr lang="en-US" altLang="ko-KR" sz="2000" b="0" smtClean="0">
                <a:solidFill>
                  <a:schemeClr val="tx1"/>
                </a:solidFill>
                <a:ea typeface="굴림" charset="-127"/>
              </a:rPr>
              <a:t>parameter)</a:t>
            </a:r>
            <a:endParaRPr lang="en-US" altLang="ko-KR" sz="2000" smtClean="0">
              <a:solidFill>
                <a:schemeClr val="tx1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b="0" smtClean="0">
              <a:solidFill>
                <a:schemeClr val="tx1"/>
              </a:solidFill>
              <a:ea typeface="굴림" charset="-127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ko-KR" sz="2900" smtClean="0">
              <a:ea typeface="굴림" charset="-127"/>
            </a:endParaRPr>
          </a:p>
        </p:txBody>
      </p:sp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By </a:t>
            </a:r>
            <a:r>
              <a:rPr lang="en-US" altLang="ko-KR" dirty="0" err="1"/>
              <a:t>Yongsik</a:t>
            </a:r>
            <a:r>
              <a:rPr lang="en-US" altLang="ko-KR" dirty="0"/>
              <a:t> Kim</a:t>
            </a: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- Calculation of LS.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▪ Step1: </a:t>
            </a:r>
            <a:r>
              <a:rPr lang="en-US" altLang="ko-KR" sz="2000" b="1" dirty="0" smtClean="0">
                <a:effectLst/>
                <a:ea typeface="굴림" charset="-127"/>
              </a:rPr>
              <a:t>calculate flow direction from </a:t>
            </a:r>
            <a:r>
              <a:rPr lang="en-US" altLang="ko-KR" sz="2000" b="1" spc="-150" dirty="0" smtClean="0">
                <a:effectLst/>
                <a:ea typeface="굴림" charset="-127"/>
              </a:rPr>
              <a:t>DEM(ArcGIS server),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▪ Step2: </a:t>
            </a:r>
            <a:r>
              <a:rPr lang="en-US" altLang="ko-KR" sz="2000" b="1" dirty="0" smtClean="0">
                <a:effectLst/>
                <a:ea typeface="굴림" charset="-127"/>
              </a:rPr>
              <a:t>calculate flow accumulation from flow direction,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▪ Step3: </a:t>
            </a:r>
            <a:r>
              <a:rPr lang="en-US" altLang="ko-KR" sz="2000" b="1" dirty="0" smtClean="0">
                <a:effectLst/>
                <a:ea typeface="굴림" charset="-127"/>
              </a:rPr>
              <a:t>calculate slope in degree from DEM,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pt-BR" altLang="ko-KR" sz="2000" b="1" dirty="0" smtClean="0">
                <a:effectLst/>
                <a:ea typeface="굴림" charset="-127"/>
              </a:rPr>
              <a:t>   ▪ Step4: </a:t>
            </a:r>
            <a:r>
              <a:rPr lang="en-US" altLang="ko-KR" sz="2000" b="1" dirty="0" smtClean="0">
                <a:effectLst/>
                <a:ea typeface="굴림" charset="-127"/>
              </a:rPr>
              <a:t>raster calculation of LS using USPED equations. </a:t>
            </a:r>
          </a:p>
        </p:txBody>
      </p:sp>
      <p:pic>
        <p:nvPicPr>
          <p:cNvPr id="112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33923" r="20457" b="36237"/>
          <a:stretch>
            <a:fillRect/>
          </a:stretch>
        </p:blipFill>
        <p:spPr bwMode="auto">
          <a:xfrm>
            <a:off x="3962400" y="3657600"/>
            <a:ext cx="4645025" cy="277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6576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- Raster data of LS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  factor: </a:t>
            </a:r>
            <a:r>
              <a:rPr lang="en-US" altLang="ko-KR" sz="2000" b="1" spc="-150" dirty="0" smtClean="0">
                <a:effectLst/>
                <a:ea typeface="굴림" charset="-127"/>
              </a:rPr>
              <a:t>higher value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spc="-150" dirty="0" smtClean="0">
                <a:effectLst/>
                <a:ea typeface="굴림" charset="-127"/>
              </a:rPr>
              <a:t>    in north west area.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spc="-150" dirty="0" smtClean="0">
                <a:effectLst/>
                <a:ea typeface="굴림" charset="-127"/>
              </a:rPr>
              <a:t>   (</a:t>
            </a:r>
            <a:r>
              <a:rPr lang="en-US" altLang="ko-KR" sz="2000" b="1" dirty="0" smtClean="0">
                <a:effectLst/>
                <a:ea typeface="굴림" charset="-127"/>
              </a:rPr>
              <a:t>steep slope)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000" b="1" dirty="0" smtClean="0">
                <a:effectLst/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1977</Words>
  <Application>Microsoft Office PowerPoint</Application>
  <PresentationFormat>On-screen Show (4:3)</PresentationFormat>
  <Paragraphs>243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Arial</vt:lpstr>
      <vt:lpstr>Times New Roman</vt:lpstr>
      <vt:lpstr>Verdana</vt:lpstr>
      <vt:lpstr>Wingdings</vt:lpstr>
      <vt:lpstr>sample</vt:lpstr>
      <vt:lpstr>Image</vt:lpstr>
      <vt:lpstr>Soil Erosion Assessment using GIS and RUSLE model</vt:lpstr>
      <vt:lpstr>Contents</vt:lpstr>
      <vt:lpstr>1. Introduction</vt:lpstr>
      <vt:lpstr>1. Introduction</vt:lpstr>
      <vt:lpstr>1. Introduction</vt:lpstr>
      <vt:lpstr>2. Analysis</vt:lpstr>
      <vt:lpstr>2. Analysis</vt:lpstr>
      <vt:lpstr>2. Analysis</vt:lpstr>
      <vt:lpstr>2. Analysis</vt:lpstr>
      <vt:lpstr>2. Analysis</vt:lpstr>
      <vt:lpstr>2. Analysis</vt:lpstr>
      <vt:lpstr>2. Analysis</vt:lpstr>
      <vt:lpstr>2. Analysis</vt:lpstr>
      <vt:lpstr>3. Conclusion</vt:lpstr>
      <vt:lpstr>Acknowledgements</vt:lpstr>
      <vt:lpstr>References</vt:lpstr>
      <vt:lpstr>PowerPoint Presentation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Maidment, David R</cp:lastModifiedBy>
  <cp:revision>151</cp:revision>
  <dcterms:created xsi:type="dcterms:W3CDTF">2004-08-26T06:30:40Z</dcterms:created>
  <dcterms:modified xsi:type="dcterms:W3CDTF">2014-11-20T16:38:14Z</dcterms:modified>
</cp:coreProperties>
</file>