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SST (C)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34492563429572"/>
          <c:y val="0.15319444444444447"/>
          <c:w val="0.78383573928258965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'Sea of Cortez N-S'!$C$1</c:f>
              <c:strCache>
                <c:ptCount val="1"/>
                <c:pt idx="0">
                  <c:v>SST (degree C)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'Sea of Cortez N-S'!$B$2:$B$8</c:f>
              <c:numCache>
                <c:formatCode>0.00</c:formatCode>
                <c:ptCount val="7"/>
                <c:pt idx="0">
                  <c:v>142.95959999999999</c:v>
                </c:pt>
                <c:pt idx="1">
                  <c:v>313.20999999999998</c:v>
                </c:pt>
                <c:pt idx="2">
                  <c:v>590.41</c:v>
                </c:pt>
                <c:pt idx="3">
                  <c:v>757.92</c:v>
                </c:pt>
                <c:pt idx="4">
                  <c:v>924.62</c:v>
                </c:pt>
                <c:pt idx="5">
                  <c:v>1090.55</c:v>
                </c:pt>
                <c:pt idx="6">
                  <c:v>1255.75</c:v>
                </c:pt>
              </c:numCache>
            </c:numRef>
          </c:xVal>
          <c:yVal>
            <c:numRef>
              <c:f>'Sea of Cortez N-S'!$C$2:$C$8</c:f>
              <c:numCache>
                <c:formatCode>General</c:formatCode>
                <c:ptCount val="7"/>
                <c:pt idx="0">
                  <c:v>19.52</c:v>
                </c:pt>
                <c:pt idx="1">
                  <c:v>18.87</c:v>
                </c:pt>
                <c:pt idx="2">
                  <c:v>20.36</c:v>
                </c:pt>
                <c:pt idx="3">
                  <c:v>20.45</c:v>
                </c:pt>
                <c:pt idx="4">
                  <c:v>22.2</c:v>
                </c:pt>
                <c:pt idx="5">
                  <c:v>21.9</c:v>
                </c:pt>
                <c:pt idx="6">
                  <c:v>21.03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0086400"/>
        <c:axId val="1510088032"/>
      </c:scatterChart>
      <c:valAx>
        <c:axId val="1510086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(km)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0088032"/>
        <c:crosses val="autoZero"/>
        <c:crossBetween val="midCat"/>
      </c:valAx>
      <c:valAx>
        <c:axId val="151008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008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64A1-62E1-4C76-8755-F68A355D0ED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E984-692C-4429-BFF4-53FB9F96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8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64A1-62E1-4C76-8755-F68A355D0ED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E984-692C-4429-BFF4-53FB9F96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64A1-62E1-4C76-8755-F68A355D0ED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E984-692C-4429-BFF4-53FB9F96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5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64A1-62E1-4C76-8755-F68A355D0ED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E984-692C-4429-BFF4-53FB9F96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64A1-62E1-4C76-8755-F68A355D0ED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E984-692C-4429-BFF4-53FB9F96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64A1-62E1-4C76-8755-F68A355D0ED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E984-692C-4429-BFF4-53FB9F96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64A1-62E1-4C76-8755-F68A355D0ED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E984-692C-4429-BFF4-53FB9F96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8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64A1-62E1-4C76-8755-F68A355D0ED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E984-692C-4429-BFF4-53FB9F96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64A1-62E1-4C76-8755-F68A355D0ED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E984-692C-4429-BFF4-53FB9F96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9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64A1-62E1-4C76-8755-F68A355D0ED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E984-692C-4429-BFF4-53FB9F96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64A1-62E1-4C76-8755-F68A355D0ED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E984-692C-4429-BFF4-53FB9F96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A64A1-62E1-4C76-8755-F68A355D0ED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E984-692C-4429-BFF4-53FB9F96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2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6828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b="1" dirty="0" smtClean="0"/>
              <a:t>A Characterization of the</a:t>
            </a:r>
            <a:br>
              <a:rPr lang="en-US" b="1" dirty="0" smtClean="0"/>
            </a:br>
            <a:r>
              <a:rPr lang="en-US" b="1" dirty="0" smtClean="0"/>
              <a:t> Sea of Cortez</a:t>
            </a:r>
            <a:br>
              <a:rPr lang="en-US" b="1" dirty="0" smtClean="0"/>
            </a:br>
            <a:r>
              <a:rPr lang="en-US" b="1" dirty="0" smtClean="0"/>
              <a:t>Gulf of California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290646"/>
            <a:ext cx="9144000" cy="967154"/>
          </a:xfrm>
          <a:solidFill>
            <a:schemeClr val="bg1">
              <a:alpha val="82000"/>
            </a:schemeClr>
          </a:solidFill>
        </p:spPr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Erin Reed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Problems Encountered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Obtaining Data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Selecting appropriate data </a:t>
            </a:r>
          </a:p>
          <a:p>
            <a:pPr lvl="1"/>
            <a:r>
              <a:rPr lang="en-US" dirty="0" smtClean="0"/>
              <a:t>Month/year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Formatting three variables together</a:t>
            </a:r>
          </a:p>
          <a:p>
            <a:pPr lvl="1"/>
            <a:r>
              <a:rPr lang="en-US" dirty="0" smtClean="0"/>
              <a:t>Fixing data inconsistencies (gaps)</a:t>
            </a:r>
          </a:p>
          <a:p>
            <a:pPr lvl="1"/>
            <a:r>
              <a:rPr lang="en-US" dirty="0" smtClean="0"/>
              <a:t>Different numbers of sampling sites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GIS: 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sections, North, Central, South</a:t>
            </a:r>
          </a:p>
          <a:p>
            <a:pPr lvl="1"/>
            <a:r>
              <a:rPr lang="en-US" dirty="0" smtClean="0"/>
              <a:t>Contrast Pacific vs. Sea of Cortez</a:t>
            </a:r>
          </a:p>
          <a:p>
            <a:pPr lvl="1"/>
            <a:r>
              <a:rPr lang="en-US" dirty="0" smtClean="0"/>
              <a:t>Hot spot tool</a:t>
            </a:r>
          </a:p>
          <a:p>
            <a:pPr lvl="1"/>
            <a:endParaRPr lang="en-US" dirty="0"/>
          </a:p>
          <a:p>
            <a:r>
              <a:rPr lang="en-US" dirty="0" smtClean="0"/>
              <a:t>Environmental </a:t>
            </a:r>
            <a:r>
              <a:rPr lang="en-US" dirty="0"/>
              <a:t>tracers for </a:t>
            </a:r>
            <a:r>
              <a:rPr lang="en-US" dirty="0" smtClean="0"/>
              <a:t>migrations</a:t>
            </a:r>
          </a:p>
          <a:p>
            <a:pPr lvl="1"/>
            <a:r>
              <a:rPr lang="en-US" dirty="0" smtClean="0"/>
              <a:t>Salinity, SST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6" y="5138670"/>
            <a:ext cx="6343650" cy="1532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656" y="1865245"/>
            <a:ext cx="5104327" cy="3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you!!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Gonzalo Espinoza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Maidment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/>
              <a:t>E</a:t>
            </a:r>
            <a:r>
              <a:rPr lang="en-US" dirty="0" err="1" smtClean="0"/>
              <a:t>risman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 for today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 done to date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Problems encountered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756" y="1690688"/>
            <a:ext cx="7096260" cy="39913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75808" y="4001294"/>
            <a:ext cx="631065" cy="6093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Background: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838200" y="1463040"/>
            <a:ext cx="5181600" cy="47139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Between mainland Mexico and Baja California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150 Km </a:t>
            </a:r>
            <a:r>
              <a:rPr lang="en-US" dirty="0" smtClean="0">
                <a:solidFill>
                  <a:srgbClr val="7030A0"/>
                </a:solidFill>
              </a:rPr>
              <a:t>wide</a:t>
            </a:r>
            <a:r>
              <a:rPr lang="en-US" dirty="0" smtClean="0"/>
              <a:t> and 1,100 Km </a:t>
            </a:r>
            <a:r>
              <a:rPr lang="en-US" dirty="0" smtClean="0">
                <a:solidFill>
                  <a:srgbClr val="7030A0"/>
                </a:solidFill>
              </a:rPr>
              <a:t>long</a:t>
            </a:r>
          </a:p>
          <a:p>
            <a:pPr marL="0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Depths </a:t>
            </a:r>
            <a:r>
              <a:rPr lang="en-US" dirty="0" smtClean="0">
                <a:solidFill>
                  <a:srgbClr val="00B050"/>
                </a:solidFill>
              </a:rPr>
              <a:t>200 m</a:t>
            </a:r>
            <a:r>
              <a:rPr lang="en-US" dirty="0" smtClean="0"/>
              <a:t> (N. Gulf) to </a:t>
            </a:r>
            <a:r>
              <a:rPr lang="en-US" dirty="0" smtClean="0">
                <a:solidFill>
                  <a:srgbClr val="00B050"/>
                </a:solidFill>
              </a:rPr>
              <a:t>3,600 m </a:t>
            </a:r>
            <a:r>
              <a:rPr lang="en-US" dirty="0" smtClean="0"/>
              <a:t>at (S. Gulf)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Upper GOC </a:t>
            </a:r>
            <a:r>
              <a:rPr lang="en-US" dirty="0" smtClean="0"/>
              <a:t>(</a:t>
            </a:r>
            <a:r>
              <a:rPr lang="en-US" dirty="0" err="1" smtClean="0"/>
              <a:t>N.Gulf</a:t>
            </a:r>
            <a:r>
              <a:rPr lang="en-US" dirty="0" smtClean="0"/>
              <a:t>) “inverse estuary”  yearly temp range </a:t>
            </a:r>
            <a:r>
              <a:rPr lang="en-US" dirty="0" smtClean="0">
                <a:solidFill>
                  <a:srgbClr val="FF0000"/>
                </a:solidFill>
              </a:rPr>
              <a:t>32C- 8C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6863"/>
            <a:ext cx="5447421" cy="62091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03720" y="6420629"/>
            <a:ext cx="4079631" cy="316523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Figure 1 Lavin and </a:t>
            </a:r>
            <a:r>
              <a:rPr lang="en-US" dirty="0" err="1" smtClean="0"/>
              <a:t>Marinone</a:t>
            </a:r>
            <a:r>
              <a:rPr lang="en-US" dirty="0" smtClean="0"/>
              <a:t> 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Important Habitat and Nursery Grounds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4906851"/>
            <a:ext cx="10515600" cy="1687132"/>
          </a:xfrm>
        </p:spPr>
        <p:txBody>
          <a:bodyPr>
            <a:normAutofit/>
          </a:bodyPr>
          <a:lstStyle/>
          <a:p>
            <a:r>
              <a:rPr lang="en-US" dirty="0" smtClean="0"/>
              <a:t>Small scale fisheries are of high economic value in GOC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Aggregate </a:t>
            </a:r>
            <a:r>
              <a:rPr lang="en-US" dirty="0" err="1" smtClean="0">
                <a:solidFill>
                  <a:srgbClr val="7030A0"/>
                </a:solidFill>
              </a:rPr>
              <a:t>spawners</a:t>
            </a:r>
            <a:r>
              <a:rPr lang="en-US" dirty="0" smtClean="0"/>
              <a:t>, problem for fish, ideal for human</a:t>
            </a:r>
            <a:endParaRPr lang="en-US" dirty="0"/>
          </a:p>
          <a:p>
            <a:r>
              <a:rPr lang="en-US" dirty="0" smtClean="0"/>
              <a:t>Gulf </a:t>
            </a:r>
            <a:r>
              <a:rPr lang="en-US" dirty="0" err="1" smtClean="0"/>
              <a:t>Corvina</a:t>
            </a:r>
            <a:r>
              <a:rPr lang="en-US" dirty="0" smtClean="0"/>
              <a:t> spawns with lunar cycles, primarily </a:t>
            </a:r>
            <a:r>
              <a:rPr lang="en-US" dirty="0" smtClean="0">
                <a:solidFill>
                  <a:srgbClr val="7030A0"/>
                </a:solidFill>
              </a:rPr>
              <a:t>April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83" y="2180492"/>
            <a:ext cx="7627034" cy="2570896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1674056" y="1448972"/>
            <a:ext cx="2489981" cy="133643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Not cool man!!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684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GIS Characterization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7625" y="1825625"/>
            <a:ext cx="1101617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 NOAA Climate Data</a:t>
            </a:r>
          </a:p>
          <a:p>
            <a:pPr lvl="1"/>
            <a:r>
              <a:rPr lang="en-US" dirty="0" smtClean="0"/>
              <a:t>ESRL PSD</a:t>
            </a:r>
          </a:p>
          <a:p>
            <a:r>
              <a:rPr lang="en-US" dirty="0" smtClean="0"/>
              <a:t>Variables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SST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U-wind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V-wind</a:t>
            </a:r>
          </a:p>
          <a:p>
            <a:r>
              <a:rPr lang="en-US" dirty="0" smtClean="0"/>
              <a:t>Data Range 1960-2013</a:t>
            </a:r>
          </a:p>
          <a:p>
            <a:r>
              <a:rPr lang="en-US" dirty="0" smtClean="0"/>
              <a:t>This project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April, 1974 only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32" y="1492362"/>
            <a:ext cx="7972022" cy="5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GIS Characterization: Conversion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157788" cy="368458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7008813" y="1955800"/>
            <a:ext cx="5183187" cy="4233863"/>
          </a:xfrm>
        </p:spPr>
        <p:txBody>
          <a:bodyPr/>
          <a:lstStyle/>
          <a:p>
            <a:r>
              <a:rPr lang="en-US" dirty="0" smtClean="0"/>
              <a:t>Identify – obtain general idea of the content </a:t>
            </a:r>
          </a:p>
          <a:p>
            <a:r>
              <a:rPr lang="en-US" dirty="0" smtClean="0"/>
              <a:t>Conversion Tool</a:t>
            </a:r>
          </a:p>
          <a:p>
            <a:r>
              <a:rPr lang="en-US" dirty="0" smtClean="0"/>
              <a:t>Converted from Raster to point</a:t>
            </a:r>
          </a:p>
          <a:p>
            <a:pPr lvl="1"/>
            <a:r>
              <a:rPr lang="en-US" dirty="0" smtClean="0"/>
              <a:t>Manipulate data easier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32" y="4220307"/>
            <a:ext cx="3391373" cy="2518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50" y="1845384"/>
            <a:ext cx="5767803" cy="47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GIS Characterization: Sampling Stations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0152" y="1500632"/>
            <a:ext cx="11263648" cy="4676331"/>
          </a:xfrm>
        </p:spPr>
        <p:txBody>
          <a:bodyPr>
            <a:normAutofit/>
          </a:bodyPr>
          <a:lstStyle/>
          <a:p>
            <a:r>
              <a:rPr lang="en-US" dirty="0" smtClean="0"/>
              <a:t>Sampling Stations </a:t>
            </a:r>
            <a:r>
              <a:rPr lang="en-US" dirty="0" smtClean="0">
                <a:solidFill>
                  <a:srgbClr val="00B050"/>
                </a:solidFill>
              </a:rPr>
              <a:t>1-154</a:t>
            </a:r>
          </a:p>
          <a:p>
            <a:pPr lvl="1"/>
            <a:r>
              <a:rPr lang="en-US" dirty="0" smtClean="0"/>
              <a:t>U- wind and V-wind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SST </a:t>
            </a:r>
            <a:r>
              <a:rPr lang="en-US" dirty="0" smtClean="0">
                <a:solidFill>
                  <a:srgbClr val="FF0000"/>
                </a:solidFill>
              </a:rPr>
              <a:t>1-155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Tool: Extract values to points</a:t>
            </a:r>
          </a:p>
          <a:p>
            <a:endParaRPr lang="en-US" dirty="0"/>
          </a:p>
          <a:p>
            <a:r>
              <a:rPr lang="en-US" dirty="0" smtClean="0"/>
              <a:t>Now can compare values </a:t>
            </a:r>
          </a:p>
          <a:p>
            <a:pPr lvl="1"/>
            <a:r>
              <a:rPr lang="en-US" dirty="0" smtClean="0"/>
              <a:t>Inside of Sea of Cortez</a:t>
            </a:r>
          </a:p>
          <a:p>
            <a:pPr lvl="1"/>
            <a:r>
              <a:rPr lang="en-US" dirty="0" smtClean="0"/>
              <a:t>Pacific Side Baja Peninsula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77" y="1500632"/>
            <a:ext cx="7130602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GIS Characterization: Beginnings of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54" y="1690688"/>
            <a:ext cx="7121749" cy="48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GIS Characterization: Beginnings of Analysis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401903"/>
              </p:ext>
            </p:extLst>
          </p:nvPr>
        </p:nvGraphicFramePr>
        <p:xfrm>
          <a:off x="656823" y="1983345"/>
          <a:ext cx="5241702" cy="3374265"/>
        </p:xfrm>
        <a:graphic>
          <a:graphicData uri="http://schemas.openxmlformats.org/drawingml/2006/table">
            <a:tbl>
              <a:tblPr/>
              <a:tblGrid>
                <a:gridCol w="784042"/>
                <a:gridCol w="1014829"/>
                <a:gridCol w="1239292"/>
                <a:gridCol w="976892"/>
                <a:gridCol w="1226647"/>
              </a:tblGrid>
              <a:tr h="7010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Station 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Distance (km)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SST </a:t>
                      </a:r>
                      <a:endParaRPr lang="en-US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 C)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V-wind (N/S)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U-wind (E/W)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8188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8188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188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8188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188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8188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188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1255.75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782470"/>
              </p:ext>
            </p:extLst>
          </p:nvPr>
        </p:nvGraphicFramePr>
        <p:xfrm>
          <a:off x="6104585" y="1442433"/>
          <a:ext cx="5473521" cy="486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78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331</Words>
  <Application>Microsoft Office PowerPoint</Application>
  <PresentationFormat>Widescreen</PresentationFormat>
  <Paragraphs>122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 Characterization of the  Sea of Cortez Gulf of California</vt:lpstr>
      <vt:lpstr>Outline for today</vt:lpstr>
      <vt:lpstr>Background:</vt:lpstr>
      <vt:lpstr>Important Habitat and Nursery Grounds</vt:lpstr>
      <vt:lpstr>GIS Characterization</vt:lpstr>
      <vt:lpstr>GIS Characterization: Conversion</vt:lpstr>
      <vt:lpstr>GIS Characterization: Sampling Stations</vt:lpstr>
      <vt:lpstr>GIS Characterization: Beginnings of analysis</vt:lpstr>
      <vt:lpstr>GIS Characterization: Beginnings of Analysis</vt:lpstr>
      <vt:lpstr>Problems Encountered</vt:lpstr>
      <vt:lpstr>Future Work</vt:lpstr>
      <vt:lpstr>Thank you!!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Characterization of the  Sea of Cortez Gulf of California</dc:title>
  <dc:creator>Erin Reed</dc:creator>
  <cp:lastModifiedBy>Maidment, David R</cp:lastModifiedBy>
  <cp:revision>59</cp:revision>
  <dcterms:created xsi:type="dcterms:W3CDTF">2014-11-16T15:49:06Z</dcterms:created>
  <dcterms:modified xsi:type="dcterms:W3CDTF">2014-11-20T17:23:48Z</dcterms:modified>
</cp:coreProperties>
</file>