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10"/>
  </p:notesMasterIdLst>
  <p:sldIdLst>
    <p:sldId id="256" r:id="rId2"/>
    <p:sldId id="257" r:id="rId3"/>
    <p:sldId id="262" r:id="rId4"/>
    <p:sldId id="259" r:id="rId5"/>
    <p:sldId id="258" r:id="rId6"/>
    <p:sldId id="263" r:id="rId7"/>
    <p:sldId id="260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B6"/>
    <a:srgbClr val="F2D2C1"/>
    <a:srgbClr val="D6B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508" autoAdjust="0"/>
  </p:normalViewPr>
  <p:slideViewPr>
    <p:cSldViewPr snapToGrid="0" snapToObjects="1"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508721-6C76-C745-9312-08A87B1BF381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C990DFA8-723F-5747-A8C7-4872E15AC02D}">
      <dgm:prSet phldrT="[Text]"/>
      <dgm:spPr/>
      <dgm:t>
        <a:bodyPr/>
        <a:lstStyle/>
        <a:p>
          <a:r>
            <a:rPr lang="en-US" dirty="0" smtClean="0"/>
            <a:t>Extract Raster Value at Point</a:t>
          </a:r>
          <a:endParaRPr lang="en-US" dirty="0"/>
        </a:p>
      </dgm:t>
    </dgm:pt>
    <dgm:pt modelId="{27B2E71F-BC44-7245-A270-D98C60405B46}" type="parTrans" cxnId="{CFD86D45-0466-BA4B-9EBB-0EAB6E62DA49}">
      <dgm:prSet/>
      <dgm:spPr/>
      <dgm:t>
        <a:bodyPr/>
        <a:lstStyle/>
        <a:p>
          <a:endParaRPr lang="en-US"/>
        </a:p>
      </dgm:t>
    </dgm:pt>
    <dgm:pt modelId="{0711B93F-9C95-DB42-9E69-E410D0F5D91E}" type="sibTrans" cxnId="{CFD86D45-0466-BA4B-9EBB-0EAB6E62DA49}">
      <dgm:prSet/>
      <dgm:spPr/>
      <dgm:t>
        <a:bodyPr/>
        <a:lstStyle/>
        <a:p>
          <a:endParaRPr lang="en-US"/>
        </a:p>
      </dgm:t>
    </dgm:pt>
    <dgm:pt modelId="{F1E4D2C8-8C78-0E4A-B98C-B70EC9F1C17E}">
      <dgm:prSet phldrT="[Text]"/>
      <dgm:spPr/>
      <dgm:t>
        <a:bodyPr/>
        <a:lstStyle/>
        <a:p>
          <a:r>
            <a:rPr lang="en-US" dirty="0" smtClean="0"/>
            <a:t>Calculate percent error</a:t>
          </a:r>
          <a:endParaRPr lang="en-US" dirty="0"/>
        </a:p>
      </dgm:t>
    </dgm:pt>
    <dgm:pt modelId="{2D2D2E09-D45B-8145-B6A3-393D3D316F8D}" type="parTrans" cxnId="{C76323B8-5175-AA4F-86BC-D244310B694A}">
      <dgm:prSet/>
      <dgm:spPr/>
      <dgm:t>
        <a:bodyPr/>
        <a:lstStyle/>
        <a:p>
          <a:endParaRPr lang="en-US"/>
        </a:p>
      </dgm:t>
    </dgm:pt>
    <dgm:pt modelId="{C7CBE40F-D04B-C74D-A135-C269BA8D2FAF}" type="sibTrans" cxnId="{C76323B8-5175-AA4F-86BC-D244310B694A}">
      <dgm:prSet/>
      <dgm:spPr/>
      <dgm:t>
        <a:bodyPr/>
        <a:lstStyle/>
        <a:p>
          <a:endParaRPr lang="en-US"/>
        </a:p>
      </dgm:t>
    </dgm:pt>
    <dgm:pt modelId="{C986F3F8-E9FD-8A4E-91FA-EA59C961F84A}">
      <dgm:prSet phldrT="[Text]"/>
      <dgm:spPr/>
      <dgm:t>
        <a:bodyPr/>
        <a:lstStyle/>
        <a:p>
          <a:r>
            <a:rPr lang="en-US" dirty="0" smtClean="0"/>
            <a:t>Visualize</a:t>
          </a:r>
          <a:endParaRPr lang="en-US" dirty="0"/>
        </a:p>
      </dgm:t>
    </dgm:pt>
    <dgm:pt modelId="{11588D2E-3E51-C64A-9B66-8B59D99F27C8}" type="parTrans" cxnId="{B36BB881-FD11-F34E-A53B-4C4FF04C9363}">
      <dgm:prSet/>
      <dgm:spPr/>
      <dgm:t>
        <a:bodyPr/>
        <a:lstStyle/>
        <a:p>
          <a:endParaRPr lang="en-US"/>
        </a:p>
      </dgm:t>
    </dgm:pt>
    <dgm:pt modelId="{D25B9209-1325-E041-8D2D-4E0E7AC2B371}" type="sibTrans" cxnId="{B36BB881-FD11-F34E-A53B-4C4FF04C9363}">
      <dgm:prSet/>
      <dgm:spPr/>
      <dgm:t>
        <a:bodyPr/>
        <a:lstStyle/>
        <a:p>
          <a:endParaRPr lang="en-US"/>
        </a:p>
      </dgm:t>
    </dgm:pt>
    <dgm:pt modelId="{3373C844-7C5D-1D43-AEF4-427AE690C23B}" type="pres">
      <dgm:prSet presAssocID="{7D508721-6C76-C745-9312-08A87B1BF381}" presName="Name0" presStyleCnt="0">
        <dgm:presLayoutVars>
          <dgm:dir/>
          <dgm:animLvl val="lvl"/>
          <dgm:resizeHandles val="exact"/>
        </dgm:presLayoutVars>
      </dgm:prSet>
      <dgm:spPr/>
    </dgm:pt>
    <dgm:pt modelId="{E7A89F3F-B8FC-4843-883D-2E5BB567A7C8}" type="pres">
      <dgm:prSet presAssocID="{C990DFA8-723F-5747-A8C7-4872E15AC02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D20A85-5D32-B740-A1FD-9293823F6FDB}" type="pres">
      <dgm:prSet presAssocID="{0711B93F-9C95-DB42-9E69-E410D0F5D91E}" presName="parTxOnlySpace" presStyleCnt="0"/>
      <dgm:spPr/>
    </dgm:pt>
    <dgm:pt modelId="{D38612D7-8EF2-3946-97AA-033756CA5FCC}" type="pres">
      <dgm:prSet presAssocID="{F1E4D2C8-8C78-0E4A-B98C-B70EC9F1C17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D46556-7EB9-194E-AB52-3A7CC4BB243B}" type="pres">
      <dgm:prSet presAssocID="{C7CBE40F-D04B-C74D-A135-C269BA8D2FAF}" presName="parTxOnlySpace" presStyleCnt="0"/>
      <dgm:spPr/>
    </dgm:pt>
    <dgm:pt modelId="{87573F05-AE04-7F47-9AD0-80E4C6E82765}" type="pres">
      <dgm:prSet presAssocID="{C986F3F8-E9FD-8A4E-91FA-EA59C961F84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6BB881-FD11-F34E-A53B-4C4FF04C9363}" srcId="{7D508721-6C76-C745-9312-08A87B1BF381}" destId="{C986F3F8-E9FD-8A4E-91FA-EA59C961F84A}" srcOrd="2" destOrd="0" parTransId="{11588D2E-3E51-C64A-9B66-8B59D99F27C8}" sibTransId="{D25B9209-1325-E041-8D2D-4E0E7AC2B371}"/>
    <dgm:cxn modelId="{CFD86D45-0466-BA4B-9EBB-0EAB6E62DA49}" srcId="{7D508721-6C76-C745-9312-08A87B1BF381}" destId="{C990DFA8-723F-5747-A8C7-4872E15AC02D}" srcOrd="0" destOrd="0" parTransId="{27B2E71F-BC44-7245-A270-D98C60405B46}" sibTransId="{0711B93F-9C95-DB42-9E69-E410D0F5D91E}"/>
    <dgm:cxn modelId="{F3B8FABE-BDF9-0640-B004-26B42DA57605}" type="presOf" srcId="{C990DFA8-723F-5747-A8C7-4872E15AC02D}" destId="{E7A89F3F-B8FC-4843-883D-2E5BB567A7C8}" srcOrd="0" destOrd="0" presId="urn:microsoft.com/office/officeart/2005/8/layout/chevron1"/>
    <dgm:cxn modelId="{67A07723-98BA-D94A-BBC3-2928EDD788FA}" type="presOf" srcId="{F1E4D2C8-8C78-0E4A-B98C-B70EC9F1C17E}" destId="{D38612D7-8EF2-3946-97AA-033756CA5FCC}" srcOrd="0" destOrd="0" presId="urn:microsoft.com/office/officeart/2005/8/layout/chevron1"/>
    <dgm:cxn modelId="{CC4475BD-17F4-EC45-94ED-6EDB082B1591}" type="presOf" srcId="{C986F3F8-E9FD-8A4E-91FA-EA59C961F84A}" destId="{87573F05-AE04-7F47-9AD0-80E4C6E82765}" srcOrd="0" destOrd="0" presId="urn:microsoft.com/office/officeart/2005/8/layout/chevron1"/>
    <dgm:cxn modelId="{D66BBF1B-581B-EB4F-872D-8B94790F7581}" type="presOf" srcId="{7D508721-6C76-C745-9312-08A87B1BF381}" destId="{3373C844-7C5D-1D43-AEF4-427AE690C23B}" srcOrd="0" destOrd="0" presId="urn:microsoft.com/office/officeart/2005/8/layout/chevron1"/>
    <dgm:cxn modelId="{C76323B8-5175-AA4F-86BC-D244310B694A}" srcId="{7D508721-6C76-C745-9312-08A87B1BF381}" destId="{F1E4D2C8-8C78-0E4A-B98C-B70EC9F1C17E}" srcOrd="1" destOrd="0" parTransId="{2D2D2E09-D45B-8145-B6A3-393D3D316F8D}" sibTransId="{C7CBE40F-D04B-C74D-A135-C269BA8D2FAF}"/>
    <dgm:cxn modelId="{3073FA83-0CC4-F547-8348-A1AC519275B7}" type="presParOf" srcId="{3373C844-7C5D-1D43-AEF4-427AE690C23B}" destId="{E7A89F3F-B8FC-4843-883D-2E5BB567A7C8}" srcOrd="0" destOrd="0" presId="urn:microsoft.com/office/officeart/2005/8/layout/chevron1"/>
    <dgm:cxn modelId="{272F96C2-DBD8-D94C-A262-2E5CF756CEF9}" type="presParOf" srcId="{3373C844-7C5D-1D43-AEF4-427AE690C23B}" destId="{BCD20A85-5D32-B740-A1FD-9293823F6FDB}" srcOrd="1" destOrd="0" presId="urn:microsoft.com/office/officeart/2005/8/layout/chevron1"/>
    <dgm:cxn modelId="{0EDD5A3E-115B-E040-8423-D21EDC846F40}" type="presParOf" srcId="{3373C844-7C5D-1D43-AEF4-427AE690C23B}" destId="{D38612D7-8EF2-3946-97AA-033756CA5FCC}" srcOrd="2" destOrd="0" presId="urn:microsoft.com/office/officeart/2005/8/layout/chevron1"/>
    <dgm:cxn modelId="{0A045F8E-DB3E-2A41-A882-BB9675C0694F}" type="presParOf" srcId="{3373C844-7C5D-1D43-AEF4-427AE690C23B}" destId="{2FD46556-7EB9-194E-AB52-3A7CC4BB243B}" srcOrd="3" destOrd="0" presId="urn:microsoft.com/office/officeart/2005/8/layout/chevron1"/>
    <dgm:cxn modelId="{093D87F5-51F3-B14C-A59D-0C16043B0168}" type="presParOf" srcId="{3373C844-7C5D-1D43-AEF4-427AE690C23B}" destId="{87573F05-AE04-7F47-9AD0-80E4C6E8276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07CAF-09C1-AE42-9132-A5DA74E56AD1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DF502-ABB8-AA46-9A6C-245D9A418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6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Introduce</a:t>
            </a:r>
            <a:r>
              <a:rPr lang="en-US" baseline="0" dirty="0" smtClean="0"/>
              <a:t> two systems – satellite based, one US, one European from ECMWF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F502-ABB8-AA46-9A6C-245D9A4185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83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Comment on purpose for using Guatemala, rainwater</a:t>
            </a:r>
            <a:r>
              <a:rPr lang="en-US" baseline="0" dirty="0" smtClean="0"/>
              <a:t> harvesting systems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Comment on rain gauge sites, data mining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F502-ABB8-AA46-9A6C-245D9A4185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15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Spline with barriers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Min: 15mm, Max: 443mm (14ft)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F502-ABB8-AA46-9A6C-245D9A4185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79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Provide maps of GLDAS and E2O </a:t>
            </a:r>
            <a:r>
              <a:rPr lang="en-US" dirty="0" err="1" smtClean="0"/>
              <a:t>rasters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F502-ABB8-AA46-9A6C-245D9A4185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74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showing differences</a:t>
            </a:r>
            <a:r>
              <a:rPr lang="en-US" baseline="0" dirty="0" smtClean="0"/>
              <a:t> between three data systems for two months – September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Pick a few points scattered across the country and compare RR and rainfall data. Have Map of selected points? </a:t>
            </a:r>
          </a:p>
          <a:p>
            <a:endParaRPr lang="en-US" baseline="0" dirty="0" smtClean="0"/>
          </a:p>
          <a:p>
            <a:r>
              <a:rPr lang="en-US" baseline="0" dirty="0" smtClean="0"/>
              <a:t>GLDAS: 30% of the points had error &lt; 25%</a:t>
            </a:r>
          </a:p>
          <a:p>
            <a:endParaRPr lang="en-US" baseline="0" dirty="0" smtClean="0"/>
          </a:p>
          <a:p>
            <a:r>
              <a:rPr lang="en-US" baseline="0" dirty="0" smtClean="0"/>
              <a:t>E2O: 16% of </a:t>
            </a:r>
            <a:r>
              <a:rPr lang="en-US" baseline="0" dirty="0" err="1" smtClean="0"/>
              <a:t>guage</a:t>
            </a:r>
            <a:r>
              <a:rPr lang="en-US" baseline="0" dirty="0" smtClean="0"/>
              <a:t> stations had error &lt;25%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F502-ABB8-AA46-9A6C-245D9A4185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46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Comment on additional application: use in areas</a:t>
            </a:r>
            <a:r>
              <a:rPr lang="en-US" baseline="0" dirty="0" smtClean="0"/>
              <a:t> with little rainfall gauge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DF502-ABB8-AA46-9A6C-245D9A4185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12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805015-3B3B-A042-AC3E-83E938A5386A}" type="datetimeFigureOut">
              <a:rPr lang="en-US" smtClean="0"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9F36A09-34EA-3E49-951E-9AB86E75364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GLDAS and E2O Compared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703971"/>
            <a:ext cx="8228013" cy="1066800"/>
          </a:xfrm>
        </p:spPr>
        <p:txBody>
          <a:bodyPr/>
          <a:lstStyle/>
          <a:p>
            <a:r>
              <a:rPr lang="en-US" dirty="0" smtClean="0"/>
              <a:t>CE 394K Term Project</a:t>
            </a:r>
          </a:p>
          <a:p>
            <a:r>
              <a:rPr lang="en-US" dirty="0" smtClean="0"/>
              <a:t>Frank </a:t>
            </a:r>
            <a:r>
              <a:rPr lang="en-US" dirty="0" err="1" smtClean="0"/>
              <a:t>Schalla</a:t>
            </a:r>
            <a:endParaRPr lang="en-US" dirty="0" smtClean="0"/>
          </a:p>
          <a:p>
            <a:r>
              <a:rPr lang="en-US" dirty="0" smtClean="0"/>
              <a:t>November 20</a:t>
            </a:r>
            <a:r>
              <a:rPr lang="en-US" baseline="30000" dirty="0" smtClean="0"/>
              <a:t>th</a:t>
            </a:r>
            <a:r>
              <a:rPr lang="en-US" dirty="0" smtClean="0"/>
              <a:t>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9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GLDAS &amp; E2O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4" y="2510649"/>
            <a:ext cx="8259137" cy="3267169"/>
          </a:xfrm>
        </p:spPr>
        <p:txBody>
          <a:bodyPr>
            <a:normAutofit/>
          </a:bodyPr>
          <a:lstStyle/>
          <a:p>
            <a:r>
              <a:rPr lang="en-US" dirty="0" smtClean="0"/>
              <a:t>Global Land Data Assimilation System</a:t>
            </a:r>
          </a:p>
          <a:p>
            <a:r>
              <a:rPr lang="en-US" dirty="0" smtClean="0"/>
              <a:t>Earth To Observe</a:t>
            </a:r>
          </a:p>
          <a:p>
            <a:pPr lvl="1"/>
            <a:r>
              <a:rPr lang="en-US" dirty="0" smtClean="0"/>
              <a:t>European Centre for Medium-Range Weather Forecasts (ECMWF)</a:t>
            </a:r>
          </a:p>
          <a:p>
            <a:r>
              <a:rPr lang="en-US" dirty="0" smtClean="0"/>
              <a:t>Comparing to land based data to systems</a:t>
            </a:r>
          </a:p>
          <a:p>
            <a:pPr lvl="1"/>
            <a:r>
              <a:rPr lang="en-US" dirty="0" smtClean="0"/>
              <a:t>Common denominator – rainfall rate (kg / m</a:t>
            </a:r>
            <a:r>
              <a:rPr lang="en-US" baseline="30000" dirty="0" smtClean="0"/>
              <a:t>2 </a:t>
            </a:r>
            <a:r>
              <a:rPr lang="en-US" dirty="0" smtClean="0"/>
              <a:t>/ sec, mm / sec)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8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15"/>
            <a:ext cx="8229600" cy="1143000"/>
          </a:xfrm>
        </p:spPr>
        <p:txBody>
          <a:bodyPr/>
          <a:lstStyle/>
          <a:p>
            <a:r>
              <a:rPr lang="en-US" dirty="0" smtClean="0"/>
              <a:t>Guatemala at Large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899" y="2198201"/>
            <a:ext cx="4137784" cy="4137526"/>
          </a:xfrm>
          <a:prstGeom prst="rect">
            <a:avLst/>
          </a:prstGeom>
        </p:spPr>
      </p:pic>
      <p:pic>
        <p:nvPicPr>
          <p:cNvPr id="8" name="Picture 7" descr="Guatemala Map at large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3665" y="1637045"/>
            <a:ext cx="4452464" cy="494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4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9129"/>
            <a:ext cx="8229600" cy="1143000"/>
          </a:xfrm>
        </p:spPr>
        <p:txBody>
          <a:bodyPr/>
          <a:lstStyle/>
          <a:p>
            <a:r>
              <a:rPr lang="en-US" dirty="0" smtClean="0"/>
              <a:t>Land Based Data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381350" y="1023871"/>
            <a:ext cx="6224748" cy="5448184"/>
            <a:chOff x="1381350" y="1023871"/>
            <a:chExt cx="6224748" cy="5448184"/>
          </a:xfrm>
        </p:grpSpPr>
        <p:pic>
          <p:nvPicPr>
            <p:cNvPr id="4" name="Picture 3" descr="RR Guages Spline Sept09.ti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1350" y="1023871"/>
              <a:ext cx="6224748" cy="5448184"/>
            </a:xfrm>
            <a:prstGeom prst="rect">
              <a:avLst/>
            </a:prstGeom>
          </p:spPr>
        </p:pic>
        <p:pic>
          <p:nvPicPr>
            <p:cNvPr id="6" name="Picture 5" descr="Screen Shot 2014-11-19 at 10.53.07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6010" y="1081325"/>
              <a:ext cx="1849026" cy="84957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393680" y="1269886"/>
            <a:ext cx="1849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Rainfall Rate</a:t>
            </a:r>
          </a:p>
          <a:p>
            <a:r>
              <a:rPr lang="en-US" dirty="0" smtClean="0"/>
              <a:t>September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032"/>
            <a:ext cx="8229600" cy="1143000"/>
          </a:xfrm>
        </p:spPr>
        <p:txBody>
          <a:bodyPr/>
          <a:lstStyle/>
          <a:p>
            <a:r>
              <a:rPr lang="en-US" dirty="0" smtClean="0"/>
              <a:t>Satellite Data – September 2009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36436" y="1334087"/>
            <a:ext cx="1638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GLDAS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306" y="1311897"/>
            <a:ext cx="1638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E2O 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419" y="1868275"/>
            <a:ext cx="9002725" cy="4897131"/>
            <a:chOff x="88419" y="1868275"/>
            <a:chExt cx="9002725" cy="4897131"/>
          </a:xfrm>
        </p:grpSpPr>
        <p:pic>
          <p:nvPicPr>
            <p:cNvPr id="11" name="Picture 10" descr="E2O Sept09.ti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5244" y="1868275"/>
              <a:ext cx="4685900" cy="4897131"/>
            </a:xfrm>
            <a:prstGeom prst="rect">
              <a:avLst/>
            </a:prstGeom>
          </p:spPr>
        </p:pic>
        <p:pic>
          <p:nvPicPr>
            <p:cNvPr id="13" name="Picture 12" descr="GLDAS Sept09.ti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802" y="1868275"/>
              <a:ext cx="4406564" cy="4892567"/>
            </a:xfrm>
            <a:prstGeom prst="rect">
              <a:avLst/>
            </a:prstGeom>
          </p:spPr>
        </p:pic>
        <p:pic>
          <p:nvPicPr>
            <p:cNvPr id="14" name="Picture 13" descr="Screen Shot 2014-11-19 at 10.53.07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419" y="2771551"/>
              <a:ext cx="863600" cy="790884"/>
            </a:xfrm>
            <a:prstGeom prst="rect">
              <a:avLst/>
            </a:prstGeom>
          </p:spPr>
        </p:pic>
        <p:pic>
          <p:nvPicPr>
            <p:cNvPr id="15" name="Picture 14" descr="Screen Shot 2014-11-19 at 2.35.56 PM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58994" y="2771551"/>
              <a:ext cx="1527897" cy="1132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634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Workflow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95043364"/>
              </p:ext>
            </p:extLst>
          </p:nvPr>
        </p:nvGraphicFramePr>
        <p:xfrm>
          <a:off x="836705" y="1397000"/>
          <a:ext cx="7679765" cy="4997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497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52"/>
            <a:ext cx="8229600" cy="1143000"/>
          </a:xfrm>
        </p:spPr>
        <p:txBody>
          <a:bodyPr/>
          <a:lstStyle/>
          <a:p>
            <a:r>
              <a:rPr lang="en-US" dirty="0" smtClean="0"/>
              <a:t>Visual Comparison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36436" y="1272891"/>
            <a:ext cx="1638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GLDAS 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94306" y="1250701"/>
            <a:ext cx="1638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E2O 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7104" y="1805340"/>
            <a:ext cx="8935532" cy="4926439"/>
            <a:chOff x="107104" y="1805340"/>
            <a:chExt cx="8935532" cy="4926439"/>
          </a:xfrm>
        </p:grpSpPr>
        <p:pic>
          <p:nvPicPr>
            <p:cNvPr id="3" name="Picture 2" descr="GLDAS Sept PD.ti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104" y="1805340"/>
              <a:ext cx="4345360" cy="4926439"/>
            </a:xfrm>
            <a:prstGeom prst="rect">
              <a:avLst/>
            </a:prstGeom>
          </p:spPr>
        </p:pic>
        <p:pic>
          <p:nvPicPr>
            <p:cNvPr id="11" name="Picture 10" descr="E2O SepPD.ti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1372" y="1805340"/>
              <a:ext cx="4391264" cy="4926439"/>
            </a:xfrm>
            <a:prstGeom prst="rect">
              <a:avLst/>
            </a:prstGeom>
          </p:spPr>
        </p:pic>
        <p:pic>
          <p:nvPicPr>
            <p:cNvPr id="12" name="Picture 11" descr="GLDAS Sept PD.ti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6889" y="2125095"/>
              <a:ext cx="1331150" cy="166918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679782" y="1759443"/>
            <a:ext cx="1690713" cy="400110"/>
          </a:xfrm>
          <a:prstGeom prst="rect">
            <a:avLst/>
          </a:prstGeom>
          <a:solidFill>
            <a:srgbClr val="FFFCB6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Percent Error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5532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&amp;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Significant differences in satellite data</a:t>
            </a:r>
          </a:p>
          <a:p>
            <a:r>
              <a:rPr lang="en-US" dirty="0" smtClean="0"/>
              <a:t>Analyze additional months</a:t>
            </a:r>
          </a:p>
          <a:p>
            <a:r>
              <a:rPr lang="en-US" dirty="0" smtClean="0"/>
              <a:t>Expand analysis to Ghana</a:t>
            </a:r>
          </a:p>
          <a:p>
            <a:r>
              <a:rPr lang="en-US" dirty="0" smtClean="0"/>
              <a:t>Compare local rainfall gauge data to Global Precipitation Climatology Center (GPCC) data</a:t>
            </a:r>
          </a:p>
        </p:txBody>
      </p:sp>
    </p:spTree>
    <p:extLst>
      <p:ext uri="{BB962C8B-B14F-4D97-AF65-F5344CB8AC3E}">
        <p14:creationId xmlns:p14="http://schemas.microsoft.com/office/powerpoint/2010/main" val="4244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804</TotalTime>
  <Words>250</Words>
  <Application>Microsoft Office PowerPoint</Application>
  <PresentationFormat>On-screen Show (4:3)</PresentationFormat>
  <Paragraphs>52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Calisto MT</vt:lpstr>
      <vt:lpstr>Wingdings</vt:lpstr>
      <vt:lpstr>Genesis</vt:lpstr>
      <vt:lpstr>GLDAS and E2O Compared</vt:lpstr>
      <vt:lpstr>GLDAS &amp; E2O</vt:lpstr>
      <vt:lpstr>Guatemala at Large</vt:lpstr>
      <vt:lpstr>Land Based Data</vt:lpstr>
      <vt:lpstr>Satellite Data – September 2009</vt:lpstr>
      <vt:lpstr>Comparison Workflow</vt:lpstr>
      <vt:lpstr>Visual Comparison</vt:lpstr>
      <vt:lpstr>Conclusions &amp; Future Work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GLDAS and E2O Contrasted</dc:title>
  <dc:creator>Frank Edward</dc:creator>
  <cp:lastModifiedBy>Maidment, David R</cp:lastModifiedBy>
  <cp:revision>54</cp:revision>
  <dcterms:created xsi:type="dcterms:W3CDTF">2014-11-17T00:06:13Z</dcterms:created>
  <dcterms:modified xsi:type="dcterms:W3CDTF">2014-11-20T16:40:43Z</dcterms:modified>
</cp:coreProperties>
</file>