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2" r:id="rId4"/>
    <p:sldId id="267" r:id="rId5"/>
    <p:sldId id="270" r:id="rId6"/>
    <p:sldId id="271" r:id="rId7"/>
    <p:sldId id="272" r:id="rId8"/>
    <p:sldId id="263" r:id="rId9"/>
    <p:sldId id="264" r:id="rId10"/>
    <p:sldId id="265" r:id="rId11"/>
    <p:sldId id="266" r:id="rId12"/>
    <p:sldId id="269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63" autoAdjust="0"/>
    <p:restoredTop sz="94660"/>
  </p:normalViewPr>
  <p:slideViewPr>
    <p:cSldViewPr snapToGrid="0">
      <p:cViewPr>
        <p:scale>
          <a:sx n="33" d="100"/>
          <a:sy n="33" d="100"/>
        </p:scale>
        <p:origin x="2016" y="8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err="1" smtClean="0"/>
              <a:t>Shale</a:t>
            </a:r>
            <a:r>
              <a:rPr lang="es-MX" dirty="0" smtClean="0"/>
              <a:t> gas in </a:t>
            </a:r>
            <a:r>
              <a:rPr lang="es-MX" dirty="0" err="1" smtClean="0"/>
              <a:t>Mexico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Darcia Datshkovsky </a:t>
            </a:r>
            <a:r>
              <a:rPr lang="es-MX" dirty="0" err="1" smtClean="0"/>
              <a:t>sáenz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82141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To </a:t>
            </a:r>
            <a:r>
              <a:rPr lang="es-MX" dirty="0" err="1" smtClean="0"/>
              <a:t>increase</a:t>
            </a:r>
            <a:r>
              <a:rPr lang="es-MX" dirty="0" smtClean="0"/>
              <a:t> </a:t>
            </a:r>
            <a:r>
              <a:rPr lang="es-MX" dirty="0" err="1" smtClean="0"/>
              <a:t>wealth</a:t>
            </a:r>
            <a:r>
              <a:rPr lang="es-MX" dirty="0" smtClean="0"/>
              <a:t> in a </a:t>
            </a:r>
            <a:r>
              <a:rPr lang="es-MX" dirty="0" err="1" smtClean="0"/>
              <a:t>sustainable</a:t>
            </a:r>
            <a:r>
              <a:rPr lang="es-MX" dirty="0" smtClean="0"/>
              <a:t> </a:t>
            </a:r>
            <a:r>
              <a:rPr lang="es-MX" smtClean="0"/>
              <a:t>way…</a:t>
            </a:r>
            <a:endParaRPr lang="es-MX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2996" y="1846263"/>
            <a:ext cx="6766334" cy="4022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908" y="5868988"/>
            <a:ext cx="1236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Source</a:t>
            </a:r>
            <a:r>
              <a:rPr lang="es-MX" dirty="0" smtClean="0"/>
              <a:t>: UN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56924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To </a:t>
            </a:r>
            <a:r>
              <a:rPr lang="es-MX" dirty="0" err="1"/>
              <a:t>increase</a:t>
            </a:r>
            <a:r>
              <a:rPr lang="es-MX" dirty="0"/>
              <a:t> </a:t>
            </a:r>
            <a:r>
              <a:rPr lang="es-MX" dirty="0" err="1"/>
              <a:t>wealth</a:t>
            </a:r>
            <a:r>
              <a:rPr lang="es-MX" dirty="0"/>
              <a:t> in a </a:t>
            </a:r>
            <a:r>
              <a:rPr lang="es-MX" dirty="0" err="1"/>
              <a:t>sustainable</a:t>
            </a:r>
            <a:r>
              <a:rPr lang="es-MX" dirty="0"/>
              <a:t> </a:t>
            </a:r>
            <a:r>
              <a:rPr lang="es-MX" dirty="0" err="1" smtClean="0"/>
              <a:t>way</a:t>
            </a:r>
            <a:r>
              <a:rPr lang="es-MX" dirty="0" smtClean="0"/>
              <a:t>…</a:t>
            </a:r>
            <a:endParaRPr lang="es-MX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1539" y="1846263"/>
            <a:ext cx="6549247" cy="4022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908" y="5868988"/>
            <a:ext cx="2671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Source</a:t>
            </a:r>
            <a:r>
              <a:rPr lang="es-MX" dirty="0" smtClean="0"/>
              <a:t>: UN and CONAGUA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11390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Shale</a:t>
            </a:r>
            <a:r>
              <a:rPr lang="es-MX" dirty="0" smtClean="0"/>
              <a:t> </a:t>
            </a:r>
            <a:r>
              <a:rPr lang="es-MX" dirty="0" err="1" smtClean="0"/>
              <a:t>producing</a:t>
            </a:r>
            <a:r>
              <a:rPr lang="es-MX" dirty="0" smtClean="0"/>
              <a:t> áreas are </a:t>
            </a:r>
            <a:r>
              <a:rPr lang="es-MX" dirty="0" err="1" smtClean="0"/>
              <a:t>some</a:t>
            </a:r>
            <a:r>
              <a:rPr lang="es-MX" dirty="0" smtClean="0"/>
              <a:t> of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driest</a:t>
            </a:r>
            <a:r>
              <a:rPr lang="es-MX" dirty="0" smtClean="0"/>
              <a:t>…</a:t>
            </a:r>
            <a:endParaRPr lang="es-MX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060" y="1737360"/>
            <a:ext cx="5536840" cy="46165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908" y="5868988"/>
            <a:ext cx="1914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Source</a:t>
            </a:r>
            <a:r>
              <a:rPr lang="es-MX" dirty="0" smtClean="0"/>
              <a:t>: CONAGUA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69622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Conclusions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MX" sz="2400" dirty="0" err="1" smtClean="0"/>
              <a:t>Mexico</a:t>
            </a:r>
            <a:r>
              <a:rPr lang="es-MX" sz="2400" dirty="0" smtClean="0"/>
              <a:t> has </a:t>
            </a:r>
            <a:r>
              <a:rPr lang="es-MX" sz="2400" dirty="0" err="1" smtClean="0"/>
              <a:t>important</a:t>
            </a:r>
            <a:r>
              <a:rPr lang="es-MX" sz="2400" dirty="0" smtClean="0"/>
              <a:t> </a:t>
            </a:r>
            <a:r>
              <a:rPr lang="es-MX" sz="2400" dirty="0" err="1" smtClean="0"/>
              <a:t>Shale</a:t>
            </a:r>
            <a:r>
              <a:rPr lang="es-MX" sz="2400" dirty="0" smtClean="0"/>
              <a:t> gas </a:t>
            </a:r>
            <a:r>
              <a:rPr lang="es-MX" sz="2400" dirty="0" err="1" smtClean="0"/>
              <a:t>formations</a:t>
            </a:r>
            <a:r>
              <a:rPr lang="es-MX" sz="2400" dirty="0" smtClean="0"/>
              <a:t> </a:t>
            </a:r>
            <a:r>
              <a:rPr lang="es-MX" sz="2400" dirty="0" err="1" smtClean="0"/>
              <a:t>that</a:t>
            </a:r>
            <a:r>
              <a:rPr lang="es-MX" sz="2400" dirty="0" smtClean="0"/>
              <a:t> </a:t>
            </a:r>
            <a:r>
              <a:rPr lang="es-MX" sz="2400" dirty="0" err="1" smtClean="0"/>
              <a:t>could</a:t>
            </a:r>
            <a:r>
              <a:rPr lang="es-MX" sz="2400" dirty="0" smtClean="0"/>
              <a:t> </a:t>
            </a:r>
            <a:r>
              <a:rPr lang="es-MX" sz="2400" dirty="0" err="1" smtClean="0"/>
              <a:t>help</a:t>
            </a:r>
            <a:r>
              <a:rPr lang="es-MX" sz="2400" dirty="0" smtClean="0"/>
              <a:t> </a:t>
            </a:r>
            <a:r>
              <a:rPr lang="es-MX" sz="2400" dirty="0" err="1" smtClean="0"/>
              <a:t>its</a:t>
            </a:r>
            <a:r>
              <a:rPr lang="es-MX" sz="2400" dirty="0" smtClean="0"/>
              <a:t> </a:t>
            </a:r>
            <a:r>
              <a:rPr lang="es-MX" sz="2400" dirty="0" err="1" smtClean="0"/>
              <a:t>energy</a:t>
            </a:r>
            <a:r>
              <a:rPr lang="es-MX" sz="2400" dirty="0" smtClean="0"/>
              <a:t> sector </a:t>
            </a:r>
            <a:r>
              <a:rPr lang="es-MX" sz="2400" dirty="0" err="1" smtClean="0"/>
              <a:t>develop</a:t>
            </a:r>
            <a:endParaRPr lang="es-MX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MX" sz="2400" dirty="0" err="1" smtClean="0"/>
              <a:t>Yet</a:t>
            </a:r>
            <a:r>
              <a:rPr lang="es-MX" sz="2400" dirty="0" smtClean="0"/>
              <a:t>, </a:t>
            </a:r>
            <a:r>
              <a:rPr lang="es-MX" sz="2400" dirty="0" err="1" smtClean="0"/>
              <a:t>due</a:t>
            </a:r>
            <a:r>
              <a:rPr lang="es-MX" sz="2400" dirty="0" smtClean="0"/>
              <a:t> to </a:t>
            </a:r>
            <a:r>
              <a:rPr lang="es-MX" sz="2400" dirty="0" err="1" smtClean="0"/>
              <a:t>the</a:t>
            </a:r>
            <a:r>
              <a:rPr lang="es-MX" sz="2400" dirty="0" smtClean="0"/>
              <a:t> </a:t>
            </a:r>
            <a:r>
              <a:rPr lang="es-MX" sz="2400" dirty="0" err="1" smtClean="0"/>
              <a:t>location</a:t>
            </a:r>
            <a:r>
              <a:rPr lang="es-MX" sz="2400" dirty="0" smtClean="0"/>
              <a:t> of </a:t>
            </a:r>
            <a:r>
              <a:rPr lang="es-MX" sz="2400" dirty="0" err="1" smtClean="0"/>
              <a:t>these</a:t>
            </a:r>
            <a:r>
              <a:rPr lang="es-MX" sz="2400" dirty="0"/>
              <a:t> </a:t>
            </a:r>
            <a:r>
              <a:rPr lang="es-MX" sz="2400" dirty="0" err="1" smtClean="0"/>
              <a:t>formations</a:t>
            </a:r>
            <a:r>
              <a:rPr lang="es-MX" sz="2400" dirty="0" smtClean="0"/>
              <a:t>, </a:t>
            </a:r>
            <a:r>
              <a:rPr lang="es-MX" sz="2400" dirty="0" err="1" smtClean="0"/>
              <a:t>other</a:t>
            </a:r>
            <a:r>
              <a:rPr lang="es-MX" sz="2400" dirty="0" smtClean="0"/>
              <a:t> </a:t>
            </a:r>
            <a:r>
              <a:rPr lang="es-MX" sz="2400" dirty="0" err="1" smtClean="0"/>
              <a:t>energy</a:t>
            </a:r>
            <a:r>
              <a:rPr lang="es-MX" sz="2400" dirty="0" smtClean="0"/>
              <a:t> </a:t>
            </a:r>
            <a:r>
              <a:rPr lang="es-MX" sz="2400" dirty="0" err="1" smtClean="0"/>
              <a:t>reform</a:t>
            </a:r>
            <a:r>
              <a:rPr lang="es-MX" sz="2400" dirty="0" smtClean="0"/>
              <a:t> targets </a:t>
            </a:r>
            <a:r>
              <a:rPr lang="es-MX" sz="2400" dirty="0" err="1" smtClean="0"/>
              <a:t>might</a:t>
            </a:r>
            <a:r>
              <a:rPr lang="es-MX" sz="2400" dirty="0" smtClean="0"/>
              <a:t> </a:t>
            </a:r>
            <a:r>
              <a:rPr lang="es-MX" sz="2400" dirty="0" err="1" smtClean="0"/>
              <a:t>not</a:t>
            </a:r>
            <a:r>
              <a:rPr lang="es-MX" sz="2400" dirty="0" smtClean="0"/>
              <a:t> be </a:t>
            </a:r>
            <a:r>
              <a:rPr lang="es-MX" sz="2400" dirty="0" err="1" smtClean="0"/>
              <a:t>achieved</a:t>
            </a:r>
            <a:endParaRPr lang="es-MX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MX" sz="2400" dirty="0" err="1" smtClean="0"/>
              <a:t>Water</a:t>
            </a:r>
            <a:r>
              <a:rPr lang="es-MX" sz="2400" dirty="0" smtClean="0"/>
              <a:t> </a:t>
            </a:r>
            <a:r>
              <a:rPr lang="es-MX" sz="2400" dirty="0" err="1" smtClean="0"/>
              <a:t>issues</a:t>
            </a:r>
            <a:r>
              <a:rPr lang="es-MX" sz="2400" dirty="0" smtClean="0"/>
              <a:t> </a:t>
            </a:r>
            <a:r>
              <a:rPr lang="es-MX" sz="2400" dirty="0" err="1" smtClean="0"/>
              <a:t>especially</a:t>
            </a:r>
            <a:r>
              <a:rPr lang="es-MX" sz="2400" dirty="0" smtClean="0"/>
              <a:t> pressing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2400" dirty="0" smtClean="0"/>
              <a:t>Social </a:t>
            </a:r>
            <a:r>
              <a:rPr lang="es-MX" sz="2400" dirty="0" err="1" smtClean="0"/>
              <a:t>issues</a:t>
            </a:r>
            <a:r>
              <a:rPr lang="es-MX" sz="2400" dirty="0" smtClean="0"/>
              <a:t> (</a:t>
            </a:r>
            <a:r>
              <a:rPr lang="es-MX" sz="2400" dirty="0" err="1" smtClean="0"/>
              <a:t>violence</a:t>
            </a:r>
            <a:r>
              <a:rPr lang="es-MX" sz="2400" dirty="0" smtClean="0"/>
              <a:t>)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19317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Energy</a:t>
            </a:r>
            <a:r>
              <a:rPr lang="es-MX" dirty="0" smtClean="0"/>
              <a:t> </a:t>
            </a:r>
            <a:r>
              <a:rPr lang="es-MX" dirty="0" err="1" smtClean="0"/>
              <a:t>reform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373858" cy="402336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1938- Mexico becomes the first country to nationalize oil</a:t>
            </a:r>
          </a:p>
          <a:p>
            <a:pPr lvl="1"/>
            <a:r>
              <a:rPr lang="en-US" sz="2800" dirty="0" smtClean="0"/>
              <a:t>Date celebrated as national holiday until this day</a:t>
            </a:r>
          </a:p>
          <a:p>
            <a:pPr lvl="1"/>
            <a:r>
              <a:rPr lang="en-US" sz="2800" dirty="0" smtClean="0"/>
              <a:t>Closest energy market in the world</a:t>
            </a:r>
          </a:p>
          <a:p>
            <a:pPr lvl="1"/>
            <a:r>
              <a:rPr lang="en-US" sz="2800" dirty="0" smtClean="0"/>
              <a:t>No private investment allowed anywhere in the chain</a:t>
            </a:r>
          </a:p>
          <a:p>
            <a:pPr lvl="1"/>
            <a:r>
              <a:rPr lang="en-US" sz="2800" dirty="0" smtClean="0"/>
              <a:t>Government could only pay cash for services</a:t>
            </a:r>
          </a:p>
          <a:p>
            <a:pPr lvl="1"/>
            <a:r>
              <a:rPr lang="en-US" sz="2800" dirty="0" smtClean="0"/>
              <a:t>Investment in new fields went down</a:t>
            </a:r>
          </a:p>
          <a:p>
            <a:pPr lvl="1"/>
            <a:endParaRPr lang="es-MX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492" y="1954744"/>
            <a:ext cx="4980733" cy="333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9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Mexico´s</a:t>
            </a:r>
            <a:r>
              <a:rPr lang="es-MX" dirty="0" smtClean="0"/>
              <a:t> </a:t>
            </a:r>
            <a:r>
              <a:rPr lang="es-MX" dirty="0" err="1" smtClean="0"/>
              <a:t>energy</a:t>
            </a:r>
            <a:r>
              <a:rPr lang="es-MX" dirty="0" smtClean="0"/>
              <a:t> </a:t>
            </a:r>
            <a:r>
              <a:rPr lang="es-MX" dirty="0" err="1" smtClean="0"/>
              <a:t>production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56" y="1846263"/>
            <a:ext cx="5190613" cy="4022725"/>
          </a:xfrm>
        </p:spPr>
      </p:pic>
      <p:sp>
        <p:nvSpPr>
          <p:cNvPr id="5" name="TextBox 4"/>
          <p:cNvSpPr txBox="1"/>
          <p:nvPr/>
        </p:nvSpPr>
        <p:spPr>
          <a:xfrm>
            <a:off x="257908" y="5868988"/>
            <a:ext cx="1242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Source</a:t>
            </a:r>
            <a:r>
              <a:rPr lang="es-MX" dirty="0" smtClean="0"/>
              <a:t>: EIA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13678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Mexico´s</a:t>
            </a:r>
            <a:r>
              <a:rPr lang="es-MX" dirty="0" smtClean="0"/>
              <a:t> </a:t>
            </a:r>
            <a:r>
              <a:rPr lang="es-MX" dirty="0" err="1" smtClean="0"/>
              <a:t>energy</a:t>
            </a:r>
            <a:r>
              <a:rPr lang="es-MX" dirty="0" smtClean="0"/>
              <a:t> </a:t>
            </a:r>
            <a:r>
              <a:rPr lang="es-MX" dirty="0" err="1" smtClean="0"/>
              <a:t>reform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MX" sz="2800" dirty="0" err="1" smtClean="0"/>
              <a:t>The</a:t>
            </a:r>
            <a:r>
              <a:rPr lang="es-MX" sz="2800" dirty="0" smtClean="0"/>
              <a:t> PRI </a:t>
            </a:r>
            <a:r>
              <a:rPr lang="es-MX" sz="2800" dirty="0" err="1" smtClean="0"/>
              <a:t>came</a:t>
            </a:r>
            <a:r>
              <a:rPr lang="es-MX" sz="2800" dirty="0" smtClean="0"/>
              <a:t> to </a:t>
            </a:r>
            <a:r>
              <a:rPr lang="es-MX" sz="2800" dirty="0" err="1" smtClean="0"/>
              <a:t>power</a:t>
            </a:r>
            <a:r>
              <a:rPr lang="es-MX" sz="2800" dirty="0" smtClean="0"/>
              <a:t> in 2012 (</a:t>
            </a:r>
            <a:r>
              <a:rPr lang="es-MX" sz="2800" dirty="0" err="1" smtClean="0"/>
              <a:t>after</a:t>
            </a:r>
            <a:r>
              <a:rPr lang="es-MX" sz="2800" dirty="0" smtClean="0"/>
              <a:t> 12 </a:t>
            </a:r>
            <a:r>
              <a:rPr lang="es-MX" sz="2800" dirty="0" err="1" smtClean="0"/>
              <a:t>years</a:t>
            </a:r>
            <a:r>
              <a:rPr lang="es-MX" sz="2800" dirty="0" smtClean="0"/>
              <a:t> </a:t>
            </a:r>
            <a:r>
              <a:rPr lang="es-MX" sz="2800" dirty="0" err="1" smtClean="0"/>
              <a:t>ago</a:t>
            </a:r>
            <a:r>
              <a:rPr lang="es-MX" sz="2800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2800" dirty="0" err="1" smtClean="0"/>
              <a:t>President</a:t>
            </a:r>
            <a:r>
              <a:rPr lang="es-MX" sz="2800" dirty="0" smtClean="0"/>
              <a:t> set up to </a:t>
            </a:r>
            <a:r>
              <a:rPr lang="es-MX" sz="2800" dirty="0" err="1" smtClean="0"/>
              <a:t>pass</a:t>
            </a:r>
            <a:r>
              <a:rPr lang="es-MX" sz="2800" dirty="0" smtClean="0"/>
              <a:t> </a:t>
            </a:r>
            <a:r>
              <a:rPr lang="es-MX" sz="2800" dirty="0" err="1" smtClean="0"/>
              <a:t>needed</a:t>
            </a:r>
            <a:r>
              <a:rPr lang="es-MX" sz="2800" dirty="0" smtClean="0"/>
              <a:t> </a:t>
            </a:r>
            <a:r>
              <a:rPr lang="es-MX" sz="2800" dirty="0" err="1" smtClean="0"/>
              <a:t>reforms</a:t>
            </a:r>
            <a:endParaRPr lang="es-MX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MX" sz="2800" dirty="0" err="1" smtClean="0"/>
              <a:t>Law</a:t>
            </a:r>
            <a:r>
              <a:rPr lang="es-MX" sz="2800" dirty="0" smtClean="0"/>
              <a:t> </a:t>
            </a:r>
            <a:r>
              <a:rPr lang="es-MX" sz="2800" dirty="0" err="1" smtClean="0"/>
              <a:t>modeled</a:t>
            </a:r>
            <a:r>
              <a:rPr lang="es-MX" sz="2800" dirty="0" smtClean="0"/>
              <a:t> </a:t>
            </a:r>
            <a:r>
              <a:rPr lang="es-MX" sz="2800" dirty="0" err="1" smtClean="0"/>
              <a:t>after</a:t>
            </a:r>
            <a:r>
              <a:rPr lang="es-MX" sz="2800" dirty="0" smtClean="0"/>
              <a:t> </a:t>
            </a:r>
            <a:r>
              <a:rPr lang="es-MX" sz="2800" dirty="0" err="1" smtClean="0"/>
              <a:t>Colombia´s</a:t>
            </a:r>
            <a:r>
              <a:rPr lang="es-MX" sz="2800" dirty="0" smtClean="0"/>
              <a:t> and </a:t>
            </a:r>
            <a:r>
              <a:rPr lang="es-MX" sz="2800" dirty="0" err="1" smtClean="0"/>
              <a:t>Brazil´s</a:t>
            </a:r>
            <a:endParaRPr lang="es-MX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MX" sz="2800" dirty="0" err="1" smtClean="0"/>
              <a:t>Allows</a:t>
            </a:r>
            <a:r>
              <a:rPr lang="es-MX" sz="2800" dirty="0" smtClean="0"/>
              <a:t> </a:t>
            </a:r>
            <a:r>
              <a:rPr lang="es-MX" sz="2800" dirty="0" err="1" smtClean="0"/>
              <a:t>private</a:t>
            </a:r>
            <a:r>
              <a:rPr lang="es-MX" sz="2800" dirty="0" smtClean="0"/>
              <a:t> </a:t>
            </a:r>
            <a:r>
              <a:rPr lang="es-MX" sz="2800" dirty="0" err="1" smtClean="0"/>
              <a:t>investment</a:t>
            </a:r>
            <a:r>
              <a:rPr lang="es-MX" sz="2800" dirty="0" smtClean="0"/>
              <a:t> </a:t>
            </a:r>
            <a:r>
              <a:rPr lang="es-MX" sz="2800" dirty="0" err="1" smtClean="0"/>
              <a:t>but</a:t>
            </a:r>
            <a:r>
              <a:rPr lang="es-MX" sz="2800" dirty="0"/>
              <a:t> </a:t>
            </a:r>
            <a:r>
              <a:rPr lang="es-MX" sz="2800" dirty="0" err="1" smtClean="0"/>
              <a:t>oil</a:t>
            </a:r>
            <a:r>
              <a:rPr lang="es-MX" sz="2800" dirty="0" smtClean="0"/>
              <a:t> and PEMEX </a:t>
            </a:r>
            <a:r>
              <a:rPr lang="es-MX" sz="2800" dirty="0" err="1" smtClean="0"/>
              <a:t>remains</a:t>
            </a:r>
            <a:r>
              <a:rPr lang="es-MX" sz="2800" dirty="0" smtClean="0"/>
              <a:t> 100% </a:t>
            </a:r>
            <a:r>
              <a:rPr lang="es-MX" sz="2800" dirty="0" err="1" smtClean="0"/>
              <a:t>Mexican</a:t>
            </a:r>
            <a:endParaRPr lang="es-MX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MX" sz="2800" dirty="0" smtClean="0"/>
              <a:t>Tender </a:t>
            </a:r>
            <a:r>
              <a:rPr lang="es-MX" sz="2800" dirty="0" err="1" smtClean="0"/>
              <a:t>process</a:t>
            </a:r>
            <a:r>
              <a:rPr lang="es-MX" sz="2800" dirty="0" smtClean="0"/>
              <a:t> </a:t>
            </a:r>
            <a:r>
              <a:rPr lang="es-MX" sz="2800" dirty="0" err="1" smtClean="0"/>
              <a:t>for</a:t>
            </a:r>
            <a:r>
              <a:rPr lang="es-MX" sz="2800" dirty="0"/>
              <a:t> </a:t>
            </a:r>
            <a:r>
              <a:rPr lang="es-MX" sz="2800" dirty="0" smtClean="0"/>
              <a:t>new and </a:t>
            </a:r>
            <a:r>
              <a:rPr lang="es-MX" sz="2800" dirty="0" err="1" smtClean="0"/>
              <a:t>mature</a:t>
            </a:r>
            <a:r>
              <a:rPr lang="es-MX" sz="2800" dirty="0" smtClean="0"/>
              <a:t> </a:t>
            </a:r>
            <a:r>
              <a:rPr lang="es-MX" sz="2800" dirty="0" err="1" smtClean="0"/>
              <a:t>fields</a:t>
            </a:r>
            <a:endParaRPr lang="es-MX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MX" sz="2800" dirty="0" err="1" smtClean="0"/>
              <a:t>Aimed</a:t>
            </a:r>
            <a:r>
              <a:rPr lang="es-MX" sz="2800" dirty="0" smtClean="0"/>
              <a:t> at “</a:t>
            </a:r>
            <a:r>
              <a:rPr lang="es-MX" sz="2800" dirty="0" err="1" smtClean="0"/>
              <a:t>increasing</a:t>
            </a:r>
            <a:r>
              <a:rPr lang="es-MX" sz="2800" dirty="0" smtClean="0"/>
              <a:t> </a:t>
            </a:r>
            <a:r>
              <a:rPr lang="es-MX" sz="2800" dirty="0" err="1" smtClean="0"/>
              <a:t>Mexico´s</a:t>
            </a:r>
            <a:r>
              <a:rPr lang="es-MX" sz="2800" dirty="0" smtClean="0"/>
              <a:t> </a:t>
            </a:r>
            <a:r>
              <a:rPr lang="es-MX" sz="2800" dirty="0" err="1" smtClean="0"/>
              <a:t>energy</a:t>
            </a:r>
            <a:r>
              <a:rPr lang="es-MX" sz="2800" dirty="0" smtClean="0"/>
              <a:t> </a:t>
            </a:r>
            <a:r>
              <a:rPr lang="es-MX" sz="2800" dirty="0" err="1" smtClean="0"/>
              <a:t>security</a:t>
            </a:r>
            <a:r>
              <a:rPr lang="es-MX" sz="2800" dirty="0" smtClean="0"/>
              <a:t> </a:t>
            </a:r>
            <a:r>
              <a:rPr lang="es-MX" sz="2800" dirty="0" err="1" smtClean="0"/>
              <a:t>within</a:t>
            </a:r>
            <a:r>
              <a:rPr lang="es-MX" sz="2800" dirty="0" smtClean="0"/>
              <a:t> a </a:t>
            </a:r>
            <a:r>
              <a:rPr lang="es-MX" sz="2800" dirty="0" err="1" smtClean="0"/>
              <a:t>susatinable</a:t>
            </a:r>
            <a:r>
              <a:rPr lang="es-MX" sz="2800" dirty="0" smtClean="0"/>
              <a:t> and </a:t>
            </a:r>
            <a:r>
              <a:rPr lang="es-MX" sz="2800" dirty="0" err="1" smtClean="0"/>
              <a:t>socially</a:t>
            </a:r>
            <a:r>
              <a:rPr lang="es-MX" sz="2800" dirty="0" smtClean="0"/>
              <a:t> </a:t>
            </a:r>
            <a:r>
              <a:rPr lang="es-MX" sz="2800" dirty="0" err="1" smtClean="0"/>
              <a:t>conscious</a:t>
            </a:r>
            <a:r>
              <a:rPr lang="es-MX" sz="2800" dirty="0" smtClean="0"/>
              <a:t> </a:t>
            </a:r>
            <a:r>
              <a:rPr lang="es-MX" sz="2800" dirty="0" err="1" smtClean="0"/>
              <a:t>way</a:t>
            </a:r>
            <a:r>
              <a:rPr lang="es-MX" sz="2800" dirty="0" smtClean="0"/>
              <a:t>”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31901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Shale</a:t>
            </a:r>
            <a:r>
              <a:rPr lang="es-MX" dirty="0" smtClean="0"/>
              <a:t> gas</a:t>
            </a:r>
            <a:endParaRPr lang="es-MX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3805" y="1846263"/>
            <a:ext cx="6604715" cy="4022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908" y="5868988"/>
            <a:ext cx="1242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Source</a:t>
            </a:r>
            <a:r>
              <a:rPr lang="es-MX" dirty="0" smtClean="0"/>
              <a:t>: EIA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74141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Shale</a:t>
            </a:r>
            <a:r>
              <a:rPr lang="es-MX" dirty="0" smtClean="0"/>
              <a:t> reserves per country</a:t>
            </a:r>
            <a:endParaRPr lang="es-MX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2440" y="1846263"/>
            <a:ext cx="7307446" cy="4022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908" y="5868988"/>
            <a:ext cx="1242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Source</a:t>
            </a:r>
            <a:r>
              <a:rPr lang="es-MX" dirty="0" smtClean="0"/>
              <a:t>: EIA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70126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Mexico</a:t>
            </a:r>
            <a:endParaRPr lang="es-MX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7291" y="1846263"/>
            <a:ext cx="575774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59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and Mexico Shale production</a:t>
            </a:r>
            <a:endParaRPr lang="es-MX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5825" y="2105025"/>
            <a:ext cx="5400675" cy="3505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78580" y="4846320"/>
            <a:ext cx="1127760" cy="32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TextBox 7"/>
          <p:cNvSpPr txBox="1"/>
          <p:nvPr/>
        </p:nvSpPr>
        <p:spPr>
          <a:xfrm>
            <a:off x="3728354" y="4775507"/>
            <a:ext cx="1428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US shale basins</a:t>
            </a:r>
          </a:p>
          <a:p>
            <a:r>
              <a:rPr lang="en-US" sz="1200" dirty="0" smtClean="0"/>
              <a:t>Mexico shale basins</a:t>
            </a:r>
            <a:endParaRPr lang="es-MX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57908" y="5868988"/>
            <a:ext cx="2677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Source</a:t>
            </a:r>
            <a:r>
              <a:rPr lang="es-MX" dirty="0" smtClean="0"/>
              <a:t>: EIA and CONAGUA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51424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To </a:t>
            </a:r>
            <a:r>
              <a:rPr lang="es-MX" dirty="0" err="1" smtClean="0"/>
              <a:t>increase</a:t>
            </a:r>
            <a:r>
              <a:rPr lang="es-MX" dirty="0" smtClean="0"/>
              <a:t> </a:t>
            </a:r>
            <a:r>
              <a:rPr lang="es-MX" dirty="0" err="1" smtClean="0"/>
              <a:t>energy</a:t>
            </a:r>
            <a:r>
              <a:rPr lang="es-MX" dirty="0" smtClean="0"/>
              <a:t> </a:t>
            </a:r>
            <a:r>
              <a:rPr lang="es-MX" dirty="0" err="1" smtClean="0"/>
              <a:t>production</a:t>
            </a:r>
            <a:r>
              <a:rPr lang="es-MX" dirty="0" smtClean="0"/>
              <a:t> and </a:t>
            </a:r>
            <a:r>
              <a:rPr lang="es-MX" dirty="0" err="1" smtClean="0"/>
              <a:t>assure</a:t>
            </a:r>
            <a:r>
              <a:rPr lang="es-MX" dirty="0" smtClean="0"/>
              <a:t> </a:t>
            </a:r>
            <a:r>
              <a:rPr lang="es-MX" dirty="0" err="1" smtClean="0"/>
              <a:t>security</a:t>
            </a:r>
            <a:r>
              <a:rPr lang="es-MX" dirty="0" smtClean="0"/>
              <a:t>…</a:t>
            </a:r>
            <a:endParaRPr lang="es-MX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0063" y="1928813"/>
            <a:ext cx="6172200" cy="3857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87337"/>
          <a:stretch/>
        </p:blipFill>
        <p:spPr>
          <a:xfrm>
            <a:off x="3278065" y="4020519"/>
            <a:ext cx="1790700" cy="287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7385" b="50735"/>
          <a:stretch/>
        </p:blipFill>
        <p:spPr>
          <a:xfrm>
            <a:off x="3278065" y="4287001"/>
            <a:ext cx="1790700" cy="496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64376"/>
          <a:stretch/>
        </p:blipFill>
        <p:spPr>
          <a:xfrm>
            <a:off x="3278065" y="4654310"/>
            <a:ext cx="1790700" cy="8075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81046" y="4307588"/>
            <a:ext cx="1364273" cy="11542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TextBox 8"/>
          <p:cNvSpPr txBox="1"/>
          <p:nvPr/>
        </p:nvSpPr>
        <p:spPr>
          <a:xfrm>
            <a:off x="257908" y="5868988"/>
            <a:ext cx="1914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Source</a:t>
            </a:r>
            <a:r>
              <a:rPr lang="es-MX" dirty="0" smtClean="0"/>
              <a:t>: CONAGUA</a:t>
            </a:r>
            <a:endParaRPr lang="es-MX" dirty="0"/>
          </a:p>
        </p:txBody>
      </p:sp>
      <p:sp>
        <p:nvSpPr>
          <p:cNvPr id="10" name="TextBox 9"/>
          <p:cNvSpPr txBox="1"/>
          <p:nvPr/>
        </p:nvSpPr>
        <p:spPr>
          <a:xfrm>
            <a:off x="3681046" y="4287001"/>
            <a:ext cx="134620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In </a:t>
            </a:r>
            <a:r>
              <a:rPr lang="es-MX" sz="1400" dirty="0" err="1" smtClean="0"/>
              <a:t>review</a:t>
            </a:r>
            <a:r>
              <a:rPr lang="es-MX" sz="1400" dirty="0" smtClean="0"/>
              <a:t> </a:t>
            </a:r>
          </a:p>
          <a:p>
            <a:r>
              <a:rPr lang="es-MX" sz="1400" dirty="0" err="1" smtClean="0"/>
              <a:t>Dry</a:t>
            </a:r>
            <a:r>
              <a:rPr lang="es-MX" sz="1400" dirty="0" smtClean="0"/>
              <a:t> gas</a:t>
            </a:r>
          </a:p>
          <a:p>
            <a:r>
              <a:rPr lang="es-MX" sz="1400" dirty="0" err="1" smtClean="0"/>
              <a:t>Wet</a:t>
            </a:r>
            <a:r>
              <a:rPr lang="es-MX" sz="1400" dirty="0" smtClean="0"/>
              <a:t> gas</a:t>
            </a:r>
          </a:p>
          <a:p>
            <a:r>
              <a:rPr lang="es-MX" sz="1400" dirty="0" err="1" smtClean="0"/>
              <a:t>Oil</a:t>
            </a:r>
            <a:endParaRPr lang="es-MX" sz="1400" dirty="0" smtClean="0"/>
          </a:p>
          <a:p>
            <a:r>
              <a:rPr lang="es-MX" sz="1400" dirty="0" err="1" smtClean="0"/>
              <a:t>Shale</a:t>
            </a:r>
            <a:r>
              <a:rPr lang="es-MX" sz="1400" dirty="0" smtClean="0"/>
              <a:t> </a:t>
            </a:r>
            <a:r>
              <a:rPr lang="es-MX" sz="1400" dirty="0" err="1" smtClean="0"/>
              <a:t>formation</a:t>
            </a:r>
            <a:endParaRPr lang="es-MX" sz="1400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7128562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1424</TotalTime>
  <Words>247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Wingdings</vt:lpstr>
      <vt:lpstr>Retrospect</vt:lpstr>
      <vt:lpstr>Shale gas in Mexico</vt:lpstr>
      <vt:lpstr>Energy reform</vt:lpstr>
      <vt:lpstr>Mexico´s energy production </vt:lpstr>
      <vt:lpstr>Mexico´s energy reform</vt:lpstr>
      <vt:lpstr>Shale gas</vt:lpstr>
      <vt:lpstr>Shale reserves per country</vt:lpstr>
      <vt:lpstr>Mexico</vt:lpstr>
      <vt:lpstr>US and Mexico Shale production</vt:lpstr>
      <vt:lpstr>To increase energy production and assure security…</vt:lpstr>
      <vt:lpstr>To increase wealth in a sustainable way…</vt:lpstr>
      <vt:lpstr>To increase wealth in a sustainable way…</vt:lpstr>
      <vt:lpstr>Shale producing áreas are some of the driest…</vt:lpstr>
      <vt:lpstr>Conclusions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Shale gas in Mexico</dc:title>
  <dc:creator>Darcia Datshkovsky</dc:creator>
  <cp:lastModifiedBy>Darcia Datshkovsky</cp:lastModifiedBy>
  <cp:revision>20</cp:revision>
  <dcterms:created xsi:type="dcterms:W3CDTF">2014-11-24T15:19:44Z</dcterms:created>
  <dcterms:modified xsi:type="dcterms:W3CDTF">2014-11-25T15:03:55Z</dcterms:modified>
</cp:coreProperties>
</file>