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8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Visualizing Poverty and Disability</a:t>
            </a:r>
            <a:br>
              <a:rPr lang="en-US" dirty="0"/>
            </a:br>
            <a:r>
              <a:rPr lang="en-US" dirty="0"/>
              <a:t>in Austin and San Antonio,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Objectives:</a:t>
            </a:r>
          </a:p>
          <a:p>
            <a:pPr lvl="1"/>
            <a:r>
              <a:rPr lang="en-US" b="1" dirty="0" smtClean="0"/>
              <a:t>Observe the distribution and coincidence of poverty and disability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Use a GIS in the analysis of predictors for disability, poverty, and employment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Data Source</a:t>
            </a:r>
          </a:p>
          <a:p>
            <a:pPr lvl="1"/>
            <a:r>
              <a:rPr lang="en-US" dirty="0" smtClean="0"/>
              <a:t>American Community Survey </a:t>
            </a:r>
            <a:r>
              <a:rPr lang="en-US" dirty="0"/>
              <a:t>5-year </a:t>
            </a:r>
            <a:r>
              <a:rPr lang="en-US" dirty="0" smtClean="0"/>
              <a:t>estimates (2008-2012)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193" y="2505075"/>
            <a:ext cx="3614829" cy="4206042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Percentage of Households </a:t>
            </a:r>
            <a:r>
              <a:rPr lang="en-US" dirty="0"/>
              <a:t>Under the Poverty Line </a:t>
            </a:r>
            <a:r>
              <a:rPr lang="en-US" dirty="0" smtClean="0"/>
              <a:t>per Block Group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Austin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San Antonio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753" y="2505075"/>
            <a:ext cx="3631722" cy="420604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8607" y="3372929"/>
            <a:ext cx="1131038" cy="22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Percentage of Individuals Between the Ages of 16 and 64 with a Disability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Austin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San Antonio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200" y="2505075"/>
            <a:ext cx="3555714" cy="4126993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055" y="2505075"/>
            <a:ext cx="3611117" cy="4126993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8192" y="3379851"/>
            <a:ext cx="124358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Percentage of Individuals 16-64 with a Disability Working Full Time </a:t>
            </a:r>
            <a:r>
              <a:rPr lang="en-US" sz="4000" dirty="0" smtClean="0"/>
              <a:t>in San Antonio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FT Workers Among the Disabled, All Block Groups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Block Groups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where Disability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&gt;= 20%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Work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Rates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High Disability Block Groups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212" y="2571750"/>
            <a:ext cx="3143333" cy="3616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792" y="3751882"/>
            <a:ext cx="1055188" cy="2125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215" y="2571750"/>
            <a:ext cx="3203263" cy="3638907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215" y="5035710"/>
            <a:ext cx="1219150" cy="867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348" y="2571750"/>
            <a:ext cx="3203771" cy="3638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148" y="4037426"/>
            <a:ext cx="935492" cy="19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Log-Odds of Disability Rates</a:t>
            </a:r>
            <a:br>
              <a:rPr lang="en-US" sz="3200" dirty="0" smtClean="0"/>
            </a:br>
            <a:r>
              <a:rPr lang="en-US" sz="2000" dirty="0"/>
              <a:t>Among Individuals Age </a:t>
            </a:r>
            <a:r>
              <a:rPr lang="en-US" sz="2000" dirty="0" smtClean="0"/>
              <a:t>16 to 64 by Block Group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08176" y="1991080"/>
            <a:ext cx="5129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Covariates:</a:t>
            </a:r>
          </a:p>
          <a:p>
            <a:endParaRPr lang="en-US" sz="2800" b="1" dirty="0" smtClean="0"/>
          </a:p>
          <a:p>
            <a:r>
              <a:rPr lang="en-US" dirty="0" smtClean="0"/>
              <a:t>% of Households in Poverty		percHHPov</a:t>
            </a:r>
          </a:p>
          <a:p>
            <a:r>
              <a:rPr lang="en-US" dirty="0" smtClean="0"/>
              <a:t>% of Veterans					percVets</a:t>
            </a:r>
          </a:p>
          <a:p>
            <a:r>
              <a:rPr lang="en-US" dirty="0" smtClean="0"/>
              <a:t>% Hispanic					</a:t>
            </a:r>
            <a:r>
              <a:rPr lang="en-US" dirty="0" err="1" smtClean="0"/>
              <a:t>percHisp</a:t>
            </a:r>
            <a:endParaRPr lang="en-US" dirty="0" smtClean="0"/>
          </a:p>
          <a:p>
            <a:r>
              <a:rPr lang="en-US" dirty="0" smtClean="0"/>
              <a:t>% African American			</a:t>
            </a:r>
            <a:r>
              <a:rPr lang="en-US" dirty="0" err="1" smtClean="0"/>
              <a:t>percAfroAm</a:t>
            </a:r>
            <a:endParaRPr lang="en-US" dirty="0" smtClean="0"/>
          </a:p>
          <a:p>
            <a:r>
              <a:rPr lang="en-US" dirty="0" smtClean="0"/>
              <a:t>% Asian						</a:t>
            </a:r>
            <a:r>
              <a:rPr lang="en-US" dirty="0" err="1" smtClean="0"/>
              <a:t>percAsian</a:t>
            </a:r>
            <a:endParaRPr lang="en-US" dirty="0" smtClean="0"/>
          </a:p>
          <a:p>
            <a:r>
              <a:rPr lang="en-US" dirty="0" smtClean="0"/>
              <a:t>% Adults 18-44				percAdults18to44</a:t>
            </a:r>
          </a:p>
          <a:p>
            <a:r>
              <a:rPr lang="en-US" dirty="0" smtClean="0"/>
              <a:t>% Adults 45-64				percAdults45to64</a:t>
            </a:r>
          </a:p>
          <a:p>
            <a:r>
              <a:rPr lang="en-US" dirty="0" smtClean="0"/>
              <a:t>% Adults 65+					percAdults65plus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07" y="1535413"/>
            <a:ext cx="3202601" cy="48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Log-Odds of Full Time Work Among the Disabled </a:t>
            </a:r>
            <a:br>
              <a:rPr lang="en-US" sz="3200" dirty="0" smtClean="0"/>
            </a:br>
            <a:r>
              <a:rPr lang="en-US" sz="2000" dirty="0" smtClean="0"/>
              <a:t>Age 16 to 64 in High Disability Block Groups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680" y="1560449"/>
            <a:ext cx="3586775" cy="50091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8176" y="1991080"/>
            <a:ext cx="5129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Covariates:</a:t>
            </a:r>
          </a:p>
          <a:p>
            <a:endParaRPr lang="en-US" sz="2800" b="1" dirty="0" smtClean="0"/>
          </a:p>
          <a:p>
            <a:r>
              <a:rPr lang="en-US" dirty="0" smtClean="0"/>
              <a:t>% of Disabled age 16-64			percDis</a:t>
            </a:r>
          </a:p>
          <a:p>
            <a:r>
              <a:rPr lang="en-US" dirty="0" smtClean="0"/>
              <a:t>% of Households in Poverty		percHHPov</a:t>
            </a:r>
          </a:p>
          <a:p>
            <a:r>
              <a:rPr lang="en-US" dirty="0" smtClean="0"/>
              <a:t>% of Veterans					percVets</a:t>
            </a:r>
          </a:p>
          <a:p>
            <a:r>
              <a:rPr lang="en-US" dirty="0" smtClean="0"/>
              <a:t>% Hispanic					percHisp</a:t>
            </a:r>
          </a:p>
          <a:p>
            <a:r>
              <a:rPr lang="en-US" dirty="0" smtClean="0"/>
              <a:t>% Asian						</a:t>
            </a:r>
            <a:r>
              <a:rPr lang="en-US" dirty="0" err="1" smtClean="0"/>
              <a:t>percAsian</a:t>
            </a:r>
            <a:endParaRPr lang="en-US" dirty="0" smtClean="0"/>
          </a:p>
          <a:p>
            <a:r>
              <a:rPr lang="en-US" dirty="0" smtClean="0"/>
              <a:t>% Adults 18-44				percAdults18to44</a:t>
            </a:r>
          </a:p>
          <a:p>
            <a:r>
              <a:rPr lang="en-US" dirty="0" smtClean="0"/>
              <a:t>% Adults 45-64				percAdults45to64</a:t>
            </a:r>
          </a:p>
          <a:p>
            <a:r>
              <a:rPr lang="en-US" dirty="0" smtClean="0"/>
              <a:t>% Adults 65+					percAdults65plus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Evaluating the Model Spatially</a:t>
            </a:r>
            <a:br>
              <a:rPr lang="en-US" dirty="0" smtClean="0"/>
            </a:br>
            <a:r>
              <a:rPr lang="en-US" sz="2400" dirty="0" smtClean="0"/>
              <a:t>Percentage of Full Time Workers Among the Disabled Aged 16 to 64 in Block Groups with High Rates of Disability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6106" y="1440533"/>
            <a:ext cx="5025216" cy="53264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Predicted Percentages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43258" y="1440533"/>
            <a:ext cx="5035548" cy="532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Observed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Percentages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78" y="4085418"/>
            <a:ext cx="1155939" cy="2639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826" y="3755388"/>
            <a:ext cx="1042665" cy="2969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841" y="2095969"/>
            <a:ext cx="4037745" cy="462913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7" y="2089898"/>
            <a:ext cx="4053714" cy="4652958"/>
          </a:xfrm>
        </p:spPr>
      </p:pic>
    </p:spTree>
    <p:extLst>
      <p:ext uri="{BB962C8B-B14F-4D97-AF65-F5344CB8AC3E}">
        <p14:creationId xmlns:p14="http://schemas.microsoft.com/office/powerpoint/2010/main" val="9366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GIS and Post-estimation </a:t>
            </a:r>
            <a:br>
              <a:rPr lang="en-US" dirty="0" smtClean="0"/>
            </a:br>
            <a:r>
              <a:rPr lang="en-US" sz="3100" dirty="0" smtClean="0"/>
              <a:t>Observing the Residuals Spatially</a:t>
            </a:r>
            <a:endParaRPr lang="en-US" sz="31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632" y="1588992"/>
            <a:ext cx="4471359" cy="510800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082" y="3096419"/>
            <a:ext cx="1578634" cy="3600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283" y="2244599"/>
            <a:ext cx="485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Residual = (Observed Value) – (Estimated Value)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GIS is helpful for observing where services are needed</a:t>
            </a:r>
          </a:p>
          <a:p>
            <a:r>
              <a:rPr lang="en-US" dirty="0" smtClean="0"/>
              <a:t>Output from statistical models can easily be presented in a GIS.</a:t>
            </a:r>
          </a:p>
          <a:p>
            <a:r>
              <a:rPr lang="en-US" dirty="0" smtClean="0"/>
              <a:t>Observing the residuals spatially can be helpful in identifying important predictors that are not included in the model.</a:t>
            </a:r>
          </a:p>
          <a:p>
            <a:pPr lvl="2"/>
            <a:r>
              <a:rPr lang="en-US" dirty="0" smtClean="0"/>
              <a:t>Possible examples:</a:t>
            </a:r>
          </a:p>
          <a:p>
            <a:pPr lvl="3"/>
            <a:r>
              <a:rPr lang="en-US" dirty="0" smtClean="0"/>
              <a:t>Proximity to other sources of support that affect employment rates for this group.</a:t>
            </a:r>
          </a:p>
          <a:p>
            <a:pPr lvl="3"/>
            <a:r>
              <a:rPr lang="en-US" dirty="0"/>
              <a:t>Location of specialized job training programs for the disabled.</a:t>
            </a:r>
          </a:p>
          <a:p>
            <a:pPr lvl="3"/>
            <a:r>
              <a:rPr lang="en-US" dirty="0"/>
              <a:t>Access to public transportation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to Prof. Maidment for providing the Block Group Geodatabase!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0</TotalTime>
  <Words>239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Visualizing Poverty and Disability in Austin and San Antonio, Texas</vt:lpstr>
      <vt:lpstr>Percentage of Households Under the Poverty Line per Block Group</vt:lpstr>
      <vt:lpstr>Percentage of Individuals Between the Ages of 16 and 64 with a Disability</vt:lpstr>
      <vt:lpstr>Percentage of Individuals 16-64 with a Disability Working Full Time in San Antonio</vt:lpstr>
      <vt:lpstr>Log-Odds of Disability Rates Among Individuals Age 16 to 64 by Block Group</vt:lpstr>
      <vt:lpstr>Log-Odds of Full Time Work Among the Disabled  Age 16 to 64 in High Disability Block Groups</vt:lpstr>
      <vt:lpstr>Evaluating the Model Spatially Percentage of Full Time Workers Among the Disabled Aged 16 to 64 in Block Groups with High Rates of Disability </vt:lpstr>
      <vt:lpstr>GIS and Post-estimation  Observing the Residuals Spatially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2014-11-25T13:56:48Z</dcterms:created>
  <dcterms:modified xsi:type="dcterms:W3CDTF">2014-11-25T13:57:35Z</dcterms:modified>
</cp:coreProperties>
</file>