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7" r:id="rId3"/>
    <p:sldId id="278" r:id="rId4"/>
    <p:sldId id="277" r:id="rId5"/>
    <p:sldId id="268" r:id="rId6"/>
    <p:sldId id="270" r:id="rId7"/>
    <p:sldId id="257" r:id="rId8"/>
    <p:sldId id="272" r:id="rId9"/>
    <p:sldId id="264" r:id="rId10"/>
    <p:sldId id="276" r:id="rId11"/>
    <p:sldId id="273" r:id="rId12"/>
    <p:sldId id="275" r:id="rId13"/>
    <p:sldId id="262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CBAD"/>
    <a:srgbClr val="FFF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1538" autoAdjust="0"/>
  </p:normalViewPr>
  <p:slideViewPr>
    <p:cSldViewPr snapToGrid="0">
      <p:cViewPr>
        <p:scale>
          <a:sx n="75" d="100"/>
          <a:sy n="75" d="100"/>
        </p:scale>
        <p:origin x="408" y="-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sse\Desktop\Population\PEP_2013_PEPANNRES_with_ann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Southeastern</a:t>
            </a:r>
            <a:r>
              <a:rPr lang="en-US" sz="2000" baseline="0" dirty="0" smtClean="0"/>
              <a:t> </a:t>
            </a:r>
            <a:r>
              <a:rPr lang="en-US" sz="2000" baseline="0" dirty="0"/>
              <a:t>Hill </a:t>
            </a:r>
            <a:r>
              <a:rPr lang="en-US" sz="2000" baseline="0" dirty="0" smtClean="0"/>
              <a:t>Country* population </a:t>
            </a:r>
            <a:r>
              <a:rPr lang="en-US" sz="2000" baseline="0" dirty="0"/>
              <a:t>2000 - 2050</a:t>
            </a:r>
            <a:endParaRPr lang="en-US" sz="2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Sheet1!$K$3:$Q$3</c:f>
              <c:numCache>
                <c:formatCode>m/d/yyyy</c:formatCode>
                <c:ptCount val="7"/>
                <c:pt idx="0">
                  <c:v>36708</c:v>
                </c:pt>
                <c:pt idx="1">
                  <c:v>40269</c:v>
                </c:pt>
                <c:pt idx="2">
                  <c:v>40360</c:v>
                </c:pt>
                <c:pt idx="3">
                  <c:v>40725</c:v>
                </c:pt>
                <c:pt idx="4">
                  <c:v>41091</c:v>
                </c:pt>
                <c:pt idx="5">
                  <c:v>41456</c:v>
                </c:pt>
                <c:pt idx="6">
                  <c:v>54970</c:v>
                </c:pt>
              </c:numCache>
            </c:numRef>
          </c:cat>
          <c:val>
            <c:numRef>
              <c:f>Sheet1!$K$4:$Q$4</c:f>
              <c:numCache>
                <c:formatCode>General</c:formatCode>
                <c:ptCount val="7"/>
                <c:pt idx="0">
                  <c:v>156025</c:v>
                </c:pt>
                <c:pt idx="1">
                  <c:v>189039</c:v>
                </c:pt>
                <c:pt idx="2">
                  <c:v>189486</c:v>
                </c:pt>
                <c:pt idx="3">
                  <c:v>190879</c:v>
                </c:pt>
                <c:pt idx="4">
                  <c:v>192889</c:v>
                </c:pt>
                <c:pt idx="5">
                  <c:v>195675</c:v>
                </c:pt>
                <c:pt idx="6">
                  <c:v>309985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7357664"/>
        <c:axId val="227359624"/>
      </c:barChart>
      <c:dateAx>
        <c:axId val="22735766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359624"/>
        <c:crosses val="autoZero"/>
        <c:auto val="1"/>
        <c:lblOffset val="100"/>
        <c:baseTimeUnit val="months"/>
      </c:dateAx>
      <c:valAx>
        <c:axId val="227359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35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accent5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D0690A-8D5E-4033-B528-FF399A577555}" type="doc">
      <dgm:prSet loTypeId="urn:microsoft.com/office/officeart/2005/8/layout/hList2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D8B67FDB-3D4E-4375-9986-BFADE73851C1}">
      <dgm:prSet phldrT="[Text]"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Outline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A0BD28-329C-4CC7-B19A-58209A3C49B5}" type="parTrans" cxnId="{7AA54AF4-0273-4FE7-90D0-A22156B8AF07}">
      <dgm:prSet/>
      <dgm:spPr/>
      <dgm:t>
        <a:bodyPr/>
        <a:lstStyle/>
        <a:p>
          <a:endParaRPr lang="en-US"/>
        </a:p>
      </dgm:t>
    </dgm:pt>
    <dgm:pt modelId="{64EA053D-1E58-4819-A444-97BFA73626F0}" type="sibTrans" cxnId="{7AA54AF4-0273-4FE7-90D0-A22156B8AF07}">
      <dgm:prSet/>
      <dgm:spPr/>
      <dgm:t>
        <a:bodyPr/>
        <a:lstStyle/>
        <a:p>
          <a:endParaRPr lang="en-US"/>
        </a:p>
      </dgm:t>
    </dgm:pt>
    <dgm:pt modelId="{39C5D525-2B3C-494B-AA49-2F1CEC5E12C2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Flying J Construction at Junction</a:t>
          </a:r>
          <a:endParaRPr lang="en-US" dirty="0">
            <a:solidFill>
              <a:schemeClr val="tx1"/>
            </a:solidFill>
          </a:endParaRPr>
        </a:p>
      </dgm:t>
    </dgm:pt>
    <dgm:pt modelId="{FA6A5EF0-AB1E-4680-96F8-A107E41CC775}" type="parTrans" cxnId="{88F8E0DF-6F3A-4142-A6AA-D585883A8AC4}">
      <dgm:prSet/>
      <dgm:spPr/>
      <dgm:t>
        <a:bodyPr/>
        <a:lstStyle/>
        <a:p>
          <a:endParaRPr lang="en-US"/>
        </a:p>
      </dgm:t>
    </dgm:pt>
    <dgm:pt modelId="{CE94C9A3-93A1-47B5-A9DE-FB044E801ACB}" type="sibTrans" cxnId="{88F8E0DF-6F3A-4142-A6AA-D585883A8AC4}">
      <dgm:prSet/>
      <dgm:spPr/>
      <dgm:t>
        <a:bodyPr/>
        <a:lstStyle/>
        <a:p>
          <a:endParaRPr lang="en-US"/>
        </a:p>
      </dgm:t>
    </dgm:pt>
    <dgm:pt modelId="{B6849C5B-A826-4742-8357-FF121B688D32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Key Issue</a:t>
          </a:r>
          <a:endParaRPr lang="en-US" dirty="0">
            <a:solidFill>
              <a:schemeClr val="tx1"/>
            </a:solidFill>
          </a:endParaRPr>
        </a:p>
      </dgm:t>
    </dgm:pt>
    <dgm:pt modelId="{8BDE26EA-E5BA-43EB-88C7-884C8E30C533}" type="parTrans" cxnId="{61F2718A-E2CE-4AEA-9DC3-0C144B55424B}">
      <dgm:prSet/>
      <dgm:spPr/>
      <dgm:t>
        <a:bodyPr/>
        <a:lstStyle/>
        <a:p>
          <a:endParaRPr lang="en-US"/>
        </a:p>
      </dgm:t>
    </dgm:pt>
    <dgm:pt modelId="{90645AD7-9C3D-43F0-A683-C59075BDDF9C}" type="sibTrans" cxnId="{61F2718A-E2CE-4AEA-9DC3-0C144B55424B}">
      <dgm:prSet/>
      <dgm:spPr/>
      <dgm:t>
        <a:bodyPr/>
        <a:lstStyle/>
        <a:p>
          <a:endParaRPr lang="en-US"/>
        </a:p>
      </dgm:t>
    </dgm:pt>
    <dgm:pt modelId="{DE45A449-6830-467B-B8D4-B6FEED1F9380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Scope &amp; Data</a:t>
          </a:r>
          <a:endParaRPr lang="en-US" dirty="0">
            <a:solidFill>
              <a:schemeClr val="tx1"/>
            </a:solidFill>
          </a:endParaRPr>
        </a:p>
      </dgm:t>
    </dgm:pt>
    <dgm:pt modelId="{CF1EADB3-023B-41EF-AB1B-3105A74084C7}" type="parTrans" cxnId="{F5474452-2777-4A51-85F6-EE12CAF334F6}">
      <dgm:prSet/>
      <dgm:spPr/>
      <dgm:t>
        <a:bodyPr/>
        <a:lstStyle/>
        <a:p>
          <a:endParaRPr lang="en-US"/>
        </a:p>
      </dgm:t>
    </dgm:pt>
    <dgm:pt modelId="{3DE3846E-F20F-403A-BAC6-8AC5962D5291}" type="sibTrans" cxnId="{F5474452-2777-4A51-85F6-EE12CAF334F6}">
      <dgm:prSet/>
      <dgm:spPr/>
      <dgm:t>
        <a:bodyPr/>
        <a:lstStyle/>
        <a:p>
          <a:endParaRPr lang="en-US"/>
        </a:p>
      </dgm:t>
    </dgm:pt>
    <dgm:pt modelId="{0987AD41-6DE7-41E1-91F3-6A6BB9371CFA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Methods</a:t>
          </a:r>
          <a:endParaRPr lang="en-US" dirty="0">
            <a:solidFill>
              <a:schemeClr val="tx1"/>
            </a:solidFill>
          </a:endParaRPr>
        </a:p>
      </dgm:t>
    </dgm:pt>
    <dgm:pt modelId="{1DA20C4C-69D2-4EE4-A039-E5E6A80365CB}" type="parTrans" cxnId="{F4ABFEA0-510B-4927-9D6B-4829E8DC607A}">
      <dgm:prSet/>
      <dgm:spPr/>
      <dgm:t>
        <a:bodyPr/>
        <a:lstStyle/>
        <a:p>
          <a:endParaRPr lang="en-US"/>
        </a:p>
      </dgm:t>
    </dgm:pt>
    <dgm:pt modelId="{D8C47D69-6610-43FA-B28E-B09EBA4AE0CE}" type="sibTrans" cxnId="{F4ABFEA0-510B-4927-9D6B-4829E8DC607A}">
      <dgm:prSet/>
      <dgm:spPr/>
      <dgm:t>
        <a:bodyPr/>
        <a:lstStyle/>
        <a:p>
          <a:endParaRPr lang="en-US"/>
        </a:p>
      </dgm:t>
    </dgm:pt>
    <dgm:pt modelId="{F47557EB-5D3B-4E90-8451-A3A0B9C0174C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Analysis of Junction Site</a:t>
          </a:r>
          <a:endParaRPr lang="en-US" dirty="0">
            <a:solidFill>
              <a:schemeClr val="tx1"/>
            </a:solidFill>
          </a:endParaRPr>
        </a:p>
      </dgm:t>
    </dgm:pt>
    <dgm:pt modelId="{81DEA607-5959-41AE-910F-BA85ADA5C68B}" type="parTrans" cxnId="{2FD909D7-7AE5-49C3-9206-B4F3B14F0216}">
      <dgm:prSet/>
      <dgm:spPr/>
    </dgm:pt>
    <dgm:pt modelId="{FBCE7DA4-E4B1-4B67-9BDE-5B59CFC009C6}" type="sibTrans" cxnId="{2FD909D7-7AE5-49C3-9206-B4F3B14F0216}">
      <dgm:prSet/>
      <dgm:spPr/>
    </dgm:pt>
    <dgm:pt modelId="{959FBE04-8468-4B52-9046-AF5836425192}" type="pres">
      <dgm:prSet presAssocID="{88D0690A-8D5E-4033-B528-FF399A577555}" presName="linearFlow" presStyleCnt="0">
        <dgm:presLayoutVars>
          <dgm:dir/>
          <dgm:animLvl val="lvl"/>
          <dgm:resizeHandles/>
        </dgm:presLayoutVars>
      </dgm:prSet>
      <dgm:spPr/>
    </dgm:pt>
    <dgm:pt modelId="{1D11008D-0BF3-4028-BDA2-81B3D653414E}" type="pres">
      <dgm:prSet presAssocID="{D8B67FDB-3D4E-4375-9986-BFADE73851C1}" presName="compositeNode" presStyleCnt="0">
        <dgm:presLayoutVars>
          <dgm:bulletEnabled val="1"/>
        </dgm:presLayoutVars>
      </dgm:prSet>
      <dgm:spPr/>
    </dgm:pt>
    <dgm:pt modelId="{6E234648-21AC-4CBD-A153-2F24C4845AD1}" type="pres">
      <dgm:prSet presAssocID="{D8B67FDB-3D4E-4375-9986-BFADE73851C1}" presName="image" presStyleLbl="fgImgPlace1" presStyleIdx="0" presStyleCnt="1" custScaleX="82443" custScaleY="76814"/>
      <dgm:spPr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2026CA5-E71F-4337-A81D-20BA8160996C}" type="pres">
      <dgm:prSet presAssocID="{D8B67FDB-3D4E-4375-9986-BFADE73851C1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6A38AA-8846-4D84-92E7-87811A4F1A64}" type="pres">
      <dgm:prSet presAssocID="{D8B67FDB-3D4E-4375-9986-BFADE73851C1}" presName="parentNode" presStyleLbl="revTx" presStyleIdx="0" presStyleCnt="1">
        <dgm:presLayoutVars>
          <dgm:chMax val="0"/>
          <dgm:bulletEnabled val="1"/>
        </dgm:presLayoutVars>
      </dgm:prSet>
      <dgm:spPr/>
    </dgm:pt>
  </dgm:ptLst>
  <dgm:cxnLst>
    <dgm:cxn modelId="{F5474452-2777-4A51-85F6-EE12CAF334F6}" srcId="{D8B67FDB-3D4E-4375-9986-BFADE73851C1}" destId="{DE45A449-6830-467B-B8D4-B6FEED1F9380}" srcOrd="2" destOrd="0" parTransId="{CF1EADB3-023B-41EF-AB1B-3105A74084C7}" sibTransId="{3DE3846E-F20F-403A-BAC6-8AC5962D5291}"/>
    <dgm:cxn modelId="{F4ABFEA0-510B-4927-9D6B-4829E8DC607A}" srcId="{D8B67FDB-3D4E-4375-9986-BFADE73851C1}" destId="{0987AD41-6DE7-41E1-91F3-6A6BB9371CFA}" srcOrd="3" destOrd="0" parTransId="{1DA20C4C-69D2-4EE4-A039-E5E6A80365CB}" sibTransId="{D8C47D69-6610-43FA-B28E-B09EBA4AE0CE}"/>
    <dgm:cxn modelId="{995360CE-0C75-43D2-8517-6A26716E3576}" type="presOf" srcId="{0987AD41-6DE7-41E1-91F3-6A6BB9371CFA}" destId="{72026CA5-E71F-4337-A81D-20BA8160996C}" srcOrd="0" destOrd="3" presId="urn:microsoft.com/office/officeart/2005/8/layout/hList2"/>
    <dgm:cxn modelId="{42849C70-4F45-42A2-8771-0791FB8A60D7}" type="presOf" srcId="{F47557EB-5D3B-4E90-8451-A3A0B9C0174C}" destId="{72026CA5-E71F-4337-A81D-20BA8160996C}" srcOrd="0" destOrd="4" presId="urn:microsoft.com/office/officeart/2005/8/layout/hList2"/>
    <dgm:cxn modelId="{DF5A65A5-B512-438F-BABB-D8FDC461A3A2}" type="presOf" srcId="{88D0690A-8D5E-4033-B528-FF399A577555}" destId="{959FBE04-8468-4B52-9046-AF5836425192}" srcOrd="0" destOrd="0" presId="urn:microsoft.com/office/officeart/2005/8/layout/hList2"/>
    <dgm:cxn modelId="{2B90E171-6906-4D32-8E07-A3449FA668BD}" type="presOf" srcId="{B6849C5B-A826-4742-8357-FF121B688D32}" destId="{72026CA5-E71F-4337-A81D-20BA8160996C}" srcOrd="0" destOrd="1" presId="urn:microsoft.com/office/officeart/2005/8/layout/hList2"/>
    <dgm:cxn modelId="{F8B71338-8BBF-435E-A441-583F441C596D}" type="presOf" srcId="{39C5D525-2B3C-494B-AA49-2F1CEC5E12C2}" destId="{72026CA5-E71F-4337-A81D-20BA8160996C}" srcOrd="0" destOrd="0" presId="urn:microsoft.com/office/officeart/2005/8/layout/hList2"/>
    <dgm:cxn modelId="{2FD909D7-7AE5-49C3-9206-B4F3B14F0216}" srcId="{D8B67FDB-3D4E-4375-9986-BFADE73851C1}" destId="{F47557EB-5D3B-4E90-8451-A3A0B9C0174C}" srcOrd="4" destOrd="0" parTransId="{81DEA607-5959-41AE-910F-BA85ADA5C68B}" sibTransId="{FBCE7DA4-E4B1-4B67-9BDE-5B59CFC009C6}"/>
    <dgm:cxn modelId="{61F2718A-E2CE-4AEA-9DC3-0C144B55424B}" srcId="{D8B67FDB-3D4E-4375-9986-BFADE73851C1}" destId="{B6849C5B-A826-4742-8357-FF121B688D32}" srcOrd="1" destOrd="0" parTransId="{8BDE26EA-E5BA-43EB-88C7-884C8E30C533}" sibTransId="{90645AD7-9C3D-43F0-A683-C59075BDDF9C}"/>
    <dgm:cxn modelId="{7AA54AF4-0273-4FE7-90D0-A22156B8AF07}" srcId="{88D0690A-8D5E-4033-B528-FF399A577555}" destId="{D8B67FDB-3D4E-4375-9986-BFADE73851C1}" srcOrd="0" destOrd="0" parTransId="{16A0BD28-329C-4CC7-B19A-58209A3C49B5}" sibTransId="{64EA053D-1E58-4819-A444-97BFA73626F0}"/>
    <dgm:cxn modelId="{055ED6BA-311D-445E-9D72-AF436CEE43C8}" type="presOf" srcId="{D8B67FDB-3D4E-4375-9986-BFADE73851C1}" destId="{CB6A38AA-8846-4D84-92E7-87811A4F1A64}" srcOrd="0" destOrd="0" presId="urn:microsoft.com/office/officeart/2005/8/layout/hList2"/>
    <dgm:cxn modelId="{88F8E0DF-6F3A-4142-A6AA-D585883A8AC4}" srcId="{D8B67FDB-3D4E-4375-9986-BFADE73851C1}" destId="{39C5D525-2B3C-494B-AA49-2F1CEC5E12C2}" srcOrd="0" destOrd="0" parTransId="{FA6A5EF0-AB1E-4680-96F8-A107E41CC775}" sibTransId="{CE94C9A3-93A1-47B5-A9DE-FB044E801ACB}"/>
    <dgm:cxn modelId="{F7057512-DE61-47EB-8C11-6B105275BF32}" type="presOf" srcId="{DE45A449-6830-467B-B8D4-B6FEED1F9380}" destId="{72026CA5-E71F-4337-A81D-20BA8160996C}" srcOrd="0" destOrd="2" presId="urn:microsoft.com/office/officeart/2005/8/layout/hList2"/>
    <dgm:cxn modelId="{E773A173-8FE6-4D95-947A-AC9DD7CFF7D2}" type="presParOf" srcId="{959FBE04-8468-4B52-9046-AF5836425192}" destId="{1D11008D-0BF3-4028-BDA2-81B3D653414E}" srcOrd="0" destOrd="0" presId="urn:microsoft.com/office/officeart/2005/8/layout/hList2"/>
    <dgm:cxn modelId="{1DEA21D1-244F-4AFB-97FF-7F04B5F068C8}" type="presParOf" srcId="{1D11008D-0BF3-4028-BDA2-81B3D653414E}" destId="{6E234648-21AC-4CBD-A153-2F24C4845AD1}" srcOrd="0" destOrd="0" presId="urn:microsoft.com/office/officeart/2005/8/layout/hList2"/>
    <dgm:cxn modelId="{1581D173-E4FE-4AF4-9939-311613D9F7EA}" type="presParOf" srcId="{1D11008D-0BF3-4028-BDA2-81B3D653414E}" destId="{72026CA5-E71F-4337-A81D-20BA8160996C}" srcOrd="1" destOrd="0" presId="urn:microsoft.com/office/officeart/2005/8/layout/hList2"/>
    <dgm:cxn modelId="{8CE2C810-11F6-4ABB-8E92-77C27B2A8C67}" type="presParOf" srcId="{1D11008D-0BF3-4028-BDA2-81B3D653414E}" destId="{CB6A38AA-8846-4D84-92E7-87811A4F1A64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A38AA-8846-4D84-92E7-87811A4F1A64}">
      <dsp:nvSpPr>
        <dsp:cNvPr id="0" name=""/>
        <dsp:cNvSpPr/>
      </dsp:nvSpPr>
      <dsp:spPr>
        <a:xfrm rot="16200000">
          <a:off x="-1615884" y="3273787"/>
          <a:ext cx="5033899" cy="1064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39150" bIns="0" numCol="1" spcCol="1270" anchor="t" anchorCtr="0">
          <a:noAutofit/>
        </a:bodyPr>
        <a:lstStyle/>
        <a:p>
          <a:pPr lvl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Outline</a:t>
          </a:r>
          <a:endParaRPr lang="en-US" sz="6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1615884" y="3273787"/>
        <a:ext cx="5033899" cy="1064863"/>
      </dsp:txXfrm>
    </dsp:sp>
    <dsp:sp modelId="{72026CA5-E71F-4337-A81D-20BA8160996C}">
      <dsp:nvSpPr>
        <dsp:cNvPr id="0" name=""/>
        <dsp:cNvSpPr/>
      </dsp:nvSpPr>
      <dsp:spPr>
        <a:xfrm>
          <a:off x="1433496" y="1289269"/>
          <a:ext cx="10212070" cy="5033899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608" tIns="939150" rIns="419608" bIns="419608" numCol="1" spcCol="1270" anchor="t" anchorCtr="0">
          <a:noAutofit/>
        </a:bodyPr>
        <a:lstStyle/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600" kern="1200" dirty="0" smtClean="0">
              <a:solidFill>
                <a:schemeClr val="tx1"/>
              </a:solidFill>
            </a:rPr>
            <a:t>Flying J Construction at Junction</a:t>
          </a:r>
          <a:endParaRPr lang="en-US" sz="4600" kern="1200" dirty="0">
            <a:solidFill>
              <a:schemeClr val="tx1"/>
            </a:solidFill>
          </a:endParaRPr>
        </a:p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600" kern="1200" dirty="0" smtClean="0">
              <a:solidFill>
                <a:schemeClr val="tx1"/>
              </a:solidFill>
            </a:rPr>
            <a:t>Key Issue</a:t>
          </a:r>
          <a:endParaRPr lang="en-US" sz="4600" kern="1200" dirty="0">
            <a:solidFill>
              <a:schemeClr val="tx1"/>
            </a:solidFill>
          </a:endParaRPr>
        </a:p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600" kern="1200" dirty="0" smtClean="0">
              <a:solidFill>
                <a:schemeClr val="tx1"/>
              </a:solidFill>
            </a:rPr>
            <a:t>Scope &amp; Data</a:t>
          </a:r>
          <a:endParaRPr lang="en-US" sz="4600" kern="1200" dirty="0">
            <a:solidFill>
              <a:schemeClr val="tx1"/>
            </a:solidFill>
          </a:endParaRPr>
        </a:p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600" kern="1200" dirty="0" smtClean="0">
              <a:solidFill>
                <a:schemeClr val="tx1"/>
              </a:solidFill>
            </a:rPr>
            <a:t>Methods</a:t>
          </a:r>
          <a:endParaRPr lang="en-US" sz="4600" kern="1200" dirty="0">
            <a:solidFill>
              <a:schemeClr val="tx1"/>
            </a:solidFill>
          </a:endParaRPr>
        </a:p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600" kern="1200" dirty="0" smtClean="0">
              <a:solidFill>
                <a:schemeClr val="tx1"/>
              </a:solidFill>
            </a:rPr>
            <a:t>Analysis of Junction Site</a:t>
          </a:r>
          <a:endParaRPr lang="en-US" sz="4600" kern="1200" dirty="0">
            <a:solidFill>
              <a:schemeClr val="tx1"/>
            </a:solidFill>
          </a:endParaRPr>
        </a:p>
      </dsp:txBody>
      <dsp:txXfrm>
        <a:off x="1433496" y="1289269"/>
        <a:ext cx="10212070" cy="5033899"/>
      </dsp:txXfrm>
    </dsp:sp>
    <dsp:sp modelId="{6E234648-21AC-4CBD-A153-2F24C4845AD1}">
      <dsp:nvSpPr>
        <dsp:cNvPr id="0" name=""/>
        <dsp:cNvSpPr/>
      </dsp:nvSpPr>
      <dsp:spPr>
        <a:xfrm>
          <a:off x="555591" y="130548"/>
          <a:ext cx="1755810" cy="163592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C9266-FD80-4D24-AD5C-D45772311615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AD3E7-650E-4114-8E18-EA89F47A8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24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933B6-B432-426C-A2F6-00D48B6AE0AE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371C8-1FFD-4F39-81EC-A39557984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27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371C8-1FFD-4F39-81EC-A39557984E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20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371C8-1FFD-4F39-81EC-A39557984E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14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371C8-1FFD-4F39-81EC-A39557984E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31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371C8-1FFD-4F39-81EC-A39557984E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05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371C8-1FFD-4F39-81EC-A39557984E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51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371C8-1FFD-4F39-81EC-A39557984E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67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371C8-1FFD-4F39-81EC-A39557984E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01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371C8-1FFD-4F39-81EC-A39557984E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81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371C8-1FFD-4F39-81EC-A39557984E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81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Tx/>
              <a:buNone/>
            </a:pPr>
            <a:endParaRPr lang="en-US" b="0" baseline="0" dirty="0" smtClean="0"/>
          </a:p>
          <a:p>
            <a:pPr marL="171450" indent="-171450">
              <a:buFontTx/>
              <a:buChar char="-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371C8-1FFD-4F39-81EC-A39557984E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91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371C8-1FFD-4F39-81EC-A39557984E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17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371C8-1FFD-4F39-81EC-A39557984E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03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371C8-1FFD-4F39-81EC-A39557984E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54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371C8-1FFD-4F39-81EC-A39557984E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31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48CC-A083-4E1D-A447-97EB25193B9F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15FB-0FC0-45B8-99C2-A2B9E0C63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3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48CC-A083-4E1D-A447-97EB25193B9F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15FB-0FC0-45B8-99C2-A2B9E0C63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38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48CC-A083-4E1D-A447-97EB25193B9F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15FB-0FC0-45B8-99C2-A2B9E0C63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6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48CC-A083-4E1D-A447-97EB25193B9F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15FB-0FC0-45B8-99C2-A2B9E0C63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56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48CC-A083-4E1D-A447-97EB25193B9F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15FB-0FC0-45B8-99C2-A2B9E0C63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82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48CC-A083-4E1D-A447-97EB25193B9F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15FB-0FC0-45B8-99C2-A2B9E0C63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70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48CC-A083-4E1D-A447-97EB25193B9F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15FB-0FC0-45B8-99C2-A2B9E0C63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98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48CC-A083-4E1D-A447-97EB25193B9F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15FB-0FC0-45B8-99C2-A2B9E0C63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7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48CC-A083-4E1D-A447-97EB25193B9F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15FB-0FC0-45B8-99C2-A2B9E0C63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48CC-A083-4E1D-A447-97EB25193B9F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15FB-0FC0-45B8-99C2-A2B9E0C63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11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48CC-A083-4E1D-A447-97EB25193B9F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15FB-0FC0-45B8-99C2-A2B9E0C63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38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F48CC-A083-4E1D-A447-97EB25193B9F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515FB-0FC0-45B8-99C2-A2B9E0C63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7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690" y="57150"/>
            <a:ext cx="8776110" cy="65820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688690" y="1828800"/>
            <a:ext cx="8776110" cy="26035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Water Quality and Development in Hill Country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82975"/>
            <a:ext cx="9144000" cy="1655762"/>
          </a:xfrm>
        </p:spPr>
        <p:txBody>
          <a:bodyPr/>
          <a:lstStyle/>
          <a:p>
            <a:r>
              <a:rPr lang="en-US" dirty="0" smtClean="0"/>
              <a:t>Jesse Libra</a:t>
            </a:r>
          </a:p>
          <a:p>
            <a:r>
              <a:rPr lang="en-US" dirty="0" smtClean="0"/>
              <a:t>CE 394K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117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9" y="1190057"/>
            <a:ext cx="10267904" cy="4351338"/>
          </a:xfrm>
        </p:spPr>
      </p:pic>
      <p:sp>
        <p:nvSpPr>
          <p:cNvPr id="3" name="TextBox 2"/>
          <p:cNvSpPr txBox="1"/>
          <p:nvPr/>
        </p:nvSpPr>
        <p:spPr>
          <a:xfrm>
            <a:off x="913409" y="5402896"/>
            <a:ext cx="4319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IH 10 ADT: 10,355</a:t>
            </a:r>
          </a:p>
          <a:p>
            <a:pPr algn="ctr"/>
            <a:r>
              <a:rPr lang="en-US" dirty="0" smtClean="0"/>
              <a:t>US 83 ADT: 5,458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91087" y="5541395"/>
            <a:ext cx="3178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Slope: 0.2 – 0.9 percent rise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1043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00978" y="175121"/>
            <a:ext cx="104195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Characterization of Junction Site</a:t>
            </a:r>
            <a:endParaRPr lang="en-US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95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31" y="35919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Overland flow</a:t>
            </a:r>
            <a:endParaRPr lang="en-US" b="1" dirty="0"/>
          </a:p>
        </p:txBody>
      </p:sp>
      <p:grpSp>
        <p:nvGrpSpPr>
          <p:cNvPr id="37" name="Group 36"/>
          <p:cNvGrpSpPr/>
          <p:nvPr/>
        </p:nvGrpSpPr>
        <p:grpSpPr>
          <a:xfrm>
            <a:off x="1904676" y="1194209"/>
            <a:ext cx="9371909" cy="5215267"/>
            <a:chOff x="189597" y="1455445"/>
            <a:chExt cx="9371909" cy="5215267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650" y="1455445"/>
              <a:ext cx="5012856" cy="5215267"/>
            </a:xfrm>
            <a:prstGeom prst="rect">
              <a:avLst/>
            </a:prstGeom>
          </p:spPr>
        </p:pic>
        <p:pic>
          <p:nvPicPr>
            <p:cNvPr id="30" name="Content Placeholder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597" y="1553987"/>
              <a:ext cx="4365140" cy="435133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027104" y="3514382"/>
              <a:ext cx="1083130" cy="14601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2027104" y="1553987"/>
              <a:ext cx="2641358" cy="19603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027104" y="4974516"/>
              <a:ext cx="2616615" cy="14918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0" y="2647680"/>
            <a:ext cx="1536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Overland flow direction towards water body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11043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00978" y="175121"/>
            <a:ext cx="97900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Overland Flow</a:t>
            </a:r>
            <a:endParaRPr lang="en-US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92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31" y="35919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Potential Maximum Soil Moisture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4313" y="2519407"/>
            <a:ext cx="1256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PMSWR 4.62 – 6.53 inches</a:t>
            </a:r>
            <a:endParaRPr lang="en-US" b="1" dirty="0"/>
          </a:p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961437" y="1196488"/>
            <a:ext cx="9404394" cy="5139977"/>
            <a:chOff x="183510" y="1454227"/>
            <a:chExt cx="9404394" cy="513997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0683" y="1454227"/>
              <a:ext cx="5017221" cy="5139977"/>
            </a:xfrm>
            <a:prstGeom prst="rect">
              <a:avLst/>
            </a:prstGeom>
          </p:spPr>
        </p:pic>
        <p:pic>
          <p:nvPicPr>
            <p:cNvPr id="13" name="Content Placeholder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10" y="1543581"/>
              <a:ext cx="4365140" cy="4351338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2027104" y="3514382"/>
              <a:ext cx="1083130" cy="14601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2027104" y="1553987"/>
              <a:ext cx="2641358" cy="19603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027104" y="4974516"/>
              <a:ext cx="2616615" cy="14918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0" y="0"/>
            <a:ext cx="12192000" cy="11043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-135400" y="225111"/>
            <a:ext cx="124868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Potential Maximum Soil Water Retention</a:t>
            </a:r>
            <a:r>
              <a:rPr lang="en-US" sz="4500" dirty="0" smtClean="0"/>
              <a:t> 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360694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357" y="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Current/Future work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906" y="1325563"/>
            <a:ext cx="6666250" cy="4620342"/>
          </a:xfrm>
        </p:spPr>
      </p:pic>
      <p:sp>
        <p:nvSpPr>
          <p:cNvPr id="5" name="Rectangle 4"/>
          <p:cNvSpPr/>
          <p:nvPr/>
        </p:nvSpPr>
        <p:spPr>
          <a:xfrm>
            <a:off x="5011906" y="1411308"/>
            <a:ext cx="1731524" cy="12470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11906" y="1411308"/>
            <a:ext cx="6867728" cy="45345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0282" y="1411308"/>
            <a:ext cx="407670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700" dirty="0"/>
          </a:p>
          <a:p>
            <a:r>
              <a:rPr lang="en-US" sz="2700" dirty="0" smtClean="0"/>
              <a:t>Sites based on: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700" dirty="0" smtClean="0"/>
              <a:t>&gt; 5000 ADT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700" dirty="0" smtClean="0"/>
              <a:t>Proximity to water body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700" dirty="0" smtClean="0"/>
              <a:t>Flow direction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700" dirty="0" smtClean="0"/>
              <a:t>Runoff potential during heavy rains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700" dirty="0" smtClean="0"/>
              <a:t>Within municipal boundaries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1043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00978" y="175121"/>
            <a:ext cx="97900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 Work</a:t>
            </a:r>
            <a:endParaRPr lang="en-US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69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524125"/>
            <a:ext cx="12192000" cy="11043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0" y="2413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 smtClean="0"/>
              <a:t>Questions?</a:t>
            </a:r>
            <a:endParaRPr lang="en-US" sz="5000" b="1" dirty="0"/>
          </a:p>
        </p:txBody>
      </p:sp>
    </p:spTree>
    <p:extLst>
      <p:ext uri="{BB962C8B-B14F-4D97-AF65-F5344CB8AC3E}">
        <p14:creationId xmlns:p14="http://schemas.microsoft.com/office/powerpoint/2010/main" val="51777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70476637"/>
              </p:ext>
            </p:extLst>
          </p:nvPr>
        </p:nvGraphicFramePr>
        <p:xfrm>
          <a:off x="0" y="25400"/>
          <a:ext cx="12014200" cy="6453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8500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12009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59905" y="169599"/>
            <a:ext cx="97900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Flying J </a:t>
            </a:r>
            <a:r>
              <a:rPr lang="en-US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Junction </a:t>
            </a:r>
            <a:r>
              <a:rPr lang="en-US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Site</a:t>
            </a:r>
            <a:endParaRPr lang="en-US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49" y="1409779"/>
            <a:ext cx="4365140" cy="4351338"/>
          </a:xfrm>
        </p:spPr>
      </p:pic>
      <p:grpSp>
        <p:nvGrpSpPr>
          <p:cNvPr id="5" name="Group 4"/>
          <p:cNvGrpSpPr/>
          <p:nvPr/>
        </p:nvGrpSpPr>
        <p:grpSpPr>
          <a:xfrm>
            <a:off x="6126519" y="1977486"/>
            <a:ext cx="4793230" cy="4321514"/>
            <a:chOff x="5277678" y="2318026"/>
            <a:chExt cx="4793230" cy="432151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6913" y="3377692"/>
              <a:ext cx="4283995" cy="3261848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5277678" y="2318026"/>
              <a:ext cx="1441174" cy="2325757"/>
            </a:xfrm>
            <a:prstGeom prst="line">
              <a:avLst/>
            </a:prstGeom>
            <a:ln w="31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5277678" y="4633192"/>
              <a:ext cx="1441174" cy="1298863"/>
            </a:xfrm>
            <a:prstGeom prst="line">
              <a:avLst/>
            </a:prstGeom>
            <a:ln w="31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4501" cy="120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4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09550" y="2413337"/>
            <a:ext cx="2444750" cy="20313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Issues with the site: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the Floodway/Floodplain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Drains towards the North Llano River via a </a:t>
            </a:r>
            <a:r>
              <a:rPr lang="en-US" dirty="0" err="1"/>
              <a:t>TxDOT</a:t>
            </a:r>
            <a:r>
              <a:rPr lang="en-US" dirty="0"/>
              <a:t> drainage ditch.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593" y="0"/>
            <a:ext cx="94074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0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11043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839" y="-129051"/>
            <a:ext cx="5351161" cy="809987"/>
          </a:xfrm>
        </p:spPr>
        <p:txBody>
          <a:bodyPr>
            <a:normAutofit/>
          </a:bodyPr>
          <a:lstStyle/>
          <a:p>
            <a:pPr algn="ctr"/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*Southeastern Hill Country: Mason, Llano, </a:t>
            </a:r>
            <a:r>
              <a:rPr lang="en-US" sz="1200" dirty="0" smtClean="0"/>
              <a:t>Blanco, </a:t>
            </a:r>
            <a:r>
              <a:rPr lang="en-US" sz="1200" dirty="0" smtClean="0"/>
              <a:t>Kimble</a:t>
            </a:r>
            <a:r>
              <a:rPr lang="en-US" sz="1200" dirty="0" smtClean="0"/>
              <a:t>, </a:t>
            </a:r>
            <a:r>
              <a:rPr lang="en-US" sz="1200" dirty="0" smtClean="0"/>
              <a:t>Gillespie, Kerr, Kendall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US </a:t>
            </a:r>
            <a:r>
              <a:rPr lang="en-US" sz="1200" dirty="0" smtClean="0"/>
              <a:t>Census Bureau </a:t>
            </a:r>
            <a:endParaRPr lang="en-US" sz="1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537688" y="585332"/>
            <a:ext cx="7654312" cy="5732457"/>
            <a:chOff x="4537688" y="1125543"/>
            <a:chExt cx="7654312" cy="573245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2045" y="2307364"/>
              <a:ext cx="5729955" cy="4550636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 flipH="1" flipV="1">
              <a:off x="7986134" y="1127339"/>
              <a:ext cx="1909774" cy="3586329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4537688" y="3946563"/>
              <a:ext cx="5221287" cy="1221438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7" name="Chart 1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29626788"/>
                </p:ext>
              </p:extLst>
            </p:nvPr>
          </p:nvGraphicFramePr>
          <p:xfrm>
            <a:off x="4545751" y="1125543"/>
            <a:ext cx="3440383" cy="28210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18" name="Title 1"/>
          <p:cNvSpPr txBox="1">
            <a:spLocks/>
          </p:cNvSpPr>
          <p:nvPr/>
        </p:nvSpPr>
        <p:spPr>
          <a:xfrm>
            <a:off x="263100" y="247008"/>
            <a:ext cx="10363200" cy="676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Justification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3784" y="1104364"/>
            <a:ext cx="3657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Problem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Population set to double by 2050</a:t>
            </a:r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Counties have virtually no zoning power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Most small municipalities don’t have zoning ordinances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6588" y="3703123"/>
            <a:ext cx="72771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Goal</a:t>
            </a:r>
            <a:endParaRPr lang="en-US" sz="2500" b="1" dirty="0"/>
          </a:p>
          <a:p>
            <a:r>
              <a:rPr lang="en-US" b="1" dirty="0"/>
              <a:t>Identify areas where:</a:t>
            </a:r>
          </a:p>
          <a:p>
            <a:r>
              <a:rPr lang="en-US" dirty="0"/>
              <a:t>Major Highways (ADT &gt; 5,000) intersect waterways within </a:t>
            </a:r>
            <a:r>
              <a:rPr lang="en-US" dirty="0" smtClean="0"/>
              <a:t>municipal </a:t>
            </a:r>
            <a:r>
              <a:rPr lang="en-US" dirty="0"/>
              <a:t>limits</a:t>
            </a:r>
          </a:p>
          <a:p>
            <a:r>
              <a:rPr lang="en-US" dirty="0" smtClean="0"/>
              <a:t>with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1) </a:t>
            </a:r>
            <a:r>
              <a:rPr lang="en-US" dirty="0" smtClean="0"/>
              <a:t>High runoff potential (High Curve Numbers)</a:t>
            </a:r>
            <a:endParaRPr lang="en-US" dirty="0"/>
          </a:p>
          <a:p>
            <a:pPr lvl="1"/>
            <a:r>
              <a:rPr lang="en-US" dirty="0"/>
              <a:t>2) </a:t>
            </a:r>
            <a:r>
              <a:rPr lang="en-US" dirty="0" smtClean="0"/>
              <a:t>Overland flow to water </a:t>
            </a:r>
            <a:r>
              <a:rPr lang="en-US" dirty="0"/>
              <a:t>body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42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043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187" y="1843028"/>
            <a:ext cx="5729955" cy="4550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6976" y="940046"/>
            <a:ext cx="3840924" cy="932271"/>
          </a:xfrm>
        </p:spPr>
        <p:txBody>
          <a:bodyPr>
            <a:noAutofit/>
          </a:bodyPr>
          <a:lstStyle/>
          <a:p>
            <a:r>
              <a:rPr lang="en-US" sz="1600" b="1" dirty="0" smtClean="0"/>
              <a:t>Counties: Mason</a:t>
            </a:r>
            <a:r>
              <a:rPr lang="en-US" sz="1600" b="1" dirty="0" smtClean="0"/>
              <a:t>, Llano, Kerr, and Kimble</a:t>
            </a:r>
            <a:endParaRPr lang="en-US" sz="1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713" y="1901607"/>
            <a:ext cx="5874026" cy="45130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8042" y="1393727"/>
            <a:ext cx="448254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/>
          </a:p>
          <a:p>
            <a:r>
              <a:rPr lang="en-US" sz="2000" b="1" dirty="0" smtClean="0"/>
              <a:t>Identifying </a:t>
            </a:r>
            <a:r>
              <a:rPr lang="en-US" sz="2000" b="1" dirty="0"/>
              <a:t>P</a:t>
            </a:r>
            <a:r>
              <a:rPr lang="en-US" sz="2000" b="1" dirty="0" smtClean="0"/>
              <a:t>otential Sites:</a:t>
            </a:r>
            <a:endParaRPr lang="en-U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TxDOT</a:t>
            </a:r>
            <a:r>
              <a:rPr lang="en-US" sz="2000" dirty="0" smtClean="0"/>
              <a:t> ADT data (2013)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Municipal boundaries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NDH Flow Lines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Runoff potential:</a:t>
            </a:r>
            <a:endParaRPr lang="en-U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DEM30m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SSURGO USDA soil Data,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2006 National Land Cover data (2011 edition)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Overland Flow: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DEM 3m</a:t>
            </a:r>
            <a:endParaRPr lang="en-US" sz="2000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1500" y="94907"/>
            <a:ext cx="11049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US" sz="5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89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Runoff Curve Numbers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using HEC-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GeoHMS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825624"/>
            <a:ext cx="5054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Approximates runoff potential</a:t>
            </a:r>
            <a:endParaRPr lang="en-US" dirty="0" smtClean="0"/>
          </a:p>
          <a:p>
            <a:r>
              <a:rPr lang="en-US" dirty="0" smtClean="0"/>
              <a:t>Land use + Slope + Soil Type</a:t>
            </a:r>
          </a:p>
          <a:p>
            <a:r>
              <a:rPr lang="en-US" dirty="0" smtClean="0"/>
              <a:t>10 land use categories, 4 Soil Types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041" y="2163762"/>
            <a:ext cx="6376959" cy="3675063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485399"/>
              </p:ext>
            </p:extLst>
          </p:nvPr>
        </p:nvGraphicFramePr>
        <p:xfrm>
          <a:off x="838200" y="3879409"/>
          <a:ext cx="4318001" cy="1520190"/>
        </p:xfrm>
        <a:graphic>
          <a:graphicData uri="http://schemas.openxmlformats.org/drawingml/2006/table">
            <a:tbl>
              <a:tblPr/>
              <a:tblGrid>
                <a:gridCol w="2373369"/>
                <a:gridCol w="505298"/>
                <a:gridCol w="505298"/>
                <a:gridCol w="505298"/>
                <a:gridCol w="428738"/>
              </a:tblGrid>
              <a:tr h="199231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Pasture, grassland, or range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Meadow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Brush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Forest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Row Crops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36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1043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8115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Potential Maximum Soil Moisture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272" y="1582993"/>
            <a:ext cx="10058400" cy="452777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9857" y="5207513"/>
            <a:ext cx="3712285" cy="10417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S</a:t>
            </a:r>
            <a:r>
              <a:rPr lang="en-US" sz="2000" baseline="-25000" dirty="0" smtClean="0"/>
              <a:t>0.20</a:t>
            </a:r>
            <a:r>
              <a:rPr lang="en-US" sz="2000" dirty="0" smtClean="0"/>
              <a:t> = ((1000/CN) – 10))</a:t>
            </a:r>
          </a:p>
          <a:p>
            <a:pPr marL="0" indent="0" algn="ctr">
              <a:buNone/>
            </a:pPr>
            <a:r>
              <a:rPr lang="en-US" sz="2000" dirty="0" smtClean="0"/>
              <a:t>S</a:t>
            </a:r>
            <a:r>
              <a:rPr lang="en-US" sz="2000" baseline="-25000" dirty="0" smtClean="0"/>
              <a:t>.05</a:t>
            </a:r>
            <a:r>
              <a:rPr lang="en-US" sz="2000" dirty="0" smtClean="0"/>
              <a:t> = </a:t>
            </a:r>
            <a:r>
              <a:rPr lang="en-US" sz="2000" dirty="0" smtClean="0"/>
              <a:t>1.33 x S</a:t>
            </a:r>
            <a:r>
              <a:rPr lang="en-US" sz="2000" baseline="-25000" dirty="0" smtClean="0"/>
              <a:t>0.20</a:t>
            </a:r>
            <a:r>
              <a:rPr lang="en-US" sz="2000" baseline="30000" dirty="0" smtClean="0"/>
              <a:t>1.15</a:t>
            </a:r>
            <a:endParaRPr lang="en-US" sz="20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6546118" y="1444494"/>
            <a:ext cx="3913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Potential Maximum Soil Water Retention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6272" y="1582993"/>
            <a:ext cx="3913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Curve Number grid</a:t>
            </a:r>
          </a:p>
        </p:txBody>
      </p:sp>
    </p:spTree>
    <p:extLst>
      <p:ext uri="{BB962C8B-B14F-4D97-AF65-F5344CB8AC3E}">
        <p14:creationId xmlns:p14="http://schemas.microsoft.com/office/powerpoint/2010/main" val="173518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043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00978" y="175121"/>
            <a:ext cx="104195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Characterization of Junction Site</a:t>
            </a:r>
            <a:endParaRPr lang="en-US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066" y="1313873"/>
            <a:ext cx="4365140" cy="4351338"/>
          </a:xfrm>
        </p:spPr>
      </p:pic>
      <p:grpSp>
        <p:nvGrpSpPr>
          <p:cNvPr id="5" name="Group 4"/>
          <p:cNvGrpSpPr/>
          <p:nvPr/>
        </p:nvGrpSpPr>
        <p:grpSpPr>
          <a:xfrm>
            <a:off x="5812936" y="1894280"/>
            <a:ext cx="4793230" cy="4321514"/>
            <a:chOff x="5277678" y="2318026"/>
            <a:chExt cx="4793230" cy="432151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6913" y="3377692"/>
              <a:ext cx="4283995" cy="3261848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5277678" y="2318026"/>
              <a:ext cx="1441174" cy="2325757"/>
            </a:xfrm>
            <a:prstGeom prst="line">
              <a:avLst/>
            </a:prstGeom>
            <a:ln w="31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5277678" y="4633192"/>
              <a:ext cx="1441174" cy="1298863"/>
            </a:xfrm>
            <a:prstGeom prst="line">
              <a:avLst/>
            </a:prstGeom>
            <a:ln w="31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296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9619</TotalTime>
  <Words>339</Words>
  <Application>Microsoft Office PowerPoint</Application>
  <PresentationFormat>Widescreen</PresentationFormat>
  <Paragraphs>117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Water Quality and Development in Hill Country </vt:lpstr>
      <vt:lpstr>PowerPoint Presentation</vt:lpstr>
      <vt:lpstr>PowerPoint Presentation</vt:lpstr>
      <vt:lpstr>PowerPoint Presentation</vt:lpstr>
      <vt:lpstr>  *Southeastern Hill Country: Mason, Llano, Blanco, Kimble, Gillespie, Kerr, Kendall  US Census Bureau </vt:lpstr>
      <vt:lpstr>Counties: Mason, Llano, Kerr, and Kimble</vt:lpstr>
      <vt:lpstr>Runoff Curve Numbers using HEC-GeoHMS</vt:lpstr>
      <vt:lpstr>Potential Maximum Soil Moisture</vt:lpstr>
      <vt:lpstr>PowerPoint Presentation</vt:lpstr>
      <vt:lpstr>PowerPoint Presentation</vt:lpstr>
      <vt:lpstr>Overland flow</vt:lpstr>
      <vt:lpstr>Potential Maximum Soil Moisture</vt:lpstr>
      <vt:lpstr>Current/Future work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Jesse Libra</dc:creator>
  <cp:lastModifiedBy>Jesse Libra</cp:lastModifiedBy>
  <cp:revision>76</cp:revision>
  <cp:lastPrinted>2014-11-25T02:06:44Z</cp:lastPrinted>
  <dcterms:created xsi:type="dcterms:W3CDTF">2014-11-11T23:21:45Z</dcterms:created>
  <dcterms:modified xsi:type="dcterms:W3CDTF">2014-11-25T14:44:54Z</dcterms:modified>
</cp:coreProperties>
</file>