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88" r:id="rId4"/>
    <p:sldMasterId id="2147483692" r:id="rId5"/>
  </p:sldMasterIdLst>
  <p:notesMasterIdLst>
    <p:notesMasterId r:id="rId67"/>
  </p:notesMasterIdLst>
  <p:sldIdLst>
    <p:sldId id="271" r:id="rId6"/>
    <p:sldId id="302" r:id="rId7"/>
    <p:sldId id="303" r:id="rId8"/>
    <p:sldId id="304" r:id="rId9"/>
    <p:sldId id="305" r:id="rId10"/>
    <p:sldId id="306" r:id="rId11"/>
    <p:sldId id="307" r:id="rId12"/>
    <p:sldId id="308" r:id="rId13"/>
    <p:sldId id="335" r:id="rId14"/>
    <p:sldId id="309" r:id="rId15"/>
    <p:sldId id="310" r:id="rId16"/>
    <p:sldId id="311" r:id="rId17"/>
    <p:sldId id="312" r:id="rId18"/>
    <p:sldId id="313" r:id="rId19"/>
    <p:sldId id="295" r:id="rId20"/>
    <p:sldId id="294" r:id="rId21"/>
    <p:sldId id="298" r:id="rId22"/>
    <p:sldId id="299" r:id="rId23"/>
    <p:sldId id="300" r:id="rId24"/>
    <p:sldId id="301" r:id="rId25"/>
    <p:sldId id="272" r:id="rId26"/>
    <p:sldId id="274" r:id="rId27"/>
    <p:sldId id="275" r:id="rId28"/>
    <p:sldId id="276" r:id="rId29"/>
    <p:sldId id="277" r:id="rId30"/>
    <p:sldId id="278" r:id="rId31"/>
    <p:sldId id="266" r:id="rId32"/>
    <p:sldId id="267" r:id="rId33"/>
    <p:sldId id="269" r:id="rId34"/>
    <p:sldId id="270" r:id="rId35"/>
    <p:sldId id="293" r:id="rId36"/>
    <p:sldId id="257" r:id="rId37"/>
    <p:sldId id="258" r:id="rId38"/>
    <p:sldId id="259" r:id="rId39"/>
    <p:sldId id="262" r:id="rId40"/>
    <p:sldId id="260" r:id="rId41"/>
    <p:sldId id="261" r:id="rId42"/>
    <p:sldId id="263" r:id="rId43"/>
    <p:sldId id="264" r:id="rId44"/>
    <p:sldId id="265"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5" d="100"/>
          <a:sy n="125" d="100"/>
        </p:scale>
        <p:origin x="47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7D2E4D-E994-48A8-B82E-06B7BDCB38D0}" type="datetimeFigureOut">
              <a:rPr lang="en-US" smtClean="0"/>
              <a:t>10/30/2014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5B86BB-5344-4E69-845E-FBB8BEC42EE5}" type="slidenum">
              <a:rPr lang="en-US" smtClean="0"/>
              <a:t>‹#›</a:t>
            </a:fld>
            <a:endParaRPr lang="en-US"/>
          </a:p>
        </p:txBody>
      </p:sp>
    </p:spTree>
    <p:extLst>
      <p:ext uri="{BB962C8B-B14F-4D97-AF65-F5344CB8AC3E}">
        <p14:creationId xmlns:p14="http://schemas.microsoft.com/office/powerpoint/2010/main" val="1762006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flowsmapper.geo.census.gov/flowsmapper/flowsmapper.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FCF003-C956-4992-B392-9F02FC9F5416}" type="slidenum">
              <a:rPr lang="en-US">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915723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For the 1980 Census, enough growth occurred to split the original tract 1130 into two new pieces.  Note the tract suffixes .01 and .02.</a:t>
            </a: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215948A-0849-4FD2-B842-FC75F565D816}" type="slidenum">
              <a:rPr lang="en-US" altLang="en-US">
                <a:solidFill>
                  <a:prstClr val="black"/>
                </a:solidFill>
              </a:rPr>
              <a:pPr>
                <a:defRPr/>
              </a:pPr>
              <a:t>12</a:t>
            </a:fld>
            <a:endParaRPr lang="en-US" altLang="en-US">
              <a:solidFill>
                <a:prstClr val="black"/>
              </a:solidFill>
            </a:endParaRPr>
          </a:p>
        </p:txBody>
      </p:sp>
    </p:spTree>
    <p:extLst>
      <p:ext uri="{BB962C8B-B14F-4D97-AF65-F5344CB8AC3E}">
        <p14:creationId xmlns:p14="http://schemas.microsoft.com/office/powerpoint/2010/main" val="1816987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For the 1990 Census, growth has again continued at an accelerated pace requiring the two tracts from 1980 to be split further.  Notice the original suffixes are no longer used and new ones are provided.</a:t>
            </a:r>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B8CE7AA-B129-400A-BF2F-C54AFD94B574}" type="slidenum">
              <a:rPr lang="en-US" altLang="en-US">
                <a:solidFill>
                  <a:prstClr val="black"/>
                </a:solidFill>
              </a:rPr>
              <a:pPr>
                <a:defRPr/>
              </a:pPr>
              <a:t>13</a:t>
            </a:fld>
            <a:endParaRPr lang="en-US" altLang="en-US">
              <a:solidFill>
                <a:prstClr val="black"/>
              </a:solidFill>
            </a:endParaRPr>
          </a:p>
        </p:txBody>
      </p:sp>
    </p:spTree>
    <p:extLst>
      <p:ext uri="{BB962C8B-B14F-4D97-AF65-F5344CB8AC3E}">
        <p14:creationId xmlns:p14="http://schemas.microsoft.com/office/powerpoint/2010/main" val="230341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Finally in the 2000 Census, the four tracts from 1990 had to be further sub-divided.  Once again, the tract suffixes from 1990 are no longer used and new ones are given.  You can see that the original outline of tract 1130 still exists, so you can compare the data from 2000 to the same geographic area in 1970.</a:t>
            </a:r>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33A2AA3-44E8-4C90-A473-2DF602F67808}" type="slidenum">
              <a:rPr lang="en-US" altLang="en-US">
                <a:solidFill>
                  <a:prstClr val="black"/>
                </a:solidFill>
              </a:rPr>
              <a:pPr>
                <a:defRPr/>
              </a:pPr>
              <a:t>14</a:t>
            </a:fld>
            <a:endParaRPr lang="en-US" altLang="en-US">
              <a:solidFill>
                <a:prstClr val="black"/>
              </a:solidFill>
            </a:endParaRPr>
          </a:p>
        </p:txBody>
      </p:sp>
    </p:spTree>
    <p:extLst>
      <p:ext uri="{BB962C8B-B14F-4D97-AF65-F5344CB8AC3E}">
        <p14:creationId xmlns:p14="http://schemas.microsoft.com/office/powerpoint/2010/main" val="1500374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AD54AC84-7568-4AE7-95C5-71958F8B3831}" type="slidenum">
              <a:rPr lang="en-US">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053433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EDC45B09-9731-44D8-AE46-3302C9F58B2C}" type="slidenum">
              <a:rPr lang="en-US">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546992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Publically released visualization tool.  Allows users to create custom maps that are suitable for inclusion in publications.  The Bureau did not previously offer this capability.</a:t>
            </a:r>
          </a:p>
        </p:txBody>
      </p:sp>
    </p:spTree>
    <p:extLst>
      <p:ext uri="{BB962C8B-B14F-4D97-AF65-F5344CB8AC3E}">
        <p14:creationId xmlns:p14="http://schemas.microsoft.com/office/powerpoint/2010/main" val="298023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Provides tract-level data to analyze distributions of demographic characteristics within metropolitan and micropolitan statistical areas and counties outside CBSAs.</a:t>
            </a:r>
          </a:p>
        </p:txBody>
      </p:sp>
      <p:sp>
        <p:nvSpPr>
          <p:cNvPr id="36868"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defTabSz="448650" fontAlgn="base">
              <a:spcBef>
                <a:spcPct val="0"/>
              </a:spcBef>
              <a:spcAft>
                <a:spcPct val="0"/>
              </a:spcAft>
              <a:defRPr>
                <a:solidFill>
                  <a:schemeClr val="tx1"/>
                </a:solidFill>
                <a:latin typeface="Calibri" pitchFamily="34" charset="0"/>
              </a:defRPr>
            </a:lvl6pPr>
            <a:lvl7pPr marL="2916227" indent="-224325" defTabSz="448650" fontAlgn="base">
              <a:spcBef>
                <a:spcPct val="0"/>
              </a:spcBef>
              <a:spcAft>
                <a:spcPct val="0"/>
              </a:spcAft>
              <a:defRPr>
                <a:solidFill>
                  <a:schemeClr val="tx1"/>
                </a:solidFill>
                <a:latin typeface="Calibri" pitchFamily="34" charset="0"/>
              </a:defRPr>
            </a:lvl7pPr>
            <a:lvl8pPr marL="3364878" indent="-224325" defTabSz="448650" fontAlgn="base">
              <a:spcBef>
                <a:spcPct val="0"/>
              </a:spcBef>
              <a:spcAft>
                <a:spcPct val="0"/>
              </a:spcAft>
              <a:defRPr>
                <a:solidFill>
                  <a:schemeClr val="tx1"/>
                </a:solidFill>
                <a:latin typeface="Calibri" pitchFamily="34" charset="0"/>
              </a:defRPr>
            </a:lvl8pPr>
            <a:lvl9pPr marL="3813528" indent="-224325" defTabSz="448650" fontAlgn="base">
              <a:spcBef>
                <a:spcPct val="0"/>
              </a:spcBef>
              <a:spcAft>
                <a:spcPct val="0"/>
              </a:spcAft>
              <a:defRPr>
                <a:solidFill>
                  <a:schemeClr val="tx1"/>
                </a:solidFill>
                <a:latin typeface="Calibri" pitchFamily="34" charset="0"/>
              </a:defRPr>
            </a:lvl9pPr>
          </a:lstStyle>
          <a:p>
            <a:pPr>
              <a:defRPr/>
            </a:pPr>
            <a:fld id="{F60949D2-F6A1-4013-9ED9-0B0CAB178E5A}" type="slidenum">
              <a:rPr lang="en-US" smtClean="0">
                <a:solidFill>
                  <a:prstClr val="black"/>
                </a:solidFill>
              </a:rPr>
              <a:pPr>
                <a:defRPr/>
              </a:pPr>
              <a:t>6</a:t>
            </a:fld>
            <a:endParaRPr lang="en-US" smtClean="0">
              <a:solidFill>
                <a:prstClr val="black"/>
              </a:solidFill>
            </a:endParaRPr>
          </a:p>
        </p:txBody>
      </p:sp>
    </p:spTree>
    <p:extLst>
      <p:ext uri="{BB962C8B-B14F-4D97-AF65-F5344CB8AC3E}">
        <p14:creationId xmlns:p14="http://schemas.microsoft.com/office/powerpoint/2010/main" val="393463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One of the more recent on-line mapping tools to be released in Census Flows Mapper.  This tool provides the ability to access and map county-to-county migration flow data from the ACS 5-year dataset.  </a:t>
            </a:r>
          </a:p>
          <a:p>
            <a:pPr eaLnBrk="1" hangingPunct="1">
              <a:spcBef>
                <a:spcPct val="0"/>
              </a:spcBef>
            </a:pPr>
            <a:endParaRPr lang="en-US" altLang="en-US" smtClean="0"/>
          </a:p>
          <a:p>
            <a:pPr eaLnBrk="1" hangingPunct="1">
              <a:spcBef>
                <a:spcPct val="0"/>
              </a:spcBef>
            </a:pPr>
            <a:r>
              <a:rPr lang="en-US" altLang="en-US" smtClean="0"/>
              <a:t>These data previously were available only via a complex data matrix containing information for each pairing of the nation’s 3,143 counties.  </a:t>
            </a:r>
          </a:p>
          <a:p>
            <a:pPr eaLnBrk="1" hangingPunct="1">
              <a:spcBef>
                <a:spcPct val="0"/>
              </a:spcBef>
            </a:pPr>
            <a:endParaRPr lang="en-US" altLang="en-US" smtClean="0"/>
          </a:p>
          <a:p>
            <a:pPr eaLnBrk="1" hangingPunct="1">
              <a:spcBef>
                <a:spcPct val="0"/>
              </a:spcBef>
            </a:pPr>
            <a:r>
              <a:rPr lang="en-US" altLang="en-US" smtClean="0"/>
              <a:t>Census Flows Mapper enables the most novice user to view migration data.  It also provides experienced migration analysts with an easy means to gain a quick overview of migration trends before diving deeper into the data.</a:t>
            </a:r>
          </a:p>
        </p:txBody>
      </p:sp>
      <p:sp>
        <p:nvSpPr>
          <p:cNvPr id="38916"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defTabSz="448650" fontAlgn="base">
              <a:spcBef>
                <a:spcPct val="0"/>
              </a:spcBef>
              <a:spcAft>
                <a:spcPct val="0"/>
              </a:spcAft>
              <a:defRPr>
                <a:solidFill>
                  <a:schemeClr val="tx1"/>
                </a:solidFill>
                <a:latin typeface="Calibri" pitchFamily="34" charset="0"/>
              </a:defRPr>
            </a:lvl6pPr>
            <a:lvl7pPr marL="2916227" indent="-224325" defTabSz="448650" fontAlgn="base">
              <a:spcBef>
                <a:spcPct val="0"/>
              </a:spcBef>
              <a:spcAft>
                <a:spcPct val="0"/>
              </a:spcAft>
              <a:defRPr>
                <a:solidFill>
                  <a:schemeClr val="tx1"/>
                </a:solidFill>
                <a:latin typeface="Calibri" pitchFamily="34" charset="0"/>
              </a:defRPr>
            </a:lvl7pPr>
            <a:lvl8pPr marL="3364878" indent="-224325" defTabSz="448650" fontAlgn="base">
              <a:spcBef>
                <a:spcPct val="0"/>
              </a:spcBef>
              <a:spcAft>
                <a:spcPct val="0"/>
              </a:spcAft>
              <a:defRPr>
                <a:solidFill>
                  <a:schemeClr val="tx1"/>
                </a:solidFill>
                <a:latin typeface="Calibri" pitchFamily="34" charset="0"/>
              </a:defRPr>
            </a:lvl8pPr>
            <a:lvl9pPr marL="3813528" indent="-224325" defTabSz="448650" fontAlgn="base">
              <a:spcBef>
                <a:spcPct val="0"/>
              </a:spcBef>
              <a:spcAft>
                <a:spcPct val="0"/>
              </a:spcAft>
              <a:defRPr>
                <a:solidFill>
                  <a:schemeClr val="tx1"/>
                </a:solidFill>
                <a:latin typeface="Calibri" pitchFamily="34" charset="0"/>
              </a:defRPr>
            </a:lvl9pPr>
          </a:lstStyle>
          <a:p>
            <a:pPr>
              <a:defRPr/>
            </a:pPr>
            <a:fld id="{9D8A30BF-DAA2-4445-AF03-D70F39034D63}" type="slidenum">
              <a:rPr lang="en-US" smtClean="0">
                <a:solidFill>
                  <a:prstClr val="black"/>
                </a:solidFill>
              </a:rPr>
              <a:pPr>
                <a:defRPr/>
              </a:pPr>
              <a:t>7</a:t>
            </a:fld>
            <a:endParaRPr lang="en-US" smtClean="0">
              <a:solidFill>
                <a:prstClr val="black"/>
              </a:solidFill>
            </a:endParaRPr>
          </a:p>
        </p:txBody>
      </p:sp>
    </p:spTree>
    <p:extLst>
      <p:ext uri="{BB962C8B-B14F-4D97-AF65-F5344CB8AC3E}">
        <p14:creationId xmlns:p14="http://schemas.microsoft.com/office/powerpoint/2010/main" val="2372990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Based on the same technology GEO worked with ECON to develop the </a:t>
            </a:r>
            <a:r>
              <a:rPr lang="en-US" altLang="en-US" smtClean="0">
                <a:hlinkClick r:id="rId3"/>
              </a:rPr>
              <a:t>Census Flows Mapper</a:t>
            </a:r>
            <a:r>
              <a:rPr lang="en-US" altLang="en-US" smtClean="0"/>
              <a:t> which shows county-to-county migration from the American Community Survey 5-year data.</a:t>
            </a:r>
          </a:p>
        </p:txBody>
      </p:sp>
    </p:spTree>
    <p:extLst>
      <p:ext uri="{BB962C8B-B14F-4D97-AF65-F5344CB8AC3E}">
        <p14:creationId xmlns:p14="http://schemas.microsoft.com/office/powerpoint/2010/main" val="976463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p>
            <a:pPr>
              <a:defRPr/>
            </a:pPr>
            <a:fld id="{929A578C-EE7B-42C2-ABA2-BDAD59146E53}" type="slidenum">
              <a:rPr lang="en-US">
                <a:solidFill>
                  <a:prstClr val="black"/>
                </a:solidFill>
              </a:rPr>
              <a:pPr>
                <a:defRPr/>
              </a:pPr>
              <a:t>10</a:t>
            </a:fld>
            <a:endParaRPr lang="en-US">
              <a:solidFill>
                <a:prstClr val="black"/>
              </a:solidFill>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This diagram depicts the geographic hierarchy, as a series of nesting relationships, based on the legal, administrative, or areal relationships of the entities.    For example, a line joining the lower-level entity “place” and the higher-level entity “state” means that a place cannot cross a state boundary.</a:t>
            </a:r>
          </a:p>
        </p:txBody>
      </p:sp>
    </p:spTree>
    <p:extLst>
      <p:ext uri="{BB962C8B-B14F-4D97-AF65-F5344CB8AC3E}">
        <p14:creationId xmlns:p14="http://schemas.microsoft.com/office/powerpoint/2010/main" val="1583350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next few slides show an example of an area where population continues to grow and therefore the census tract is split over the decades.  </a:t>
            </a:r>
          </a:p>
          <a:p>
            <a:pPr eaLnBrk="1" hangingPunct="1">
              <a:spcBef>
                <a:spcPct val="0"/>
              </a:spcBef>
            </a:pPr>
            <a:endParaRPr lang="en-US" altLang="en-US" smtClean="0"/>
          </a:p>
          <a:p>
            <a:pPr eaLnBrk="1" hangingPunct="1">
              <a:spcBef>
                <a:spcPct val="0"/>
              </a:spcBef>
            </a:pPr>
            <a:r>
              <a:rPr lang="en-US" altLang="en-US" smtClean="0"/>
              <a:t>This is the original tract 1130 in South Jordan City, Utah during the 1970 Census</a:t>
            </a:r>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1BD5B78-F873-41D5-9AE4-78A3D405C08F}" type="slidenum">
              <a:rPr lang="en-US" altLang="en-US">
                <a:solidFill>
                  <a:prstClr val="black"/>
                </a:solidFill>
              </a:rPr>
              <a:pPr>
                <a:defRPr/>
              </a:pPr>
              <a:t>11</a:t>
            </a:fld>
            <a:endParaRPr lang="en-US" altLang="en-US">
              <a:solidFill>
                <a:prstClr val="black"/>
              </a:solidFill>
            </a:endParaRPr>
          </a:p>
        </p:txBody>
      </p:sp>
    </p:spTree>
    <p:extLst>
      <p:ext uri="{BB962C8B-B14F-4D97-AF65-F5344CB8AC3E}">
        <p14:creationId xmlns:p14="http://schemas.microsoft.com/office/powerpoint/2010/main" val="416667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788625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958269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2891787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2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646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560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0F91C0-BF84-4970-8A5B-390E5C068553}" type="datetimeFigureOut">
              <a:rPr lang="en-US" smtClean="0">
                <a:solidFill>
                  <a:prstClr val="black">
                    <a:tint val="75000"/>
                  </a:prstClr>
                </a:solidFill>
              </a:rPr>
              <a:pPr/>
              <a:t>10/30/2014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353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0F91C0-BF84-4970-8A5B-390E5C068553}" type="datetimeFigureOut">
              <a:rPr lang="en-US" smtClean="0">
                <a:solidFill>
                  <a:prstClr val="black">
                    <a:tint val="75000"/>
                  </a:prstClr>
                </a:solidFill>
              </a:rPr>
              <a:pPr/>
              <a:t>10/30/2014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962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0F91C0-BF84-4970-8A5B-390E5C068553}" type="datetimeFigureOut">
              <a:rPr lang="en-US" smtClean="0">
                <a:solidFill>
                  <a:prstClr val="black">
                    <a:tint val="75000"/>
                  </a:prstClr>
                </a:solidFill>
              </a:rPr>
              <a:pPr/>
              <a:t>10/30/2014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152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0F91C0-BF84-4970-8A5B-390E5C068553}" type="datetimeFigureOut">
              <a:rPr lang="en-US" smtClean="0">
                <a:solidFill>
                  <a:prstClr val="black">
                    <a:tint val="75000"/>
                  </a:prstClr>
                </a:solidFill>
              </a:rPr>
              <a:pPr/>
              <a:t>10/30/2014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222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F91C0-BF84-4970-8A5B-390E5C068553}" type="datetimeFigureOut">
              <a:rPr lang="en-US" smtClean="0">
                <a:solidFill>
                  <a:prstClr val="black">
                    <a:tint val="75000"/>
                  </a:prstClr>
                </a:solidFill>
              </a:rPr>
              <a:pPr/>
              <a:t>10/30/2014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40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789654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F91C0-BF84-4970-8A5B-390E5C068553}" type="datetimeFigureOut">
              <a:rPr lang="en-US" smtClean="0">
                <a:solidFill>
                  <a:prstClr val="black">
                    <a:tint val="75000"/>
                  </a:prstClr>
                </a:solidFill>
              </a:rPr>
              <a:pPr/>
              <a:t>10/30/2014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20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902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896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BE1527B-C192-434E-9C42-EF22063064FD}"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0643DC-59D2-4BD9-B2BB-AA337B493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8241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842ED7-71E4-4082-BC71-E11F1C7E8E4F}"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EC1437-BA8C-43EC-8D88-93910BD737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3630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2294C4-303A-4402-AB34-C8CE9FAD7960}"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93A1A5-3B87-4A9E-81C0-6DAECCE46A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8700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B8594DC-2CD1-49BB-8DEC-983A6701549B}" type="datetimeFigureOut">
              <a:rPr lang="en-US">
                <a:solidFill>
                  <a:prstClr val="black">
                    <a:tint val="75000"/>
                  </a:prstClr>
                </a:solidFill>
              </a:rPr>
              <a:pPr>
                <a:defRPr/>
              </a:pPr>
              <a:t>10/30/2014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4ECC01-078D-4489-82C0-C0610A4128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0357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2FE772B-B214-4051-97A9-C2242B799082}" type="datetimeFigureOut">
              <a:rPr lang="en-US">
                <a:solidFill>
                  <a:prstClr val="black">
                    <a:tint val="75000"/>
                  </a:prstClr>
                </a:solidFill>
              </a:rPr>
              <a:pPr>
                <a:defRPr/>
              </a:pPr>
              <a:t>10/30/2014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CBECE4F-E358-4E30-BBA6-036797A1AA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2040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401B9EE-F8FE-4DED-8258-1D055FEEC38D}" type="datetimeFigureOut">
              <a:rPr lang="en-US">
                <a:solidFill>
                  <a:prstClr val="black">
                    <a:tint val="75000"/>
                  </a:prstClr>
                </a:solidFill>
              </a:rPr>
              <a:pPr>
                <a:defRPr/>
              </a:pPr>
              <a:t>10/30/2014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D90B4CC-B8C3-437F-893F-DD0AD06838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82110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BEA44A-C7B9-476C-BCC1-4EA17A03F476}" type="datetimeFigureOut">
              <a:rPr lang="en-US">
                <a:solidFill>
                  <a:prstClr val="black">
                    <a:tint val="75000"/>
                  </a:prstClr>
                </a:solidFill>
              </a:rPr>
              <a:pPr>
                <a:defRPr/>
              </a:pPr>
              <a:t>10/30/2014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CE83458-DA99-441F-8EB5-72E46DE207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1758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B79A3D-B9AB-43E2-99E8-17FE54314027}" type="datetimeFigureOut">
              <a:rPr lang="en-US" smtClean="0"/>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956133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E0E765-DD91-4351-A416-8ACFCF987D3C}" type="datetimeFigureOut">
              <a:rPr lang="en-US">
                <a:solidFill>
                  <a:prstClr val="black">
                    <a:tint val="75000"/>
                  </a:prstClr>
                </a:solidFill>
              </a:rPr>
              <a:pPr>
                <a:defRPr/>
              </a:pPr>
              <a:t>10/30/2014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4050D76-E39C-4C50-AF61-E3B73D89CF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9584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002CC7-FBBA-4842-B7E6-2A7CDC2243C8}" type="datetimeFigureOut">
              <a:rPr lang="en-US">
                <a:solidFill>
                  <a:prstClr val="black">
                    <a:tint val="75000"/>
                  </a:prstClr>
                </a:solidFill>
              </a:rPr>
              <a:pPr>
                <a:defRPr/>
              </a:pPr>
              <a:t>10/30/2014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09D106-2C85-4F3B-8071-DBB8383F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25853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2D4A27-9F17-42A8-BDFA-230FD020F290}"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4C51A92-3C48-4E4C-B928-8AFE3B306F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4291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BA24A0-8361-4D81-A5F1-BA28DCDF0247}"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B71054-60BF-43FF-81CE-CD091CB494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2468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a:xfrm>
            <a:off x="3497263" y="6356350"/>
            <a:ext cx="2133600" cy="365125"/>
          </a:xfrm>
          <a:prstGeom prst="rect">
            <a:avLst/>
          </a:prstGeom>
        </p:spPr>
        <p:txBody>
          <a:bodyPr/>
          <a:lstStyle>
            <a:lvl1pPr algn="ctr" fontAlgn="auto">
              <a:spcBef>
                <a:spcPts val="0"/>
              </a:spcBef>
              <a:spcAft>
                <a:spcPts val="0"/>
              </a:spcAft>
              <a:defRPr>
                <a:solidFill>
                  <a:schemeClr val="tx1"/>
                </a:solidFill>
                <a:latin typeface="+mn-lt"/>
                <a:cs typeface="+mn-cs"/>
              </a:defRPr>
            </a:lvl1pPr>
          </a:lstStyle>
          <a:p>
            <a:pPr defTabSz="457200">
              <a:defRPr/>
            </a:pPr>
            <a:fld id="{DBB4CF79-8568-4FEA-8571-213864A507C7}" type="slidenum">
              <a:rPr lang="en-US">
                <a:solidFill>
                  <a:prstClr val="black"/>
                </a:solidFill>
              </a:rPr>
              <a:pPr defTabSz="457200">
                <a:defRPr/>
              </a:pPr>
              <a:t>‹#›</a:t>
            </a:fld>
            <a:endParaRPr lang="en-US" dirty="0">
              <a:solidFill>
                <a:prstClr val="black"/>
              </a:solidFill>
            </a:endParaRPr>
          </a:p>
        </p:txBody>
      </p:sp>
    </p:spTree>
    <p:extLst>
      <p:ext uri="{BB962C8B-B14F-4D97-AF65-F5344CB8AC3E}">
        <p14:creationId xmlns:p14="http://schemas.microsoft.com/office/powerpoint/2010/main" val="1090502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8315325" y="6492875"/>
            <a:ext cx="828675" cy="365125"/>
          </a:xfrm>
          <a:prstGeom prst="rect">
            <a:avLst/>
          </a:prstGeom>
        </p:spPr>
        <p:txBody>
          <a:bodyPr/>
          <a:lstStyle>
            <a:lvl1pPr algn="ctr" fontAlgn="auto">
              <a:spcBef>
                <a:spcPts val="0"/>
              </a:spcBef>
              <a:spcAft>
                <a:spcPts val="0"/>
              </a:spcAft>
              <a:defRPr>
                <a:solidFill>
                  <a:schemeClr val="tx1"/>
                </a:solidFill>
                <a:latin typeface="+mn-lt"/>
                <a:cs typeface="+mn-cs"/>
              </a:defRPr>
            </a:lvl1pPr>
          </a:lstStyle>
          <a:p>
            <a:pPr defTabSz="457200">
              <a:defRPr/>
            </a:pPr>
            <a:fld id="{70557D8F-4990-41E9-840C-D8E3EDBF1D2F}" type="slidenum">
              <a:rPr lang="en-US">
                <a:solidFill>
                  <a:prstClr val="black"/>
                </a:solidFill>
              </a:rPr>
              <a:pPr defTabSz="457200">
                <a:defRPr/>
              </a:pPr>
              <a:t>‹#›</a:t>
            </a:fld>
            <a:endParaRPr lang="en-US" dirty="0">
              <a:solidFill>
                <a:prstClr val="black"/>
              </a:solidFill>
            </a:endParaRPr>
          </a:p>
        </p:txBody>
      </p:sp>
    </p:spTree>
    <p:extLst>
      <p:ext uri="{BB962C8B-B14F-4D97-AF65-F5344CB8AC3E}">
        <p14:creationId xmlns:p14="http://schemas.microsoft.com/office/powerpoint/2010/main" val="3116339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609600"/>
            <a:ext cx="7696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xfrm>
            <a:off x="6934200" y="6248400"/>
            <a:ext cx="1905000" cy="457200"/>
          </a:xfrm>
          <a:prstGeom prst="rect">
            <a:avLst/>
          </a:prstGeom>
        </p:spPr>
        <p:txBody>
          <a:bodyPr/>
          <a:lstStyle>
            <a:lvl1pPr>
              <a:defRPr/>
            </a:lvl1pPr>
          </a:lstStyle>
          <a:p>
            <a:pPr defTabSz="457200" fontAlgn="base">
              <a:spcBef>
                <a:spcPct val="0"/>
              </a:spcBef>
              <a:spcAft>
                <a:spcPct val="0"/>
              </a:spcAft>
              <a:defRPr/>
            </a:pPr>
            <a:fld id="{5DE329AA-E0F0-4C8A-94AF-AF83385F534B}" type="slidenum">
              <a:rPr lang="en-US">
                <a:solidFill>
                  <a:prstClr val="black"/>
                </a:solidFill>
                <a:latin typeface="Arial" charset="0"/>
                <a:cs typeface="Arial" charset="0"/>
              </a:rPr>
              <a:pPr defTabSz="457200" fontAlgn="base">
                <a:spcBef>
                  <a:spcPct val="0"/>
                </a:spcBef>
                <a:spcAft>
                  <a:spcPct val="0"/>
                </a:spcAft>
                <a:defRPr/>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190444172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BE1527B-C192-434E-9C42-EF22063064FD}"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0643DC-59D2-4BD9-B2BB-AA337B493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422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842ED7-71E4-4082-BC71-E11F1C7E8E4F}"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EC1437-BA8C-43EC-8D88-93910BD737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4006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2294C4-303A-4402-AB34-C8CE9FAD7960}"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93A1A5-3B87-4A9E-81C0-6DAECCE46A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2023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B79A3D-B9AB-43E2-99E8-17FE54314027}" type="datetimeFigureOut">
              <a:rPr lang="en-US" smtClean="0"/>
              <a:t>10/30/2014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860859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B8594DC-2CD1-49BB-8DEC-983A6701549B}" type="datetimeFigureOut">
              <a:rPr lang="en-US">
                <a:solidFill>
                  <a:prstClr val="black">
                    <a:tint val="75000"/>
                  </a:prstClr>
                </a:solidFill>
              </a:rPr>
              <a:pPr>
                <a:defRPr/>
              </a:pPr>
              <a:t>10/30/2014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4ECC01-078D-4489-82C0-C0610A4128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1833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2FE772B-B214-4051-97A9-C2242B799082}" type="datetimeFigureOut">
              <a:rPr lang="en-US">
                <a:solidFill>
                  <a:prstClr val="black">
                    <a:tint val="75000"/>
                  </a:prstClr>
                </a:solidFill>
              </a:rPr>
              <a:pPr>
                <a:defRPr/>
              </a:pPr>
              <a:t>10/30/2014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CBECE4F-E358-4E30-BBA6-036797A1AA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8024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401B9EE-F8FE-4DED-8258-1D055FEEC38D}" type="datetimeFigureOut">
              <a:rPr lang="en-US">
                <a:solidFill>
                  <a:prstClr val="black">
                    <a:tint val="75000"/>
                  </a:prstClr>
                </a:solidFill>
              </a:rPr>
              <a:pPr>
                <a:defRPr/>
              </a:pPr>
              <a:t>10/30/2014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D90B4CC-B8C3-437F-893F-DD0AD06838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56168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BEA44A-C7B9-476C-BCC1-4EA17A03F476}" type="datetimeFigureOut">
              <a:rPr lang="en-US">
                <a:solidFill>
                  <a:prstClr val="black">
                    <a:tint val="75000"/>
                  </a:prstClr>
                </a:solidFill>
              </a:rPr>
              <a:pPr>
                <a:defRPr/>
              </a:pPr>
              <a:t>10/30/2014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CE83458-DA99-441F-8EB5-72E46DE207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9795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E0E765-DD91-4351-A416-8ACFCF987D3C}" type="datetimeFigureOut">
              <a:rPr lang="en-US">
                <a:solidFill>
                  <a:prstClr val="black">
                    <a:tint val="75000"/>
                  </a:prstClr>
                </a:solidFill>
              </a:rPr>
              <a:pPr>
                <a:defRPr/>
              </a:pPr>
              <a:t>10/30/2014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4050D76-E39C-4C50-AF61-E3B73D89CF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75934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002CC7-FBBA-4842-B7E6-2A7CDC2243C8}" type="datetimeFigureOut">
              <a:rPr lang="en-US">
                <a:solidFill>
                  <a:prstClr val="black">
                    <a:tint val="75000"/>
                  </a:prstClr>
                </a:solidFill>
              </a:rPr>
              <a:pPr>
                <a:defRPr/>
              </a:pPr>
              <a:t>10/30/2014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09D106-2C85-4F3B-8071-DBB8383F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384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2D4A27-9F17-42A8-BDFA-230FD020F290}"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4C51A92-3C48-4E4C-B928-8AFE3B306F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65624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BA24A0-8361-4D81-A5F1-BA28DCDF0247}"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B71054-60BF-43FF-81CE-CD091CB494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9788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B79A3D-B9AB-43E2-99E8-17FE54314027}" type="datetimeFigureOut">
              <a:rPr lang="en-US" smtClean="0"/>
              <a:t>10/30/2014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3965002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B79A3D-B9AB-43E2-99E8-17FE54314027}" type="datetimeFigureOut">
              <a:rPr lang="en-US" smtClean="0"/>
              <a:t>10/30/2014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653292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B79A3D-B9AB-43E2-99E8-17FE54314027}" type="datetimeFigureOut">
              <a:rPr lang="en-US" smtClean="0"/>
              <a:t>10/30/2014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39545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B79A3D-B9AB-43E2-99E8-17FE54314027}" type="datetimeFigureOut">
              <a:rPr lang="en-US" smtClean="0"/>
              <a:t>10/30/2014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2873975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B79A3D-B9AB-43E2-99E8-17FE54314027}" type="datetimeFigureOut">
              <a:rPr lang="en-US" smtClean="0"/>
              <a:t>10/30/2014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3187516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79A3D-B9AB-43E2-99E8-17FE54314027}" type="datetimeFigureOut">
              <a:rPr lang="en-US" smtClean="0"/>
              <a:t>10/30/2014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C6606-5C01-43C8-8300-66AFAC3E733F}" type="slidenum">
              <a:rPr lang="en-US" smtClean="0"/>
              <a:t>‹#›</a:t>
            </a:fld>
            <a:endParaRPr lang="en-US"/>
          </a:p>
        </p:txBody>
      </p:sp>
    </p:spTree>
    <p:extLst>
      <p:ext uri="{BB962C8B-B14F-4D97-AF65-F5344CB8AC3E}">
        <p14:creationId xmlns:p14="http://schemas.microsoft.com/office/powerpoint/2010/main" val="1121904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0F91C0-BF84-4970-8A5B-390E5C068553}" type="datetimeFigureOut">
              <a:rPr lang="en-US" smtClean="0">
                <a:solidFill>
                  <a:prstClr val="black">
                    <a:tint val="75000"/>
                  </a:prstClr>
                </a:solidFill>
                <a:cs typeface="Arial" charset="0"/>
              </a:rPr>
              <a:pPr/>
              <a:t>10/30/2014</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7B4FC-2EDB-4061-B927-80A651A0EE7D}"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678108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400D98D1-644E-4A82-B132-C46EFDA0584D}"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DBA16314-BB64-464D-AC0A-E51AC13EC7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94187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422900"/>
            <a:ext cx="91948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8205428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Arial"/>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Clr>
          <a:srgbClr val="1C5696"/>
        </a:buClr>
        <a:buFont typeface="Arial" charset="0"/>
        <a:buChar char="•"/>
        <a:defRPr sz="3200" kern="1200">
          <a:solidFill>
            <a:schemeClr val="tx1"/>
          </a:solidFill>
          <a:latin typeface="Arial"/>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400D98D1-644E-4A82-B132-C46EFDA0584D}"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DBA16314-BB64-464D-AC0A-E51AC13EC7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52754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hyperlink" Target="http://www2.census.gov/geo/maps/dc10_thematic/2010_Profile/2010_Profile_Map_Texas.pdf" TargetMode="External"/><Relationship Id="rId2" Type="http://schemas.openxmlformats.org/officeDocument/2006/relationships/image" Target="../media/image12.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hyperlink" Target="http://www2.census.gov/geo/maps/dc10_thematic/2010_Profile/2010_Profile_Map_North_Carolina.pdf" TargetMode="External"/><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www2.census.gov/geo/maps/dc10_thematic/2010_Profile/2010_Profile_Map_Utah.pdf" TargetMode="External"/><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hyperlink" Target="http://www.census.gov/2010census/data/center-of-population.php" TargetMode="External"/><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hyperlink" Target="http://www.census.gov/2010census/data/" TargetMode="External"/><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hyperlink" Target="http://www.caee.utexas.edu/prof/maidment/giswr2014/census/census.gdb.zip"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ut-austin.maps.arcgis.com/home/webmap/viewer.html?layers=da76de09076b4959ad005e1dc2c48049" TargetMode="External"/><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www.census.gov/" TargetMode="External"/><Relationship Id="rId2" Type="http://schemas.openxmlformats.org/officeDocument/2006/relationships/image" Target="../media/image50.jpe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factfinder2.census.gov/" TargetMode="External"/><Relationship Id="rId1" Type="http://schemas.openxmlformats.org/officeDocument/2006/relationships/slideLayout" Target="../slideLayouts/slideLayout40.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census.gov/cgi-bin/geo/shapefiles2010/main" TargetMode="Externa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hyperlink" Target="http://tigerweb.geo.census.gov/datamapper/map.html"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www.census.gov/geo/www/tiger/tgrshp2010/pophu.html" TargetMode="External"/><Relationship Id="rId2" Type="http://schemas.openxmlformats.org/officeDocument/2006/relationships/image" Target="../media/image62.png"/><Relationship Id="rId1" Type="http://schemas.openxmlformats.org/officeDocument/2006/relationships/slideLayout" Target="../slideLayouts/slideLayout42.xml"/><Relationship Id="rId4" Type="http://schemas.openxmlformats.org/officeDocument/2006/relationships/hyperlink" Target="ftp://ftp2.census.gov/geo/tiger/TIGER2010BLKPOPHU/"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ftp://ftp2.census.gov/geo/tiger/TIGER2010BLKPOPHU/" TargetMode="External"/><Relationship Id="rId2" Type="http://schemas.openxmlformats.org/officeDocument/2006/relationships/image" Target="../media/image63.png"/><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2.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2.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hyperlink" Target="http://www.census.gov/population/metro/data/thematic_maps.html" TargetMode="External"/><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hyperlink" Target="http://www.census.gov/hhes/socdemo/language/data/language_map.html" TargetMode="External"/><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hyperlink" Target="http://flowsmapper.geo.census.gov/flowsmapper/map.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socialexplorer.com/"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Demography</a:t>
            </a:r>
            <a:endParaRPr lang="en-US" dirty="0"/>
          </a:p>
        </p:txBody>
      </p:sp>
      <p:sp>
        <p:nvSpPr>
          <p:cNvPr id="3" name="Subtitle 2"/>
          <p:cNvSpPr>
            <a:spLocks noGrp="1"/>
          </p:cNvSpPr>
          <p:nvPr>
            <p:ph type="subTitle" idx="1"/>
          </p:nvPr>
        </p:nvSpPr>
        <p:spPr/>
        <p:txBody>
          <a:bodyPr/>
          <a:lstStyle/>
          <a:p>
            <a:r>
              <a:rPr lang="en-US" dirty="0" smtClean="0">
                <a:solidFill>
                  <a:schemeClr val="tx2"/>
                </a:solidFill>
              </a:rPr>
              <a:t>David R. Maidment</a:t>
            </a:r>
          </a:p>
          <a:p>
            <a:r>
              <a:rPr lang="en-US" dirty="0" smtClean="0">
                <a:solidFill>
                  <a:schemeClr val="tx2"/>
                </a:solidFill>
              </a:rPr>
              <a:t>GIS in Water Resources </a:t>
            </a:r>
            <a:br>
              <a:rPr lang="en-US" dirty="0" smtClean="0">
                <a:solidFill>
                  <a:schemeClr val="tx2"/>
                </a:solidFill>
              </a:rPr>
            </a:br>
            <a:r>
              <a:rPr lang="en-US" dirty="0" smtClean="0">
                <a:solidFill>
                  <a:schemeClr val="tx2"/>
                </a:solidFill>
              </a:rPr>
              <a:t>Fall 2014</a:t>
            </a:r>
            <a:endParaRPr lang="en-US" dirty="0">
              <a:solidFill>
                <a:schemeClr val="tx2"/>
              </a:solidFill>
            </a:endParaRPr>
          </a:p>
        </p:txBody>
      </p:sp>
    </p:spTree>
    <p:extLst>
      <p:ext uri="{BB962C8B-B14F-4D97-AF65-F5344CB8AC3E}">
        <p14:creationId xmlns:p14="http://schemas.microsoft.com/office/powerpoint/2010/main" val="3972302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8844552A-584E-42B4-B1DF-685DB7A26765}" type="slidenum">
              <a:rPr lang="en-US" altLang="en-US" smtClean="0">
                <a:solidFill>
                  <a:prstClr val="black"/>
                </a:solidFill>
              </a:rPr>
              <a:pPr eaLnBrk="1" hangingPunct="1"/>
              <a:t>10</a:t>
            </a:fld>
            <a:endParaRPr lang="en-US" altLang="en-US" smtClean="0">
              <a:solidFill>
                <a:prstClr val="black"/>
              </a:solidFill>
            </a:endParaRPr>
          </a:p>
        </p:txBody>
      </p:sp>
      <p:pic>
        <p:nvPicPr>
          <p:cNvPr id="29699"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43000" y="762000"/>
            <a:ext cx="6705600" cy="5400675"/>
          </a:xfrm>
        </p:spPr>
      </p:pic>
      <p:sp>
        <p:nvSpPr>
          <p:cNvPr id="29700" name="Rectangle 3"/>
          <p:cNvSpPr>
            <a:spLocks noChangeArrowheads="1"/>
          </p:cNvSpPr>
          <p:nvPr/>
        </p:nvSpPr>
        <p:spPr bwMode="auto">
          <a:xfrm>
            <a:off x="304800" y="7620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defTabSz="457200" eaLnBrk="1" fontAlgn="base" hangingPunct="1">
              <a:spcBef>
                <a:spcPct val="0"/>
              </a:spcBef>
              <a:spcAft>
                <a:spcPct val="0"/>
              </a:spcAft>
            </a:pPr>
            <a:r>
              <a:rPr lang="en-US" altLang="en-US" sz="3200">
                <a:solidFill>
                  <a:prstClr val="black"/>
                </a:solidFill>
              </a:rPr>
              <a:t>Hierarchy of Census Geographic Entities</a:t>
            </a:r>
          </a:p>
        </p:txBody>
      </p:sp>
      <p:sp>
        <p:nvSpPr>
          <p:cNvPr id="2" name="TextBox 1"/>
          <p:cNvSpPr txBox="1"/>
          <p:nvPr/>
        </p:nvSpPr>
        <p:spPr>
          <a:xfrm>
            <a:off x="4625821" y="5674616"/>
            <a:ext cx="1321708"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11,000,000</a:t>
            </a:r>
          </a:p>
        </p:txBody>
      </p:sp>
      <p:sp>
        <p:nvSpPr>
          <p:cNvPr id="6" name="TextBox 5"/>
          <p:cNvSpPr txBox="1"/>
          <p:nvPr/>
        </p:nvSpPr>
        <p:spPr>
          <a:xfrm>
            <a:off x="4776903" y="5118179"/>
            <a:ext cx="4301177"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220,000 (</a:t>
            </a:r>
            <a:r>
              <a:rPr lang="en-US" dirty="0" err="1">
                <a:solidFill>
                  <a:prstClr val="black"/>
                </a:solidFill>
                <a:latin typeface="Arial" charset="0"/>
                <a:cs typeface="Arial" charset="0"/>
              </a:rPr>
              <a:t>avg</a:t>
            </a:r>
            <a:r>
              <a:rPr lang="en-US" dirty="0">
                <a:solidFill>
                  <a:prstClr val="black"/>
                </a:solidFill>
                <a:latin typeface="Arial" charset="0"/>
                <a:cs typeface="Arial" charset="0"/>
              </a:rPr>
              <a:t> 600 households/block grp)</a:t>
            </a:r>
          </a:p>
        </p:txBody>
      </p:sp>
      <p:sp>
        <p:nvSpPr>
          <p:cNvPr id="7" name="TextBox 6"/>
          <p:cNvSpPr txBox="1"/>
          <p:nvPr/>
        </p:nvSpPr>
        <p:spPr>
          <a:xfrm>
            <a:off x="4841682" y="4297697"/>
            <a:ext cx="889987"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74,000</a:t>
            </a:r>
          </a:p>
        </p:txBody>
      </p:sp>
      <p:sp>
        <p:nvSpPr>
          <p:cNvPr id="3" name="TextBox 2"/>
          <p:cNvSpPr txBox="1"/>
          <p:nvPr/>
        </p:nvSpPr>
        <p:spPr>
          <a:xfrm>
            <a:off x="425303" y="5302845"/>
            <a:ext cx="3018775" cy="646331"/>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US Population: 316 million</a:t>
            </a:r>
            <a:br>
              <a:rPr lang="en-US" dirty="0">
                <a:solidFill>
                  <a:prstClr val="black"/>
                </a:solidFill>
                <a:latin typeface="Arial" charset="0"/>
                <a:cs typeface="Arial" charset="0"/>
              </a:rPr>
            </a:br>
            <a:r>
              <a:rPr lang="en-US" dirty="0">
                <a:solidFill>
                  <a:prstClr val="black"/>
                </a:solidFill>
                <a:latin typeface="Arial" charset="0"/>
                <a:cs typeface="Arial" charset="0"/>
              </a:rPr>
              <a:t>US Households: 133 million</a:t>
            </a:r>
          </a:p>
        </p:txBody>
      </p:sp>
    </p:spTree>
    <p:extLst>
      <p:ext uri="{BB962C8B-B14F-4D97-AF65-F5344CB8AC3E}">
        <p14:creationId xmlns:p14="http://schemas.microsoft.com/office/powerpoint/2010/main" val="248073942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This is the original tract 1130 in South Jordan City, Utah during the 1970 Census&#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422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For the 1980 Census, enough growth occurred to split the original tract 1130 into two new pieces.  Note the tract suffixes .01 and .02.&#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269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For the 1990 Census, growth has again continued at an accelerated pace requiring the two tracts from 1980 to be split further.  Notice the original suffixes are no longer used and new ones are provided.&#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377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Finally in the 2000 Census, the four tracts from 1990 had to be further sub-divided.  Once again, the tract suffixes from 1990 are no longer used and new ones are given.  You can see that the original outline of tract 1130 still exists, so you can compare the data from 2000 to the same geographic area in 1970.&#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132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Profile Maps of States</a:t>
            </a:r>
            <a:endParaRPr lang="en-US" dirty="0"/>
          </a:p>
        </p:txBody>
      </p:sp>
      <p:pic>
        <p:nvPicPr>
          <p:cNvPr id="13314" name="Content Placeholder 4"/>
          <p:cNvPicPr>
            <a:picLocks noGrp="1" noChangeAspect="1"/>
          </p:cNvPicPr>
          <p:nvPr>
            <p:ph sz="half" idx="2"/>
          </p:nvPr>
        </p:nvPicPr>
        <p:blipFill>
          <a:blip r:embed="rId2"/>
          <a:srcRect/>
          <a:stretch>
            <a:fillRect/>
          </a:stretch>
        </p:blipFill>
        <p:spPr>
          <a:xfrm>
            <a:off x="1219200" y="1138238"/>
            <a:ext cx="6629400" cy="5081587"/>
          </a:xfrm>
        </p:spPr>
      </p:pic>
      <p:sp>
        <p:nvSpPr>
          <p:cNvPr id="3" name="Rectangle 2"/>
          <p:cNvSpPr/>
          <p:nvPr/>
        </p:nvSpPr>
        <p:spPr>
          <a:xfrm>
            <a:off x="286328" y="6341477"/>
            <a:ext cx="8825345" cy="338554"/>
          </a:xfrm>
          <a:prstGeom prst="rect">
            <a:avLst/>
          </a:prstGeom>
        </p:spPr>
        <p:txBody>
          <a:bodyPr wrap="square">
            <a:spAutoFit/>
          </a:bodyPr>
          <a:lstStyle/>
          <a:p>
            <a:r>
              <a:rPr lang="en-US" sz="1600" dirty="0">
                <a:hlinkClick r:id="rId3"/>
              </a:rPr>
              <a:t>http://</a:t>
            </a:r>
            <a:r>
              <a:rPr lang="en-US" sz="1600" dirty="0" smtClean="0">
                <a:hlinkClick r:id="rId3"/>
              </a:rPr>
              <a:t>www2.census.gov/geo/maps/dc10_thematic/2010_Profile/2010_Profile_Map_Texas.pdf</a:t>
            </a:r>
            <a:r>
              <a:rPr lang="en-US" sz="1600" dirty="0" smtClean="0"/>
              <a:t> </a:t>
            </a:r>
            <a:endParaRPr lang="en-US" sz="1600" dirty="0"/>
          </a:p>
        </p:txBody>
      </p:sp>
    </p:spTree>
    <p:extLst>
      <p:ext uri="{BB962C8B-B14F-4D97-AF65-F5344CB8AC3E}">
        <p14:creationId xmlns:p14="http://schemas.microsoft.com/office/powerpoint/2010/main" val="7738679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 Carolina Population Profile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19200"/>
            <a:ext cx="6877050" cy="5276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8600" y="6490590"/>
            <a:ext cx="8735291" cy="307777"/>
          </a:xfrm>
          <a:prstGeom prst="rect">
            <a:avLst/>
          </a:prstGeom>
        </p:spPr>
        <p:txBody>
          <a:bodyPr wrap="square">
            <a:spAutoFit/>
          </a:bodyPr>
          <a:lstStyle/>
          <a:p>
            <a:r>
              <a:rPr lang="en-US" sz="1400" dirty="0">
                <a:hlinkClick r:id="rId3"/>
              </a:rPr>
              <a:t>http://</a:t>
            </a:r>
            <a:r>
              <a:rPr lang="en-US" sz="1400" dirty="0" smtClean="0">
                <a:hlinkClick r:id="rId3"/>
              </a:rPr>
              <a:t>www2.census.gov/geo/maps/dc10_thematic/2010_Profile/2010_Profile_Map_North_Carolina.pdf</a:t>
            </a:r>
            <a:r>
              <a:rPr lang="en-US" sz="1400" dirty="0" smtClean="0"/>
              <a:t>  </a:t>
            </a:r>
            <a:endParaRPr lang="en-US" sz="1400" dirty="0"/>
          </a:p>
        </p:txBody>
      </p:sp>
    </p:spTree>
    <p:extLst>
      <p:ext uri="{BB962C8B-B14F-4D97-AF65-F5344CB8AC3E}">
        <p14:creationId xmlns:p14="http://schemas.microsoft.com/office/powerpoint/2010/main" val="37536079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8074314" cy="6200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9455" y="6429166"/>
            <a:ext cx="8305800" cy="338554"/>
          </a:xfrm>
          <a:prstGeom prst="rect">
            <a:avLst/>
          </a:prstGeom>
        </p:spPr>
        <p:txBody>
          <a:bodyPr wrap="square">
            <a:spAutoFit/>
          </a:bodyPr>
          <a:lstStyle/>
          <a:p>
            <a:r>
              <a:rPr lang="en-US" sz="1600" dirty="0">
                <a:hlinkClick r:id="rId3"/>
              </a:rPr>
              <a:t>http://</a:t>
            </a:r>
            <a:r>
              <a:rPr lang="en-US" sz="1600" dirty="0" smtClean="0">
                <a:hlinkClick r:id="rId3"/>
              </a:rPr>
              <a:t>www2.census.gov/geo/maps/dc10_thematic/2010_Profile/2010_Profile_Map_Utah.pdf</a:t>
            </a:r>
            <a:r>
              <a:rPr lang="en-US" sz="1600" dirty="0" smtClean="0"/>
              <a:t> </a:t>
            </a:r>
            <a:endParaRPr lang="en-US" sz="1600" dirty="0"/>
          </a:p>
        </p:txBody>
      </p:sp>
    </p:spTree>
    <p:extLst>
      <p:ext uri="{BB962C8B-B14F-4D97-AF65-F5344CB8AC3E}">
        <p14:creationId xmlns:p14="http://schemas.microsoft.com/office/powerpoint/2010/main" val="11253137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 Distribution of Population</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1344" y="2241106"/>
            <a:ext cx="270833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76300" y="5117068"/>
            <a:ext cx="173637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North Carolina </a:t>
            </a:r>
            <a:endParaRPr lang="en-US" dirty="0">
              <a:solidFill>
                <a:prstClr val="black"/>
              </a:solidFill>
              <a:latin typeface="Arial" charset="0"/>
            </a:endParaRPr>
          </a:p>
        </p:txBody>
      </p:sp>
      <p:sp>
        <p:nvSpPr>
          <p:cNvPr id="6" name="TextBox 5"/>
          <p:cNvSpPr txBox="1"/>
          <p:nvPr/>
        </p:nvSpPr>
        <p:spPr>
          <a:xfrm>
            <a:off x="4151781" y="5117068"/>
            <a:ext cx="787460"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Texas</a:t>
            </a:r>
            <a:endParaRPr lang="en-US" dirty="0">
              <a:solidFill>
                <a:prstClr val="black"/>
              </a:solidFill>
              <a:latin typeface="Arial" charset="0"/>
            </a:endParaRP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241106"/>
            <a:ext cx="26765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116732" y="5117068"/>
            <a:ext cx="671979"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Utah</a:t>
            </a:r>
            <a:endParaRPr lang="en-US" dirty="0">
              <a:solidFill>
                <a:prstClr val="black"/>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046655"/>
            <a:ext cx="3025786" cy="2906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91248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Center of Population of the United States</a:t>
            </a:r>
            <a:endParaRPr lang="en-US"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260" y="1427672"/>
            <a:ext cx="7139940" cy="449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4400" y="6019800"/>
            <a:ext cx="8153400" cy="369332"/>
          </a:xfrm>
          <a:prstGeom prst="rect">
            <a:avLst/>
          </a:prstGeom>
        </p:spPr>
        <p:txBody>
          <a:bodyPr wrap="square">
            <a:spAutoFit/>
          </a:bodyPr>
          <a:lstStyle/>
          <a:p>
            <a:r>
              <a:rPr lang="en-US" dirty="0">
                <a:hlinkClick r:id="rId3"/>
              </a:rPr>
              <a:t>http://</a:t>
            </a:r>
            <a:r>
              <a:rPr lang="en-US" dirty="0" smtClean="0">
                <a:hlinkClick r:id="rId3"/>
              </a:rPr>
              <a:t>www.census.gov/2010census/data/center-of-population.php</a:t>
            </a:r>
            <a:r>
              <a:rPr lang="en-US" dirty="0" smtClean="0"/>
              <a:t> </a:t>
            </a:r>
            <a:endParaRPr lang="en-US" dirty="0"/>
          </a:p>
        </p:txBody>
      </p:sp>
    </p:spTree>
    <p:extLst>
      <p:ext uri="{BB962C8B-B14F-4D97-AF65-F5344CB8AC3E}">
        <p14:creationId xmlns:p14="http://schemas.microsoft.com/office/powerpoint/2010/main" val="3246226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381000" y="820738"/>
            <a:ext cx="8382000" cy="1704975"/>
          </a:xfrm>
        </p:spPr>
        <p:txBody>
          <a:bodyPr/>
          <a:lstStyle/>
          <a:p>
            <a:pPr eaLnBrk="1" hangingPunct="1"/>
            <a:r>
              <a:rPr lang="en-US" altLang="en-US" sz="4000" smtClean="0">
                <a:latin typeface="Arial" charset="0"/>
              </a:rPr>
              <a:t>Overview of Demographic Data</a:t>
            </a:r>
          </a:p>
        </p:txBody>
      </p:sp>
      <p:sp>
        <p:nvSpPr>
          <p:cNvPr id="4" name="Subtitle 3"/>
          <p:cNvSpPr>
            <a:spLocks noGrp="1"/>
          </p:cNvSpPr>
          <p:nvPr>
            <p:ph type="subTitle" idx="1"/>
          </p:nvPr>
        </p:nvSpPr>
        <p:spPr>
          <a:xfrm>
            <a:off x="903288" y="2913063"/>
            <a:ext cx="7183437" cy="2979737"/>
          </a:xfrm>
        </p:spPr>
        <p:txBody>
          <a:bodyPr rtlCol="0">
            <a:normAutofit fontScale="92500" lnSpcReduction="20000"/>
          </a:bodyPr>
          <a:lstStyle/>
          <a:p>
            <a:pPr eaLnBrk="1" fontAlgn="auto" hangingPunct="1">
              <a:spcAft>
                <a:spcPts val="0"/>
              </a:spcAft>
              <a:buFont typeface="Arial"/>
              <a:buNone/>
              <a:defRPr/>
            </a:pPr>
            <a:r>
              <a:rPr lang="en-US" dirty="0" smtClean="0">
                <a:solidFill>
                  <a:srgbClr val="C00000"/>
                </a:solidFill>
              </a:rPr>
              <a:t>Michael Ratcliffe</a:t>
            </a:r>
          </a:p>
          <a:p>
            <a:pPr eaLnBrk="1" fontAlgn="auto" hangingPunct="1">
              <a:spcAft>
                <a:spcPts val="0"/>
              </a:spcAft>
              <a:buFont typeface="Arial"/>
              <a:buNone/>
              <a:defRPr/>
            </a:pPr>
            <a:r>
              <a:rPr lang="en-US" dirty="0" smtClean="0">
                <a:solidFill>
                  <a:srgbClr val="C00000"/>
                </a:solidFill>
              </a:rPr>
              <a:t>Geography Division</a:t>
            </a:r>
          </a:p>
          <a:p>
            <a:pPr eaLnBrk="1" fontAlgn="auto" hangingPunct="1">
              <a:spcAft>
                <a:spcPts val="0"/>
              </a:spcAft>
              <a:buFont typeface="Arial"/>
              <a:buNone/>
              <a:defRPr/>
            </a:pPr>
            <a:r>
              <a:rPr lang="en-US" dirty="0" smtClean="0">
                <a:solidFill>
                  <a:srgbClr val="C00000"/>
                </a:solidFill>
              </a:rPr>
              <a:t>US Census Bureau</a:t>
            </a:r>
          </a:p>
          <a:p>
            <a:pPr eaLnBrk="1" fontAlgn="auto" hangingPunct="1">
              <a:spcAft>
                <a:spcPts val="0"/>
              </a:spcAft>
              <a:buFont typeface="Arial"/>
              <a:buNone/>
              <a:defRPr/>
            </a:pPr>
            <a:endParaRPr lang="en-US" dirty="0" smtClean="0"/>
          </a:p>
          <a:p>
            <a:pPr eaLnBrk="1" fontAlgn="auto" hangingPunct="1">
              <a:spcAft>
                <a:spcPts val="0"/>
              </a:spcAft>
              <a:buFont typeface="Arial"/>
              <a:buNone/>
              <a:defRPr/>
            </a:pPr>
            <a:r>
              <a:rPr lang="en-US" dirty="0" smtClean="0">
                <a:solidFill>
                  <a:schemeClr val="tx1"/>
                </a:solidFill>
              </a:rPr>
              <a:t>Mapping Sciences Committee</a:t>
            </a:r>
          </a:p>
          <a:p>
            <a:pPr eaLnBrk="1" fontAlgn="auto" hangingPunct="1">
              <a:spcAft>
                <a:spcPts val="0"/>
              </a:spcAft>
              <a:buFont typeface="Arial"/>
              <a:buNone/>
              <a:defRPr/>
            </a:pPr>
            <a:r>
              <a:rPr lang="en-US" dirty="0" smtClean="0">
                <a:solidFill>
                  <a:schemeClr val="tx1"/>
                </a:solidFill>
              </a:rPr>
              <a:t>October 20, 2014</a:t>
            </a:r>
          </a:p>
          <a:p>
            <a:pPr eaLnBrk="1" fontAlgn="auto" hangingPunct="1">
              <a:spcAft>
                <a:spcPts val="0"/>
              </a:spcAft>
              <a:buFont typeface="Arial"/>
              <a:buNone/>
              <a:defRPr/>
            </a:pPr>
            <a:endParaRPr lang="en-US" dirty="0" smtClean="0"/>
          </a:p>
        </p:txBody>
      </p:sp>
    </p:spTree>
    <p:extLst>
      <p:ext uri="{BB962C8B-B14F-4D97-AF65-F5344CB8AC3E}">
        <p14:creationId xmlns:p14="http://schemas.microsoft.com/office/powerpoint/2010/main" val="30121655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Change 2000-2010</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7966167" cy="504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819400" y="6282140"/>
            <a:ext cx="4455066" cy="369332"/>
          </a:xfrm>
          <a:prstGeom prst="rect">
            <a:avLst/>
          </a:prstGeom>
        </p:spPr>
        <p:txBody>
          <a:bodyPr wrap="none">
            <a:spAutoFit/>
          </a:bodyPr>
          <a:lstStyle/>
          <a:p>
            <a:pPr fontAlgn="base">
              <a:spcBef>
                <a:spcPct val="0"/>
              </a:spcBef>
              <a:spcAft>
                <a:spcPct val="0"/>
              </a:spcAft>
            </a:pPr>
            <a:r>
              <a:rPr lang="en-US" dirty="0">
                <a:solidFill>
                  <a:prstClr val="black"/>
                </a:solidFill>
                <a:latin typeface="Arial" charset="0"/>
                <a:hlinkClick r:id="rId3"/>
              </a:rPr>
              <a:t>http://www.census.gov/2010census/data</a:t>
            </a:r>
            <a:r>
              <a:rPr lang="en-US" dirty="0" smtClean="0">
                <a:solidFill>
                  <a:prstClr val="black"/>
                </a:solidFill>
                <a:latin typeface="Arial" charset="0"/>
                <a:hlinkClick r:id="rId3"/>
              </a:rPr>
              <a:t>/</a:t>
            </a:r>
            <a:r>
              <a:rPr lang="en-US" dirty="0" smtClean="0">
                <a:solidFill>
                  <a:prstClr val="black"/>
                </a:solidFill>
                <a:latin typeface="Arial" charset="0"/>
              </a:rPr>
              <a:t> </a:t>
            </a:r>
            <a:endParaRPr lang="en-US" dirty="0">
              <a:solidFill>
                <a:prstClr val="black"/>
              </a:solidFill>
              <a:latin typeface="Arial" charset="0"/>
            </a:endParaRPr>
          </a:p>
        </p:txBody>
      </p:sp>
    </p:spTree>
    <p:extLst>
      <p:ext uri="{BB962C8B-B14F-4D97-AF65-F5344CB8AC3E}">
        <p14:creationId xmlns:p14="http://schemas.microsoft.com/office/powerpoint/2010/main" val="167886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house in North Carolina</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441" y="1390094"/>
            <a:ext cx="7181850" cy="304800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3"/>
          <a:stretch>
            <a:fillRect/>
          </a:stretch>
        </p:blipFill>
        <p:spPr>
          <a:xfrm>
            <a:off x="1078730" y="4989528"/>
            <a:ext cx="3102703" cy="1611019"/>
          </a:xfrm>
          <a:prstGeom prst="rect">
            <a:avLst/>
          </a:prstGeom>
          <a:ln w="3175">
            <a:solidFill>
              <a:schemeClr val="bg1">
                <a:lumMod val="65000"/>
              </a:schemeClr>
            </a:solidFill>
          </a:ln>
        </p:spPr>
      </p:pic>
      <p:sp>
        <p:nvSpPr>
          <p:cNvPr id="3" name="Oval 2"/>
          <p:cNvSpPr/>
          <p:nvPr/>
        </p:nvSpPr>
        <p:spPr>
          <a:xfrm>
            <a:off x="2467994" y="5795037"/>
            <a:ext cx="82118" cy="723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Arrow Connector 5"/>
          <p:cNvCxnSpPr/>
          <p:nvPr/>
        </p:nvCxnSpPr>
        <p:spPr>
          <a:xfrm flipH="1">
            <a:off x="2514600" y="2556770"/>
            <a:ext cx="1" cy="319374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1146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Buncombe County</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38" y="1682626"/>
            <a:ext cx="6524440" cy="4565404"/>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876800" y="2895600"/>
            <a:ext cx="1810752" cy="369332"/>
          </a:xfrm>
          <a:prstGeom prst="rect">
            <a:avLst/>
          </a:prstGeom>
          <a:noFill/>
        </p:spPr>
        <p:txBody>
          <a:bodyPr wrap="none" rtlCol="0">
            <a:spAutoFit/>
          </a:bodyPr>
          <a:lstStyle/>
          <a:p>
            <a:r>
              <a:rPr lang="en-US" dirty="0">
                <a:solidFill>
                  <a:prstClr val="black"/>
                </a:solidFill>
                <a:cs typeface="Arial" charset="0"/>
              </a:rPr>
              <a:t>County boundary</a:t>
            </a:r>
          </a:p>
        </p:txBody>
      </p:sp>
      <p:cxnSp>
        <p:nvCxnSpPr>
          <p:cNvPr id="5" name="Straight Arrow Connector 4"/>
          <p:cNvCxnSpPr/>
          <p:nvPr/>
        </p:nvCxnSpPr>
        <p:spPr>
          <a:xfrm>
            <a:off x="5791200" y="3276600"/>
            <a:ext cx="10668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62600" y="4571815"/>
            <a:ext cx="1932773" cy="369332"/>
          </a:xfrm>
          <a:prstGeom prst="rect">
            <a:avLst/>
          </a:prstGeom>
          <a:noFill/>
        </p:spPr>
        <p:txBody>
          <a:bodyPr wrap="none" rtlCol="0">
            <a:spAutoFit/>
          </a:bodyPr>
          <a:lstStyle/>
          <a:p>
            <a:r>
              <a:rPr lang="en-US" dirty="0">
                <a:solidFill>
                  <a:prstClr val="black"/>
                </a:solidFill>
                <a:cs typeface="Arial" charset="0"/>
              </a:rPr>
              <a:t>Zip code boundary</a:t>
            </a:r>
          </a:p>
        </p:txBody>
      </p:sp>
      <p:cxnSp>
        <p:nvCxnSpPr>
          <p:cNvPr id="8" name="Straight Arrow Connector 7"/>
          <p:cNvCxnSpPr/>
          <p:nvPr/>
        </p:nvCxnSpPr>
        <p:spPr>
          <a:xfrm flipH="1">
            <a:off x="5257800" y="4806249"/>
            <a:ext cx="304800" cy="52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33800" y="3965328"/>
            <a:ext cx="777777" cy="369332"/>
          </a:xfrm>
          <a:prstGeom prst="rect">
            <a:avLst/>
          </a:prstGeom>
          <a:noFill/>
        </p:spPr>
        <p:txBody>
          <a:bodyPr wrap="none" rtlCol="0">
            <a:spAutoFit/>
          </a:bodyPr>
          <a:lstStyle/>
          <a:p>
            <a:r>
              <a:rPr lang="en-US" dirty="0">
                <a:solidFill>
                  <a:prstClr val="black"/>
                </a:solidFill>
                <a:cs typeface="Arial" charset="0"/>
              </a:rPr>
              <a:t>House</a:t>
            </a:r>
          </a:p>
        </p:txBody>
      </p:sp>
      <p:cxnSp>
        <p:nvCxnSpPr>
          <p:cNvPr id="11" name="Straight Arrow Connector 10"/>
          <p:cNvCxnSpPr/>
          <p:nvPr/>
        </p:nvCxnSpPr>
        <p:spPr>
          <a:xfrm>
            <a:off x="4572000" y="4114800"/>
            <a:ext cx="146158" cy="457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1926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ZipCode</a:t>
            </a:r>
            <a:r>
              <a:rPr lang="en-US" dirty="0" smtClean="0"/>
              <a:t> 28803</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167" y="1481347"/>
            <a:ext cx="5646338" cy="4797199"/>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769896" y="4457700"/>
            <a:ext cx="1932773" cy="369332"/>
          </a:xfrm>
          <a:prstGeom prst="rect">
            <a:avLst/>
          </a:prstGeom>
          <a:noFill/>
        </p:spPr>
        <p:txBody>
          <a:bodyPr wrap="none" rtlCol="0">
            <a:spAutoFit/>
          </a:bodyPr>
          <a:lstStyle/>
          <a:p>
            <a:r>
              <a:rPr lang="en-US" dirty="0">
                <a:solidFill>
                  <a:prstClr val="black"/>
                </a:solidFill>
                <a:cs typeface="Arial" charset="0"/>
              </a:rPr>
              <a:t>Zip code boundary</a:t>
            </a:r>
          </a:p>
        </p:txBody>
      </p:sp>
      <p:cxnSp>
        <p:nvCxnSpPr>
          <p:cNvPr id="5" name="Straight Arrow Connector 4"/>
          <p:cNvCxnSpPr/>
          <p:nvPr/>
        </p:nvCxnSpPr>
        <p:spPr>
          <a:xfrm flipV="1">
            <a:off x="6553200" y="4343400"/>
            <a:ext cx="22860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09790" y="3539922"/>
            <a:ext cx="2960106" cy="369332"/>
          </a:xfrm>
          <a:prstGeom prst="rect">
            <a:avLst/>
          </a:prstGeom>
          <a:noFill/>
        </p:spPr>
        <p:txBody>
          <a:bodyPr wrap="none" rtlCol="0">
            <a:spAutoFit/>
          </a:bodyPr>
          <a:lstStyle/>
          <a:p>
            <a:r>
              <a:rPr lang="en-US" dirty="0">
                <a:solidFill>
                  <a:prstClr val="black"/>
                </a:solidFill>
                <a:cs typeface="Arial" charset="0"/>
              </a:rPr>
              <a:t>Census block group boundary</a:t>
            </a:r>
          </a:p>
        </p:txBody>
      </p:sp>
      <p:cxnSp>
        <p:nvCxnSpPr>
          <p:cNvPr id="8" name="Straight Arrow Connector 7"/>
          <p:cNvCxnSpPr/>
          <p:nvPr/>
        </p:nvCxnSpPr>
        <p:spPr>
          <a:xfrm flipV="1">
            <a:off x="3352800" y="3276600"/>
            <a:ext cx="114300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805487" y="3135868"/>
            <a:ext cx="777777" cy="369332"/>
          </a:xfrm>
          <a:prstGeom prst="rect">
            <a:avLst/>
          </a:prstGeom>
          <a:noFill/>
        </p:spPr>
        <p:txBody>
          <a:bodyPr wrap="none" rtlCol="0">
            <a:spAutoFit/>
          </a:bodyPr>
          <a:lstStyle/>
          <a:p>
            <a:r>
              <a:rPr lang="en-US" dirty="0">
                <a:solidFill>
                  <a:prstClr val="black"/>
                </a:solidFill>
                <a:cs typeface="Arial" charset="0"/>
              </a:rPr>
              <a:t>House</a:t>
            </a:r>
          </a:p>
        </p:txBody>
      </p:sp>
    </p:spTree>
    <p:extLst>
      <p:ext uri="{BB962C8B-B14F-4D97-AF65-F5344CB8AC3E}">
        <p14:creationId xmlns:p14="http://schemas.microsoft.com/office/powerpoint/2010/main" val="2961466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Census Block Group 370210020004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318" y="1417638"/>
            <a:ext cx="4540715" cy="4326252"/>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352800" y="4953000"/>
            <a:ext cx="2960106" cy="369332"/>
          </a:xfrm>
          <a:prstGeom prst="rect">
            <a:avLst/>
          </a:prstGeom>
          <a:noFill/>
        </p:spPr>
        <p:txBody>
          <a:bodyPr wrap="none" rtlCol="0">
            <a:spAutoFit/>
          </a:bodyPr>
          <a:lstStyle/>
          <a:p>
            <a:r>
              <a:rPr lang="en-US" dirty="0">
                <a:solidFill>
                  <a:prstClr val="black"/>
                </a:solidFill>
                <a:cs typeface="Arial" charset="0"/>
              </a:rPr>
              <a:t>Census block group boundary</a:t>
            </a:r>
          </a:p>
        </p:txBody>
      </p:sp>
      <p:sp>
        <p:nvSpPr>
          <p:cNvPr id="5" name="TextBox 4"/>
          <p:cNvSpPr txBox="1"/>
          <p:nvPr/>
        </p:nvSpPr>
        <p:spPr>
          <a:xfrm>
            <a:off x="6019800" y="3024594"/>
            <a:ext cx="777777" cy="369332"/>
          </a:xfrm>
          <a:prstGeom prst="rect">
            <a:avLst/>
          </a:prstGeom>
          <a:noFill/>
        </p:spPr>
        <p:txBody>
          <a:bodyPr wrap="none" rtlCol="0">
            <a:spAutoFit/>
          </a:bodyPr>
          <a:lstStyle/>
          <a:p>
            <a:r>
              <a:rPr lang="en-US" dirty="0">
                <a:solidFill>
                  <a:prstClr val="black"/>
                </a:solidFill>
                <a:cs typeface="Arial" charset="0"/>
              </a:rPr>
              <a:t>House</a:t>
            </a:r>
          </a:p>
        </p:txBody>
      </p:sp>
      <p:sp>
        <p:nvSpPr>
          <p:cNvPr id="6" name="TextBox 5"/>
          <p:cNvSpPr txBox="1"/>
          <p:nvPr/>
        </p:nvSpPr>
        <p:spPr>
          <a:xfrm>
            <a:off x="4539747" y="2446656"/>
            <a:ext cx="2356286" cy="369332"/>
          </a:xfrm>
          <a:prstGeom prst="rect">
            <a:avLst/>
          </a:prstGeom>
          <a:noFill/>
        </p:spPr>
        <p:txBody>
          <a:bodyPr wrap="none" rtlCol="0">
            <a:spAutoFit/>
          </a:bodyPr>
          <a:lstStyle/>
          <a:p>
            <a:r>
              <a:rPr lang="en-US" dirty="0">
                <a:solidFill>
                  <a:prstClr val="black"/>
                </a:solidFill>
                <a:cs typeface="Arial" charset="0"/>
              </a:rPr>
              <a:t>Census block boundary</a:t>
            </a:r>
          </a:p>
        </p:txBody>
      </p:sp>
      <p:cxnSp>
        <p:nvCxnSpPr>
          <p:cNvPr id="7" name="Straight Arrow Connector 6"/>
          <p:cNvCxnSpPr/>
          <p:nvPr/>
        </p:nvCxnSpPr>
        <p:spPr>
          <a:xfrm flipH="1">
            <a:off x="6312906" y="2743200"/>
            <a:ext cx="95782" cy="281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172200" y="5137666"/>
            <a:ext cx="236488" cy="348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19910" y="5873487"/>
            <a:ext cx="6327373" cy="646331"/>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This is used for the </a:t>
            </a:r>
            <a:r>
              <a:rPr lang="en-US" dirty="0">
                <a:solidFill>
                  <a:srgbClr val="FF0000"/>
                </a:solidFill>
                <a:latin typeface="Arial" charset="0"/>
                <a:cs typeface="Arial" charset="0"/>
              </a:rPr>
              <a:t>American Community Survey </a:t>
            </a:r>
            <a:r>
              <a:rPr lang="en-US" dirty="0">
                <a:solidFill>
                  <a:prstClr val="black"/>
                </a:solidFill>
                <a:latin typeface="Arial" charset="0"/>
                <a:cs typeface="Arial" charset="0"/>
              </a:rPr>
              <a:t>each year</a:t>
            </a:r>
          </a:p>
          <a:p>
            <a:pPr defTabSz="457200" fontAlgn="base">
              <a:spcBef>
                <a:spcPct val="0"/>
              </a:spcBef>
              <a:spcAft>
                <a:spcPct val="0"/>
              </a:spcAft>
            </a:pPr>
            <a:r>
              <a:rPr lang="en-US" dirty="0">
                <a:solidFill>
                  <a:prstClr val="black"/>
                </a:solidFill>
                <a:latin typeface="Arial" charset="0"/>
                <a:cs typeface="Arial" charset="0"/>
              </a:rPr>
              <a:t>There are 220,000 census block groups in the United States</a:t>
            </a:r>
          </a:p>
        </p:txBody>
      </p:sp>
    </p:spTree>
    <p:extLst>
      <p:ext uri="{BB962C8B-B14F-4D97-AF65-F5344CB8AC3E}">
        <p14:creationId xmlns:p14="http://schemas.microsoft.com/office/powerpoint/2010/main" val="7094164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Census Block 370210020004000</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88" y="1609725"/>
            <a:ext cx="7210425"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79542" y="5504155"/>
            <a:ext cx="1620957" cy="369332"/>
          </a:xfrm>
          <a:prstGeom prst="rect">
            <a:avLst/>
          </a:prstGeom>
          <a:noFill/>
        </p:spPr>
        <p:txBody>
          <a:bodyPr wrap="none" rtlCol="0">
            <a:spAutoFit/>
          </a:bodyPr>
          <a:lstStyle/>
          <a:p>
            <a:r>
              <a:rPr lang="en-US" dirty="0">
                <a:solidFill>
                  <a:prstClr val="black"/>
                </a:solidFill>
                <a:cs typeface="Arial" charset="0"/>
              </a:rPr>
              <a:t>211 Caribou Rd</a:t>
            </a:r>
          </a:p>
        </p:txBody>
      </p:sp>
      <p:cxnSp>
        <p:nvCxnSpPr>
          <p:cNvPr id="5" name="Straight Arrow Connector 4"/>
          <p:cNvCxnSpPr>
            <a:stCxn id="3" idx="3"/>
          </p:cNvCxnSpPr>
          <p:nvPr/>
        </p:nvCxnSpPr>
        <p:spPr>
          <a:xfrm flipV="1">
            <a:off x="5500499" y="4279037"/>
            <a:ext cx="2285218" cy="140978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619910" y="5873487"/>
            <a:ext cx="5976829" cy="646331"/>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This is used for the </a:t>
            </a:r>
            <a:r>
              <a:rPr lang="en-US" dirty="0">
                <a:solidFill>
                  <a:srgbClr val="FF0000"/>
                </a:solidFill>
                <a:latin typeface="Arial" charset="0"/>
                <a:cs typeface="Arial" charset="0"/>
              </a:rPr>
              <a:t>Census of Population </a:t>
            </a:r>
            <a:r>
              <a:rPr lang="en-US" dirty="0">
                <a:solidFill>
                  <a:prstClr val="black"/>
                </a:solidFill>
                <a:latin typeface="Arial" charset="0"/>
                <a:cs typeface="Arial" charset="0"/>
              </a:rPr>
              <a:t>each 10 years</a:t>
            </a:r>
          </a:p>
          <a:p>
            <a:pPr defTabSz="457200" fontAlgn="base">
              <a:spcBef>
                <a:spcPct val="0"/>
              </a:spcBef>
              <a:spcAft>
                <a:spcPct val="0"/>
              </a:spcAft>
            </a:pPr>
            <a:r>
              <a:rPr lang="en-US" dirty="0">
                <a:solidFill>
                  <a:prstClr val="black"/>
                </a:solidFill>
                <a:latin typeface="Arial" charset="0"/>
                <a:cs typeface="Arial" charset="0"/>
              </a:rPr>
              <a:t>There are 11,000,000 census blocks in the United States</a:t>
            </a:r>
          </a:p>
        </p:txBody>
      </p:sp>
    </p:spTree>
    <p:extLst>
      <p:ext uri="{BB962C8B-B14F-4D97-AF65-F5344CB8AC3E}">
        <p14:creationId xmlns:p14="http://schemas.microsoft.com/office/powerpoint/2010/main" val="31615808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418" y="4267378"/>
            <a:ext cx="2171700" cy="1257300"/>
          </a:xfrm>
          <a:prstGeom prst="rect">
            <a:avLst/>
          </a:prstGeom>
          <a:noFill/>
          <a:ln>
            <a:noFill/>
          </a:ln>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32425" y="4619029"/>
            <a:ext cx="2210862" cy="276999"/>
          </a:xfrm>
          <a:prstGeom prst="rect">
            <a:avLst/>
          </a:prstGeom>
          <a:noFill/>
        </p:spPr>
        <p:txBody>
          <a:bodyPr wrap="none" rtlCol="0">
            <a:spAutoFit/>
          </a:bodyPr>
          <a:lstStyle/>
          <a:p>
            <a:r>
              <a:rPr lang="en-US" sz="1200" dirty="0">
                <a:solidFill>
                  <a:prstClr val="black"/>
                </a:solidFill>
                <a:cs typeface="Arial" charset="0"/>
              </a:rPr>
              <a:t>Census Block 370210020004000</a:t>
            </a:r>
          </a:p>
        </p:txBody>
      </p:sp>
      <p:pic>
        <p:nvPicPr>
          <p:cNvPr id="9" name="Picture 8"/>
          <p:cNvPicPr>
            <a:picLocks noChangeAspect="1"/>
          </p:cNvPicPr>
          <p:nvPr/>
        </p:nvPicPr>
        <p:blipFill>
          <a:blip r:embed="rId3"/>
          <a:stretch>
            <a:fillRect/>
          </a:stretch>
        </p:blipFill>
        <p:spPr>
          <a:xfrm>
            <a:off x="2721572" y="5131570"/>
            <a:ext cx="3102703" cy="1611019"/>
          </a:xfrm>
          <a:prstGeom prst="rect">
            <a:avLst/>
          </a:prstGeom>
          <a:ln w="3175">
            <a:solidFill>
              <a:schemeClr val="bg1">
                <a:lumMod val="65000"/>
              </a:schemeClr>
            </a:solidFill>
          </a:ln>
        </p:spPr>
      </p:pic>
      <p:sp>
        <p:nvSpPr>
          <p:cNvPr id="11" name="TextBox 10"/>
          <p:cNvSpPr txBox="1"/>
          <p:nvPr/>
        </p:nvSpPr>
        <p:spPr>
          <a:xfrm>
            <a:off x="794186" y="3677271"/>
            <a:ext cx="2400722" cy="276999"/>
          </a:xfrm>
          <a:prstGeom prst="rect">
            <a:avLst/>
          </a:prstGeom>
          <a:noFill/>
        </p:spPr>
        <p:txBody>
          <a:bodyPr wrap="none" rtlCol="0">
            <a:spAutoFit/>
          </a:bodyPr>
          <a:lstStyle/>
          <a:p>
            <a:r>
              <a:rPr lang="en-US" sz="1200" dirty="0">
                <a:solidFill>
                  <a:prstClr val="black"/>
                </a:solidFill>
                <a:cs typeface="Arial" charset="0"/>
              </a:rPr>
              <a:t>Census Block Group 370210020004</a:t>
            </a:r>
          </a:p>
        </p:txBody>
      </p:sp>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9823" y="1731663"/>
            <a:ext cx="3400425" cy="3124200"/>
          </a:xfrm>
          <a:prstGeom prst="rect">
            <a:avLst/>
          </a:prstGeom>
          <a:noFill/>
          <a:ln>
            <a:noFill/>
          </a:ln>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659106" y="3016764"/>
            <a:ext cx="1156086" cy="276999"/>
          </a:xfrm>
          <a:prstGeom prst="rect">
            <a:avLst/>
          </a:prstGeom>
          <a:noFill/>
        </p:spPr>
        <p:txBody>
          <a:bodyPr wrap="none" rtlCol="0">
            <a:spAutoFit/>
          </a:bodyPr>
          <a:lstStyle/>
          <a:p>
            <a:r>
              <a:rPr lang="en-US" sz="1200" dirty="0">
                <a:solidFill>
                  <a:prstClr val="black"/>
                </a:solidFill>
                <a:cs typeface="Arial" charset="0"/>
              </a:rPr>
              <a:t>Zip Code 28803</a:t>
            </a:r>
          </a:p>
        </p:txBody>
      </p:sp>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6720" y="2906503"/>
            <a:ext cx="2943225" cy="2733675"/>
          </a:xfrm>
          <a:prstGeom prst="rect">
            <a:avLst/>
          </a:prstGeom>
          <a:noFill/>
          <a:ln>
            <a:noFill/>
          </a:ln>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9518" y="530498"/>
            <a:ext cx="4635844" cy="3453491"/>
          </a:xfrm>
          <a:prstGeom prst="rect">
            <a:avLst/>
          </a:prstGeom>
          <a:noFill/>
          <a:ln>
            <a:noFill/>
          </a:ln>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992642" y="1980244"/>
            <a:ext cx="1332929" cy="276999"/>
          </a:xfrm>
          <a:prstGeom prst="rect">
            <a:avLst/>
          </a:prstGeom>
          <a:noFill/>
        </p:spPr>
        <p:txBody>
          <a:bodyPr wrap="none" rtlCol="0">
            <a:spAutoFit/>
          </a:bodyPr>
          <a:lstStyle/>
          <a:p>
            <a:r>
              <a:rPr lang="en-US" sz="1200" dirty="0">
                <a:solidFill>
                  <a:prstClr val="black"/>
                </a:solidFill>
                <a:cs typeface="Arial" charset="0"/>
              </a:rPr>
              <a:t>Buncombe County</a:t>
            </a:r>
          </a:p>
        </p:txBody>
      </p:sp>
      <p:pic>
        <p:nvPicPr>
          <p:cNvPr id="103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4789" y="-677028"/>
            <a:ext cx="6296025" cy="3152775"/>
          </a:xfrm>
          <a:prstGeom prst="rect">
            <a:avLst/>
          </a:prstGeom>
          <a:noFill/>
          <a:ln>
            <a:noFill/>
          </a:ln>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1994547" y="962331"/>
            <a:ext cx="1097480" cy="276999"/>
          </a:xfrm>
          <a:prstGeom prst="rect">
            <a:avLst/>
          </a:prstGeom>
          <a:noFill/>
        </p:spPr>
        <p:txBody>
          <a:bodyPr wrap="none" rtlCol="0">
            <a:spAutoFit/>
          </a:bodyPr>
          <a:lstStyle/>
          <a:p>
            <a:r>
              <a:rPr lang="en-US" sz="1200" dirty="0">
                <a:solidFill>
                  <a:prstClr val="black"/>
                </a:solidFill>
                <a:cs typeface="Arial" charset="0"/>
              </a:rPr>
              <a:t>North Carolina</a:t>
            </a:r>
          </a:p>
        </p:txBody>
      </p:sp>
      <p:cxnSp>
        <p:nvCxnSpPr>
          <p:cNvPr id="5" name="Straight Arrow Connector 4"/>
          <p:cNvCxnSpPr/>
          <p:nvPr/>
        </p:nvCxnSpPr>
        <p:spPr>
          <a:xfrm>
            <a:off x="4243499" y="1100831"/>
            <a:ext cx="23701" cy="400456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237901" y="3677271"/>
            <a:ext cx="3781806" cy="1323439"/>
          </a:xfrm>
          <a:prstGeom prst="rect">
            <a:avLst/>
          </a:prstGeom>
          <a:noFill/>
          <a:ln>
            <a:solidFill>
              <a:srgbClr val="FF0000"/>
            </a:solidFill>
          </a:ln>
        </p:spPr>
        <p:txBody>
          <a:bodyPr wrap="none" rtlCol="0">
            <a:spAutoFit/>
          </a:bodyPr>
          <a:lstStyle/>
          <a:p>
            <a:pPr algn="ctr"/>
            <a:r>
              <a:rPr lang="en-US" sz="4000" dirty="0">
                <a:solidFill>
                  <a:prstClr val="black"/>
                </a:solidFill>
                <a:cs typeface="Arial" charset="0"/>
              </a:rPr>
              <a:t>Scales of </a:t>
            </a:r>
          </a:p>
          <a:p>
            <a:pPr algn="ctr"/>
            <a:r>
              <a:rPr lang="en-US" sz="4000" dirty="0">
                <a:solidFill>
                  <a:prstClr val="black"/>
                </a:solidFill>
                <a:cs typeface="Arial" charset="0"/>
              </a:rPr>
              <a:t>Data Aggregation</a:t>
            </a:r>
          </a:p>
        </p:txBody>
      </p:sp>
      <p:sp>
        <p:nvSpPr>
          <p:cNvPr id="10" name="TextBox 9"/>
          <p:cNvSpPr txBox="1"/>
          <p:nvPr/>
        </p:nvSpPr>
        <p:spPr>
          <a:xfrm>
            <a:off x="358945" y="5752411"/>
            <a:ext cx="2351028" cy="276999"/>
          </a:xfrm>
          <a:prstGeom prst="rect">
            <a:avLst/>
          </a:prstGeom>
          <a:noFill/>
        </p:spPr>
        <p:txBody>
          <a:bodyPr wrap="none" rtlCol="0">
            <a:spAutoFit/>
          </a:bodyPr>
          <a:lstStyle/>
          <a:p>
            <a:r>
              <a:rPr lang="en-US" sz="1200" dirty="0">
                <a:solidFill>
                  <a:prstClr val="black"/>
                </a:solidFill>
                <a:cs typeface="Arial" charset="0"/>
              </a:rPr>
              <a:t>A single property – 211 Caribou Rd</a:t>
            </a:r>
          </a:p>
        </p:txBody>
      </p:sp>
    </p:spTree>
    <p:extLst>
      <p:ext uri="{BB962C8B-B14F-4D97-AF65-F5344CB8AC3E}">
        <p14:creationId xmlns:p14="http://schemas.microsoft.com/office/powerpoint/2010/main" val="27053966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91" y="-30018"/>
            <a:ext cx="8229600" cy="1143000"/>
          </a:xfrm>
        </p:spPr>
        <p:txBody>
          <a:bodyPr/>
          <a:lstStyle/>
          <a:p>
            <a:r>
              <a:rPr lang="en-US" dirty="0" smtClean="0"/>
              <a:t>Census Block Groups for the US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66" y="1223342"/>
            <a:ext cx="832485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44255" y="2831068"/>
            <a:ext cx="662938" cy="369332"/>
          </a:xfrm>
          <a:prstGeom prst="rect">
            <a:avLst/>
          </a:prstGeom>
          <a:noFill/>
        </p:spPr>
        <p:txBody>
          <a:bodyPr wrap="none" rtlCol="0">
            <a:spAutoFit/>
          </a:bodyPr>
          <a:lstStyle/>
          <a:p>
            <a:r>
              <a:rPr lang="en-US" dirty="0" smtClean="0"/>
              <a:t>State</a:t>
            </a:r>
            <a:endParaRPr lang="en-US" dirty="0"/>
          </a:p>
        </p:txBody>
      </p:sp>
      <p:sp>
        <p:nvSpPr>
          <p:cNvPr id="5" name="TextBox 4"/>
          <p:cNvSpPr txBox="1"/>
          <p:nvPr/>
        </p:nvSpPr>
        <p:spPr>
          <a:xfrm>
            <a:off x="2636982" y="2831068"/>
            <a:ext cx="852606" cy="369332"/>
          </a:xfrm>
          <a:prstGeom prst="rect">
            <a:avLst/>
          </a:prstGeom>
          <a:noFill/>
        </p:spPr>
        <p:txBody>
          <a:bodyPr wrap="none" rtlCol="0">
            <a:spAutoFit/>
          </a:bodyPr>
          <a:lstStyle/>
          <a:p>
            <a:r>
              <a:rPr lang="en-US" dirty="0" smtClean="0"/>
              <a:t>County</a:t>
            </a:r>
            <a:endParaRPr lang="en-US" dirty="0"/>
          </a:p>
        </p:txBody>
      </p:sp>
      <p:sp>
        <p:nvSpPr>
          <p:cNvPr id="6" name="TextBox 5"/>
          <p:cNvSpPr txBox="1"/>
          <p:nvPr/>
        </p:nvSpPr>
        <p:spPr>
          <a:xfrm>
            <a:off x="4038600" y="2831068"/>
            <a:ext cx="643318" cy="369332"/>
          </a:xfrm>
          <a:prstGeom prst="rect">
            <a:avLst/>
          </a:prstGeom>
          <a:noFill/>
        </p:spPr>
        <p:txBody>
          <a:bodyPr wrap="none" rtlCol="0">
            <a:spAutoFit/>
          </a:bodyPr>
          <a:lstStyle/>
          <a:p>
            <a:r>
              <a:rPr lang="en-US" dirty="0" smtClean="0"/>
              <a:t>Tract</a:t>
            </a:r>
            <a:endParaRPr lang="en-US" dirty="0"/>
          </a:p>
        </p:txBody>
      </p:sp>
      <p:sp>
        <p:nvSpPr>
          <p:cNvPr id="7" name="TextBox 6"/>
          <p:cNvSpPr txBox="1"/>
          <p:nvPr/>
        </p:nvSpPr>
        <p:spPr>
          <a:xfrm>
            <a:off x="4876800" y="2831068"/>
            <a:ext cx="1327095" cy="369332"/>
          </a:xfrm>
          <a:prstGeom prst="rect">
            <a:avLst/>
          </a:prstGeom>
          <a:noFill/>
        </p:spPr>
        <p:txBody>
          <a:bodyPr wrap="none" rtlCol="0">
            <a:spAutoFit/>
          </a:bodyPr>
          <a:lstStyle/>
          <a:p>
            <a:r>
              <a:rPr lang="en-US" dirty="0" smtClean="0"/>
              <a:t>Block Group</a:t>
            </a: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200400"/>
            <a:ext cx="4905375" cy="3476625"/>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09600" y="835000"/>
            <a:ext cx="8436861" cy="369332"/>
          </a:xfrm>
          <a:prstGeom prst="rect">
            <a:avLst/>
          </a:prstGeom>
          <a:noFill/>
        </p:spPr>
        <p:txBody>
          <a:bodyPr wrap="none" rtlCol="0">
            <a:spAutoFit/>
          </a:bodyPr>
          <a:lstStyle/>
          <a:p>
            <a:r>
              <a:rPr lang="en-US" dirty="0" smtClean="0">
                <a:hlinkClick r:id="rId4"/>
              </a:rPr>
              <a:t>http://www.caee.utexas.edu/prof/maidment/giswr2014/census/census.gdb.zip</a:t>
            </a:r>
            <a:r>
              <a:rPr lang="en-US" dirty="0" smtClean="0"/>
              <a:t> (308MB)</a:t>
            </a:r>
            <a:endParaRPr lang="en-US" dirty="0"/>
          </a:p>
        </p:txBody>
      </p:sp>
      <p:sp>
        <p:nvSpPr>
          <p:cNvPr id="8" name="TextBox 7"/>
          <p:cNvSpPr txBox="1"/>
          <p:nvPr/>
        </p:nvSpPr>
        <p:spPr>
          <a:xfrm>
            <a:off x="228600" y="4938712"/>
            <a:ext cx="5587683" cy="369332"/>
          </a:xfrm>
          <a:prstGeom prst="rect">
            <a:avLst/>
          </a:prstGeom>
          <a:noFill/>
        </p:spPr>
        <p:txBody>
          <a:bodyPr wrap="none" rtlCol="0">
            <a:spAutoFit/>
          </a:bodyPr>
          <a:lstStyle/>
          <a:p>
            <a:r>
              <a:rPr lang="en-US" dirty="0" smtClean="0"/>
              <a:t>Definition query to isolate Travis and Williamson Counties</a:t>
            </a:r>
            <a:endParaRPr lang="en-US" dirty="0"/>
          </a:p>
        </p:txBody>
      </p:sp>
    </p:spTree>
    <p:extLst>
      <p:ext uri="{BB962C8B-B14F-4D97-AF65-F5344CB8AC3E}">
        <p14:creationId xmlns:p14="http://schemas.microsoft.com/office/powerpoint/2010/main" val="15739155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Census Block Groups in Travis and Williamson Counties</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0"/>
            <a:ext cx="5257800" cy="5215849"/>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0"/>
            <a:ext cx="1700639" cy="108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57800" y="4922921"/>
            <a:ext cx="1432443" cy="369332"/>
          </a:xfrm>
          <a:prstGeom prst="rect">
            <a:avLst/>
          </a:prstGeom>
          <a:solidFill>
            <a:schemeClr val="bg1"/>
          </a:solidFill>
          <a:ln>
            <a:solidFill>
              <a:srgbClr val="FFC000"/>
            </a:solidFill>
          </a:ln>
        </p:spPr>
        <p:txBody>
          <a:bodyPr wrap="none" rtlCol="0">
            <a:spAutoFit/>
          </a:bodyPr>
          <a:lstStyle/>
          <a:p>
            <a:r>
              <a:rPr lang="en-US" dirty="0" smtClean="0"/>
              <a:t>Travis County</a:t>
            </a:r>
            <a:endParaRPr lang="en-US" dirty="0"/>
          </a:p>
        </p:txBody>
      </p:sp>
      <p:sp>
        <p:nvSpPr>
          <p:cNvPr id="6" name="TextBox 5"/>
          <p:cNvSpPr txBox="1"/>
          <p:nvPr/>
        </p:nvSpPr>
        <p:spPr>
          <a:xfrm>
            <a:off x="5791200" y="2692339"/>
            <a:ext cx="1950662" cy="369332"/>
          </a:xfrm>
          <a:prstGeom prst="rect">
            <a:avLst/>
          </a:prstGeom>
          <a:solidFill>
            <a:schemeClr val="bg1"/>
          </a:solidFill>
          <a:ln>
            <a:solidFill>
              <a:srgbClr val="FFC000"/>
            </a:solidFill>
          </a:ln>
        </p:spPr>
        <p:txBody>
          <a:bodyPr wrap="none" rtlCol="0">
            <a:spAutoFit/>
          </a:bodyPr>
          <a:lstStyle/>
          <a:p>
            <a:r>
              <a:rPr lang="en-US" dirty="0" smtClean="0"/>
              <a:t>Williamson County</a:t>
            </a:r>
            <a:endParaRPr lang="en-US" dirty="0"/>
          </a:p>
        </p:txBody>
      </p:sp>
    </p:spTree>
    <p:extLst>
      <p:ext uri="{BB962C8B-B14F-4D97-AF65-F5344CB8AC3E}">
        <p14:creationId xmlns:p14="http://schemas.microsoft.com/office/powerpoint/2010/main" val="7187645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Demographic Analysis</a:t>
            </a:r>
            <a:endParaRPr lang="en-US" dirty="0"/>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209800"/>
            <a:ext cx="3041072" cy="304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85800"/>
            <a:ext cx="2729988" cy="2708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667743"/>
            <a:ext cx="3115054" cy="3166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Bent Arrow 2"/>
          <p:cNvSpPr/>
          <p:nvPr/>
        </p:nvSpPr>
        <p:spPr>
          <a:xfrm>
            <a:off x="3200400" y="1600200"/>
            <a:ext cx="533400" cy="439674"/>
          </a:xfrm>
          <a:prstGeom prst="bentArrow">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ent Arrow 6"/>
          <p:cNvSpPr/>
          <p:nvPr/>
        </p:nvSpPr>
        <p:spPr>
          <a:xfrm>
            <a:off x="5715000" y="3228069"/>
            <a:ext cx="533400" cy="439674"/>
          </a:xfrm>
          <a:prstGeom prst="bentArrow">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685800" y="3447906"/>
            <a:ext cx="1446743" cy="369332"/>
          </a:xfrm>
          <a:prstGeom prst="rect">
            <a:avLst/>
          </a:prstGeom>
          <a:noFill/>
        </p:spPr>
        <p:txBody>
          <a:bodyPr wrap="none" rtlCol="0">
            <a:spAutoFit/>
          </a:bodyPr>
          <a:lstStyle/>
          <a:p>
            <a:r>
              <a:rPr lang="en-US" dirty="0" smtClean="0"/>
              <a:t>Two Counties</a:t>
            </a:r>
            <a:endParaRPr lang="en-US" dirty="0"/>
          </a:p>
        </p:txBody>
      </p:sp>
      <p:sp>
        <p:nvSpPr>
          <p:cNvPr id="9" name="TextBox 8"/>
          <p:cNvSpPr txBox="1"/>
          <p:nvPr/>
        </p:nvSpPr>
        <p:spPr>
          <a:xfrm>
            <a:off x="1905000" y="4724400"/>
            <a:ext cx="1137043" cy="369332"/>
          </a:xfrm>
          <a:prstGeom prst="rect">
            <a:avLst/>
          </a:prstGeom>
          <a:noFill/>
        </p:spPr>
        <p:txBody>
          <a:bodyPr wrap="none" rtlCol="0">
            <a:spAutoFit/>
          </a:bodyPr>
          <a:lstStyle/>
          <a:p>
            <a:r>
              <a:rPr lang="en-US" dirty="0" smtClean="0"/>
              <a:t>307 Tracts</a:t>
            </a:r>
            <a:endParaRPr lang="en-US" dirty="0"/>
          </a:p>
        </p:txBody>
      </p:sp>
      <p:sp>
        <p:nvSpPr>
          <p:cNvPr id="10" name="TextBox 9"/>
          <p:cNvSpPr txBox="1"/>
          <p:nvPr/>
        </p:nvSpPr>
        <p:spPr>
          <a:xfrm>
            <a:off x="4162035" y="5809673"/>
            <a:ext cx="1819665" cy="369332"/>
          </a:xfrm>
          <a:prstGeom prst="rect">
            <a:avLst/>
          </a:prstGeom>
          <a:noFill/>
        </p:spPr>
        <p:txBody>
          <a:bodyPr wrap="none" rtlCol="0">
            <a:spAutoFit/>
          </a:bodyPr>
          <a:lstStyle/>
          <a:p>
            <a:r>
              <a:rPr lang="en-US" dirty="0" smtClean="0"/>
              <a:t>823 Block Groups</a:t>
            </a:r>
            <a:endParaRPr lang="en-US" dirty="0"/>
          </a:p>
        </p:txBody>
      </p:sp>
      <p:sp>
        <p:nvSpPr>
          <p:cNvPr id="5" name="TextBox 4"/>
          <p:cNvSpPr txBox="1"/>
          <p:nvPr/>
        </p:nvSpPr>
        <p:spPr>
          <a:xfrm>
            <a:off x="780389" y="2230582"/>
            <a:ext cx="711605" cy="369332"/>
          </a:xfrm>
          <a:prstGeom prst="rect">
            <a:avLst/>
          </a:prstGeom>
          <a:noFill/>
        </p:spPr>
        <p:txBody>
          <a:bodyPr wrap="none" rtlCol="0">
            <a:spAutoFit/>
          </a:bodyPr>
          <a:lstStyle/>
          <a:p>
            <a:r>
              <a:rPr lang="en-US" dirty="0" smtClean="0"/>
              <a:t>Travis</a:t>
            </a:r>
            <a:endParaRPr lang="en-US" dirty="0"/>
          </a:p>
        </p:txBody>
      </p:sp>
      <p:sp>
        <p:nvSpPr>
          <p:cNvPr id="12" name="TextBox 11"/>
          <p:cNvSpPr txBox="1"/>
          <p:nvPr/>
        </p:nvSpPr>
        <p:spPr>
          <a:xfrm>
            <a:off x="1193395" y="1450705"/>
            <a:ext cx="1229824" cy="369332"/>
          </a:xfrm>
          <a:prstGeom prst="rect">
            <a:avLst/>
          </a:prstGeom>
          <a:noFill/>
        </p:spPr>
        <p:txBody>
          <a:bodyPr wrap="none" rtlCol="0">
            <a:spAutoFit/>
          </a:bodyPr>
          <a:lstStyle/>
          <a:p>
            <a:r>
              <a:rPr lang="en-US" dirty="0" smtClean="0"/>
              <a:t>Williamson</a:t>
            </a:r>
            <a:endParaRPr lang="en-US" dirty="0"/>
          </a:p>
        </p:txBody>
      </p:sp>
    </p:spTree>
    <p:extLst>
      <p:ext uri="{BB962C8B-B14F-4D97-AF65-F5344CB8AC3E}">
        <p14:creationId xmlns:p14="http://schemas.microsoft.com/office/powerpoint/2010/main" val="40899302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914400" y="304800"/>
            <a:ext cx="7391400" cy="990600"/>
          </a:xfrm>
        </p:spPr>
        <p:txBody>
          <a:bodyPr anchor="t"/>
          <a:lstStyle/>
          <a:p>
            <a:pPr eaLnBrk="1" hangingPunct="1"/>
            <a:r>
              <a:rPr lang="en-US" altLang="en-US" sz="3600" smtClean="0">
                <a:latin typeface="Arial" charset="0"/>
              </a:rPr>
              <a:t>Data Tabulation Programs</a:t>
            </a:r>
          </a:p>
        </p:txBody>
      </p:sp>
      <p:sp>
        <p:nvSpPr>
          <p:cNvPr id="10243" name="Rectangle 5"/>
          <p:cNvSpPr>
            <a:spLocks noGrp="1" noChangeArrowheads="1"/>
          </p:cNvSpPr>
          <p:nvPr>
            <p:ph type="body" idx="1"/>
          </p:nvPr>
        </p:nvSpPr>
        <p:spPr>
          <a:xfrm>
            <a:off x="392113" y="1219200"/>
            <a:ext cx="8294687" cy="4895850"/>
          </a:xfrm>
        </p:spPr>
        <p:txBody>
          <a:bodyPr/>
          <a:lstStyle/>
          <a:p>
            <a:pPr lvl="1" eaLnBrk="1" hangingPunct="1">
              <a:lnSpc>
                <a:spcPct val="90000"/>
              </a:lnSpc>
              <a:buFont typeface="Arial" charset="0"/>
              <a:buChar char="•"/>
            </a:pPr>
            <a:r>
              <a:rPr lang="en-US" altLang="en-US" sz="2400" dirty="0" smtClean="0">
                <a:solidFill>
                  <a:srgbClr val="FF0000"/>
                </a:solidFill>
                <a:latin typeface="Arial" charset="0"/>
              </a:rPr>
              <a:t>Decennial Census of Population and Housing: every 10 years </a:t>
            </a:r>
          </a:p>
          <a:p>
            <a:pPr lvl="1" eaLnBrk="1" hangingPunct="1">
              <a:lnSpc>
                <a:spcPct val="90000"/>
              </a:lnSpc>
              <a:buFont typeface="Arial" charset="0"/>
              <a:buChar char="•"/>
            </a:pPr>
            <a:r>
              <a:rPr lang="en-US" altLang="en-US" sz="2400" dirty="0" smtClean="0">
                <a:latin typeface="Arial" charset="0"/>
              </a:rPr>
              <a:t>Population Estimates and Projections Program:  every year</a:t>
            </a:r>
          </a:p>
          <a:p>
            <a:pPr lvl="1" eaLnBrk="1" hangingPunct="1">
              <a:lnSpc>
                <a:spcPct val="90000"/>
              </a:lnSpc>
              <a:buFont typeface="Arial" charset="0"/>
              <a:buChar char="•"/>
            </a:pPr>
            <a:r>
              <a:rPr lang="en-US" altLang="en-US" sz="2400" dirty="0" smtClean="0">
                <a:latin typeface="Arial" charset="0"/>
              </a:rPr>
              <a:t>Small Area Income and Poverty Estimates Program:  every year</a:t>
            </a:r>
          </a:p>
          <a:p>
            <a:pPr lvl="1" eaLnBrk="1" hangingPunct="1">
              <a:lnSpc>
                <a:spcPct val="90000"/>
              </a:lnSpc>
              <a:buFont typeface="Arial" charset="0"/>
              <a:buChar char="•"/>
            </a:pPr>
            <a:r>
              <a:rPr lang="en-US" altLang="en-US" sz="2400" dirty="0" smtClean="0">
                <a:solidFill>
                  <a:srgbClr val="FF0000"/>
                </a:solidFill>
                <a:latin typeface="Arial" charset="0"/>
              </a:rPr>
              <a:t>American Community Survey: every year</a:t>
            </a:r>
          </a:p>
          <a:p>
            <a:pPr lvl="1" eaLnBrk="1" hangingPunct="1">
              <a:lnSpc>
                <a:spcPct val="90000"/>
              </a:lnSpc>
              <a:buFont typeface="Arial" charset="0"/>
              <a:buChar char="•"/>
            </a:pPr>
            <a:r>
              <a:rPr lang="en-US" altLang="en-US" sz="2400" dirty="0" smtClean="0">
                <a:latin typeface="Arial" charset="0"/>
              </a:rPr>
              <a:t>Economic Census: every 5 years</a:t>
            </a:r>
          </a:p>
          <a:p>
            <a:pPr lvl="1" eaLnBrk="1" hangingPunct="1">
              <a:lnSpc>
                <a:spcPct val="90000"/>
              </a:lnSpc>
              <a:buFont typeface="Arial" charset="0"/>
              <a:buChar char="•"/>
            </a:pPr>
            <a:r>
              <a:rPr lang="en-US" altLang="en-US" sz="2400" dirty="0" smtClean="0">
                <a:latin typeface="Arial" charset="0"/>
              </a:rPr>
              <a:t>Local Employment Dynamics Program:  every year</a:t>
            </a:r>
          </a:p>
          <a:p>
            <a:pPr lvl="1" eaLnBrk="1" hangingPunct="1">
              <a:lnSpc>
                <a:spcPct val="90000"/>
              </a:lnSpc>
              <a:buFont typeface="Arial" charset="0"/>
              <a:buChar char="•"/>
            </a:pPr>
            <a:r>
              <a:rPr lang="en-US" altLang="en-US" sz="2400" dirty="0" smtClean="0">
                <a:latin typeface="Arial" charset="0"/>
              </a:rPr>
              <a:t>Census of Governments: every 5 years </a:t>
            </a:r>
          </a:p>
          <a:p>
            <a:pPr lvl="1" eaLnBrk="1" hangingPunct="1">
              <a:lnSpc>
                <a:spcPct val="90000"/>
              </a:lnSpc>
              <a:buFont typeface="Arial" charset="0"/>
              <a:buChar char="•"/>
            </a:pPr>
            <a:r>
              <a:rPr lang="en-US" altLang="en-US" sz="2400" dirty="0" smtClean="0">
                <a:latin typeface="Arial" charset="0"/>
              </a:rPr>
              <a:t>Over 100 Annual, Quarterly or Monthly Surveys, including 13 principal economic indicators</a:t>
            </a:r>
          </a:p>
          <a:p>
            <a:pPr lvl="1" eaLnBrk="1" hangingPunct="1">
              <a:lnSpc>
                <a:spcPct val="90000"/>
              </a:lnSpc>
            </a:pPr>
            <a:endParaRPr lang="en-US" altLang="en-US" dirty="0" smtClean="0">
              <a:latin typeface="Arial" charset="0"/>
            </a:endParaRPr>
          </a:p>
        </p:txBody>
      </p:sp>
      <p:sp>
        <p:nvSpPr>
          <p:cNvPr id="2" name="TextBox 1"/>
          <p:cNvSpPr txBox="1"/>
          <p:nvPr/>
        </p:nvSpPr>
        <p:spPr>
          <a:xfrm>
            <a:off x="2477386" y="1541720"/>
            <a:ext cx="2967479" cy="369332"/>
          </a:xfrm>
          <a:prstGeom prst="rect">
            <a:avLst/>
          </a:prstGeom>
          <a:noFill/>
        </p:spPr>
        <p:txBody>
          <a:bodyPr wrap="none" rtlCol="0">
            <a:spAutoFit/>
          </a:bodyPr>
          <a:lstStyle/>
          <a:p>
            <a:pPr defTabSz="457200" fontAlgn="base">
              <a:spcBef>
                <a:spcPct val="0"/>
              </a:spcBef>
              <a:spcAft>
                <a:spcPct val="0"/>
              </a:spcAft>
            </a:pPr>
            <a:r>
              <a:rPr lang="en-US" dirty="0">
                <a:solidFill>
                  <a:srgbClr val="FF0000"/>
                </a:solidFill>
                <a:latin typeface="Arial" charset="0"/>
                <a:cs typeface="Arial" charset="0"/>
              </a:rPr>
              <a:t>(Political Reapportionment)</a:t>
            </a:r>
          </a:p>
        </p:txBody>
      </p:sp>
      <p:sp>
        <p:nvSpPr>
          <p:cNvPr id="5" name="TextBox 4"/>
          <p:cNvSpPr txBox="1"/>
          <p:nvPr/>
        </p:nvSpPr>
        <p:spPr>
          <a:xfrm>
            <a:off x="6727954" y="3448492"/>
            <a:ext cx="2018501" cy="369332"/>
          </a:xfrm>
          <a:prstGeom prst="rect">
            <a:avLst/>
          </a:prstGeom>
          <a:noFill/>
        </p:spPr>
        <p:txBody>
          <a:bodyPr wrap="none" rtlCol="0">
            <a:spAutoFit/>
          </a:bodyPr>
          <a:lstStyle/>
          <a:p>
            <a:pPr defTabSz="457200" fontAlgn="base">
              <a:spcBef>
                <a:spcPct val="0"/>
              </a:spcBef>
              <a:spcAft>
                <a:spcPct val="0"/>
              </a:spcAft>
            </a:pPr>
            <a:r>
              <a:rPr lang="en-US" dirty="0">
                <a:solidFill>
                  <a:srgbClr val="FF0000"/>
                </a:solidFill>
                <a:latin typeface="Arial" charset="0"/>
                <a:cs typeface="Arial" charset="0"/>
              </a:rPr>
              <a:t>(Socioeconomics)</a:t>
            </a:r>
          </a:p>
        </p:txBody>
      </p:sp>
    </p:spTree>
    <p:extLst>
      <p:ext uri="{BB962C8B-B14F-4D97-AF65-F5344CB8AC3E}">
        <p14:creationId xmlns:p14="http://schemas.microsoft.com/office/powerpoint/2010/main" val="2448656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 Demography</a:t>
            </a:r>
            <a:endParaRPr lang="en-US"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3530"/>
            <a:ext cx="4381205" cy="4178154"/>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2428"/>
            <a:ext cx="3733800" cy="5277299"/>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978" y="1518500"/>
            <a:ext cx="684707" cy="703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629400" y="1720334"/>
            <a:ext cx="2130648" cy="369332"/>
          </a:xfrm>
          <a:prstGeom prst="rect">
            <a:avLst/>
          </a:prstGeom>
          <a:noFill/>
        </p:spPr>
        <p:txBody>
          <a:bodyPr wrap="none" rtlCol="0">
            <a:spAutoFit/>
          </a:bodyPr>
          <a:lstStyle/>
          <a:p>
            <a:r>
              <a:rPr lang="en-US" dirty="0" smtClean="0"/>
              <a:t>Census Block Groups</a:t>
            </a:r>
            <a:endParaRPr lang="en-US" dirty="0"/>
          </a:p>
        </p:txBody>
      </p:sp>
      <p:sp>
        <p:nvSpPr>
          <p:cNvPr id="4" name="TextBox 3"/>
          <p:cNvSpPr txBox="1"/>
          <p:nvPr/>
        </p:nvSpPr>
        <p:spPr>
          <a:xfrm>
            <a:off x="6248400" y="3962400"/>
            <a:ext cx="1249060" cy="369332"/>
          </a:xfrm>
          <a:prstGeom prst="rect">
            <a:avLst/>
          </a:prstGeom>
          <a:noFill/>
        </p:spPr>
        <p:txBody>
          <a:bodyPr wrap="none" rtlCol="0">
            <a:spAutoFit/>
          </a:bodyPr>
          <a:lstStyle/>
          <a:p>
            <a:r>
              <a:rPr lang="en-US" dirty="0" smtClean="0"/>
              <a:t>UT Campus</a:t>
            </a:r>
            <a:endParaRPr lang="en-US" dirty="0"/>
          </a:p>
        </p:txBody>
      </p:sp>
      <p:sp>
        <p:nvSpPr>
          <p:cNvPr id="5" name="TextBox 4"/>
          <p:cNvSpPr txBox="1"/>
          <p:nvPr/>
        </p:nvSpPr>
        <p:spPr>
          <a:xfrm>
            <a:off x="1787643" y="4331732"/>
            <a:ext cx="1630575" cy="369332"/>
          </a:xfrm>
          <a:prstGeom prst="rect">
            <a:avLst/>
          </a:prstGeom>
          <a:noFill/>
        </p:spPr>
        <p:txBody>
          <a:bodyPr wrap="none" rtlCol="0">
            <a:spAutoFit/>
          </a:bodyPr>
          <a:lstStyle/>
          <a:p>
            <a:r>
              <a:rPr lang="en-US" dirty="0" smtClean="0"/>
              <a:t>48 453 000601 </a:t>
            </a:r>
            <a:endParaRPr lang="en-US" dirty="0"/>
          </a:p>
        </p:txBody>
      </p:sp>
    </p:spTree>
    <p:extLst>
      <p:ext uri="{BB962C8B-B14F-4D97-AF65-F5344CB8AC3E}">
        <p14:creationId xmlns:p14="http://schemas.microsoft.com/office/powerpoint/2010/main" val="18598017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Characteristics of Vulnerable Populations?</a:t>
            </a:r>
            <a:endParaRPr lang="en-US" sz="3600" dirty="0"/>
          </a:p>
        </p:txBody>
      </p:sp>
    </p:spTree>
    <p:extLst>
      <p:ext uri="{BB962C8B-B14F-4D97-AF65-F5344CB8AC3E}">
        <p14:creationId xmlns:p14="http://schemas.microsoft.com/office/powerpoint/2010/main" val="20228613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 Household Income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382000" cy="5061857"/>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08527" y="6357257"/>
            <a:ext cx="8915400" cy="307777"/>
          </a:xfrm>
          <a:prstGeom prst="rect">
            <a:avLst/>
          </a:prstGeom>
        </p:spPr>
        <p:txBody>
          <a:bodyPr wrap="square">
            <a:spAutoFit/>
          </a:bodyPr>
          <a:lstStyle/>
          <a:p>
            <a:r>
              <a:rPr lang="en-US" sz="1400" dirty="0" smtClean="0">
                <a:hlinkClick r:id="rId3"/>
              </a:rPr>
              <a:t>https://ut-austin.maps.arcgis.com/home/webmap/viewer.html?layers=da76de09076b4959ad005e1dc2c48049</a:t>
            </a:r>
            <a:r>
              <a:rPr lang="en-US" sz="1400" dirty="0" smtClean="0"/>
              <a:t> </a:t>
            </a:r>
            <a:endParaRPr lang="en-US" sz="1400" dirty="0"/>
          </a:p>
        </p:txBody>
      </p:sp>
    </p:spTree>
    <p:extLst>
      <p:ext uri="{BB962C8B-B14F-4D97-AF65-F5344CB8AC3E}">
        <p14:creationId xmlns:p14="http://schemas.microsoft.com/office/powerpoint/2010/main" val="5674635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8848725" cy="6171157"/>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971800" y="228600"/>
            <a:ext cx="3718582" cy="646331"/>
          </a:xfrm>
          <a:prstGeom prst="rect">
            <a:avLst/>
          </a:prstGeom>
          <a:solidFill>
            <a:schemeClr val="bg1"/>
          </a:solidFill>
          <a:ln>
            <a:solidFill>
              <a:srgbClr val="FFC000"/>
            </a:solidFill>
          </a:ln>
        </p:spPr>
        <p:txBody>
          <a:bodyPr wrap="none" rtlCol="0">
            <a:spAutoFit/>
          </a:bodyPr>
          <a:lstStyle/>
          <a:p>
            <a:r>
              <a:rPr lang="en-US" sz="3600" dirty="0" smtClean="0"/>
              <a:t>Population Density</a:t>
            </a:r>
            <a:endParaRPr lang="en-US" sz="3600" dirty="0"/>
          </a:p>
        </p:txBody>
      </p:sp>
    </p:spTree>
    <p:extLst>
      <p:ext uri="{BB962C8B-B14F-4D97-AF65-F5344CB8AC3E}">
        <p14:creationId xmlns:p14="http://schemas.microsoft.com/office/powerpoint/2010/main" val="2387210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2" y="787924"/>
            <a:ext cx="9066289" cy="571500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581400" y="127453"/>
            <a:ext cx="2434641" cy="646331"/>
          </a:xfrm>
          <a:prstGeom prst="rect">
            <a:avLst/>
          </a:prstGeom>
          <a:solidFill>
            <a:schemeClr val="bg1"/>
          </a:solidFill>
          <a:ln>
            <a:noFill/>
          </a:ln>
        </p:spPr>
        <p:txBody>
          <a:bodyPr wrap="none" rtlCol="0">
            <a:spAutoFit/>
          </a:bodyPr>
          <a:lstStyle/>
          <a:p>
            <a:r>
              <a:rPr lang="en-US" sz="3600" dirty="0" smtClean="0">
                <a:solidFill>
                  <a:prstClr val="black"/>
                </a:solidFill>
              </a:rPr>
              <a:t>Median Age</a:t>
            </a:r>
            <a:endParaRPr lang="en-US" sz="3600" dirty="0">
              <a:solidFill>
                <a:prstClr val="black"/>
              </a:solidFill>
            </a:endParaRPr>
          </a:p>
        </p:txBody>
      </p:sp>
    </p:spTree>
    <p:extLst>
      <p:ext uri="{BB962C8B-B14F-4D97-AF65-F5344CB8AC3E}">
        <p14:creationId xmlns:p14="http://schemas.microsoft.com/office/powerpoint/2010/main" val="10434527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Population 65 and older</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73" y="1223107"/>
            <a:ext cx="8229600" cy="5634893"/>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019501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Population under age 18</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6656"/>
            <a:ext cx="8582025" cy="546740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547905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Population Growth Rate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371600"/>
            <a:ext cx="8582025" cy="5236741"/>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136493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 Household Income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199"/>
            <a:ext cx="8534400" cy="5413893"/>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10656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Household Size</a:t>
            </a:r>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91" y="1216891"/>
            <a:ext cx="8229600" cy="5555364"/>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84207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229600" cy="792162"/>
          </a:xfrm>
        </p:spPr>
        <p:txBody>
          <a:bodyPr/>
          <a:lstStyle/>
          <a:p>
            <a:r>
              <a:rPr lang="en-US" altLang="en-US" sz="3600" smtClean="0">
                <a:latin typeface="Arial" charset="0"/>
              </a:rPr>
              <a:t>American Community Survey</a:t>
            </a:r>
          </a:p>
        </p:txBody>
      </p:sp>
      <p:sp>
        <p:nvSpPr>
          <p:cNvPr id="17411" name="Content Placeholder 2"/>
          <p:cNvSpPr>
            <a:spLocks noGrp="1"/>
          </p:cNvSpPr>
          <p:nvPr>
            <p:ph idx="1"/>
          </p:nvPr>
        </p:nvSpPr>
        <p:spPr>
          <a:xfrm>
            <a:off x="457200" y="1066800"/>
            <a:ext cx="8229600" cy="5114925"/>
          </a:xfrm>
        </p:spPr>
        <p:txBody>
          <a:bodyPr/>
          <a:lstStyle/>
          <a:p>
            <a:r>
              <a:rPr lang="en-US" altLang="en-US" sz="2000" smtClean="0">
                <a:latin typeface="Arial" charset="0"/>
              </a:rPr>
              <a:t>Source of detailed demographic and housing characteristics, including:</a:t>
            </a:r>
          </a:p>
          <a:p>
            <a:pPr lvl="1"/>
            <a:r>
              <a:rPr lang="en-US" altLang="en-US" sz="1600" smtClean="0">
                <a:latin typeface="Arial" charset="0"/>
              </a:rPr>
              <a:t>Income</a:t>
            </a:r>
          </a:p>
          <a:p>
            <a:pPr lvl="1"/>
            <a:r>
              <a:rPr lang="en-US" altLang="en-US" sz="1600" smtClean="0">
                <a:latin typeface="Arial" charset="0"/>
              </a:rPr>
              <a:t>Language spoken at home</a:t>
            </a:r>
          </a:p>
          <a:p>
            <a:pPr lvl="1"/>
            <a:r>
              <a:rPr lang="en-US" altLang="en-US" sz="1600" smtClean="0">
                <a:latin typeface="Arial" charset="0"/>
              </a:rPr>
              <a:t>Educational attainment</a:t>
            </a:r>
          </a:p>
          <a:p>
            <a:pPr lvl="1"/>
            <a:r>
              <a:rPr lang="en-US" altLang="en-US" sz="1600" smtClean="0">
                <a:latin typeface="Arial" charset="0"/>
              </a:rPr>
              <a:t>Occupation</a:t>
            </a:r>
          </a:p>
          <a:p>
            <a:pPr lvl="1"/>
            <a:r>
              <a:rPr lang="en-US" altLang="en-US" sz="1600" smtClean="0">
                <a:latin typeface="Arial" charset="0"/>
              </a:rPr>
              <a:t>Place of work and journey to work</a:t>
            </a:r>
          </a:p>
          <a:p>
            <a:r>
              <a:rPr lang="en-US" altLang="en-US" sz="2000" smtClean="0">
                <a:latin typeface="Arial" charset="0"/>
              </a:rPr>
              <a:t>Data collected annually from approximately 3 million households per year.  Approximately 250,000 households per month.</a:t>
            </a:r>
          </a:p>
          <a:p>
            <a:r>
              <a:rPr lang="en-US" altLang="en-US" sz="2000" smtClean="0">
                <a:latin typeface="Arial" charset="0"/>
              </a:rPr>
              <a:t>Data collected throughout the year—produces period estimates rather than point estimates.  </a:t>
            </a:r>
          </a:p>
        </p:txBody>
      </p:sp>
      <p:graphicFrame>
        <p:nvGraphicFramePr>
          <p:cNvPr id="5" name="Table 4"/>
          <p:cNvGraphicFramePr>
            <a:graphicFrameLocks noGrp="1"/>
          </p:cNvGraphicFramePr>
          <p:nvPr/>
        </p:nvGraphicFramePr>
        <p:xfrm>
          <a:off x="842963" y="4710113"/>
          <a:ext cx="7132636" cy="1260712"/>
        </p:xfrm>
        <a:graphic>
          <a:graphicData uri="http://schemas.openxmlformats.org/drawingml/2006/table">
            <a:tbl>
              <a:tblPr firstRow="1" bandRow="1">
                <a:tableStyleId>{5C22544A-7EE6-4342-B048-85BDC9FD1C3A}</a:tableStyleId>
              </a:tblPr>
              <a:tblGrid>
                <a:gridCol w="1783159"/>
                <a:gridCol w="1783159"/>
                <a:gridCol w="1783159"/>
                <a:gridCol w="1783159"/>
              </a:tblGrid>
              <a:tr h="620672">
                <a:tc>
                  <a:txBody>
                    <a:bodyPr/>
                    <a:lstStyle/>
                    <a:p>
                      <a:endParaRPr lang="en-US" sz="1800" dirty="0"/>
                    </a:p>
                  </a:txBody>
                  <a:tcPr marL="91454" marR="91454" marT="45700" marB="45700"/>
                </a:tc>
                <a:tc>
                  <a:txBody>
                    <a:bodyPr/>
                    <a:lstStyle/>
                    <a:p>
                      <a:r>
                        <a:rPr lang="en-US" sz="1800" dirty="0" smtClean="0"/>
                        <a:t>ACS 1-Year Data</a:t>
                      </a:r>
                      <a:endParaRPr lang="en-US" sz="1800" dirty="0"/>
                    </a:p>
                  </a:txBody>
                  <a:tcPr marL="91454" marR="91454" marT="45700" marB="45700"/>
                </a:tc>
                <a:tc>
                  <a:txBody>
                    <a:bodyPr/>
                    <a:lstStyle/>
                    <a:p>
                      <a:r>
                        <a:rPr lang="en-US" sz="1800" dirty="0" smtClean="0"/>
                        <a:t>ACS 3-Year Data</a:t>
                      </a:r>
                      <a:endParaRPr lang="en-US" sz="1800" dirty="0"/>
                    </a:p>
                  </a:txBody>
                  <a:tcPr marL="91454" marR="91454" marT="45700" marB="45700"/>
                </a:tc>
                <a:tc>
                  <a:txBody>
                    <a:bodyPr/>
                    <a:lstStyle/>
                    <a:p>
                      <a:r>
                        <a:rPr lang="en-US" sz="1800" dirty="0" smtClean="0"/>
                        <a:t>ACS 5-Year</a:t>
                      </a:r>
                      <a:r>
                        <a:rPr lang="en-US" sz="1800" baseline="0" dirty="0" smtClean="0"/>
                        <a:t> Data</a:t>
                      </a:r>
                      <a:endParaRPr lang="en-US" sz="1800" dirty="0"/>
                    </a:p>
                  </a:txBody>
                  <a:tcPr marL="91454" marR="91454" marT="45700" marB="45700"/>
                </a:tc>
              </a:tr>
              <a:tr h="639803">
                <a:tc>
                  <a:txBody>
                    <a:bodyPr/>
                    <a:lstStyle/>
                    <a:p>
                      <a:r>
                        <a:rPr lang="en-US" sz="1800" dirty="0" smtClean="0"/>
                        <a:t>Geographic</a:t>
                      </a:r>
                      <a:r>
                        <a:rPr lang="en-US" sz="1800" baseline="0" dirty="0" smtClean="0"/>
                        <a:t> Areas </a:t>
                      </a:r>
                      <a:endParaRPr lang="en-US" sz="1800" dirty="0"/>
                    </a:p>
                  </a:txBody>
                  <a:tcPr marL="91454" marR="91454" marT="45700" marB="45700"/>
                </a:tc>
                <a:tc>
                  <a:txBody>
                    <a:bodyPr/>
                    <a:lstStyle/>
                    <a:p>
                      <a:r>
                        <a:rPr lang="en-US" sz="1800" dirty="0" smtClean="0"/>
                        <a:t>65,000 or more population</a:t>
                      </a:r>
                      <a:endParaRPr lang="en-US" sz="1800" dirty="0"/>
                    </a:p>
                  </a:txBody>
                  <a:tcPr marL="91454" marR="91454" marT="45700" marB="45700"/>
                </a:tc>
                <a:tc>
                  <a:txBody>
                    <a:bodyPr/>
                    <a:lstStyle/>
                    <a:p>
                      <a:r>
                        <a:rPr lang="en-US" sz="1800" dirty="0" smtClean="0"/>
                        <a:t>20,000 or more population</a:t>
                      </a:r>
                      <a:endParaRPr lang="en-US" sz="1800" dirty="0"/>
                    </a:p>
                  </a:txBody>
                  <a:tcPr marL="91454" marR="91454" marT="45700" marB="45700"/>
                </a:tc>
                <a:tc>
                  <a:txBody>
                    <a:bodyPr/>
                    <a:lstStyle/>
                    <a:p>
                      <a:r>
                        <a:rPr lang="en-US" sz="1800" dirty="0" smtClean="0"/>
                        <a:t>All areas,</a:t>
                      </a:r>
                      <a:r>
                        <a:rPr lang="en-US" sz="1800" baseline="0" dirty="0" smtClean="0"/>
                        <a:t> block group or higher</a:t>
                      </a:r>
                      <a:endParaRPr lang="en-US" sz="1800" dirty="0"/>
                    </a:p>
                  </a:txBody>
                  <a:tcPr marL="91454" marR="91454" marT="45700" marB="45700"/>
                </a:tc>
              </a:tr>
            </a:tbl>
          </a:graphicData>
        </a:graphic>
      </p:graphicFrame>
    </p:spTree>
    <p:extLst>
      <p:ext uri="{BB962C8B-B14F-4D97-AF65-F5344CB8AC3E}">
        <p14:creationId xmlns:p14="http://schemas.microsoft.com/office/powerpoint/2010/main" val="9538282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200" dirty="0" smtClean="0"/>
              <a:t>Social Vulnerability Index, Univ. of South Carolina </a:t>
            </a:r>
            <a:endParaRPr lang="en-US" sz="32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72" y="790574"/>
            <a:ext cx="8077200"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92385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smtClean="0"/>
              <a:t>Finding the Right Data</a:t>
            </a:r>
          </a:p>
        </p:txBody>
      </p:sp>
      <p:pic>
        <p:nvPicPr>
          <p:cNvPr id="15362" name="Content Placeholder 3"/>
          <p:cNvPicPr>
            <a:picLocks noGrp="1" noChangeAspect="1"/>
          </p:cNvPicPr>
          <p:nvPr>
            <p:ph idx="1"/>
          </p:nvPr>
        </p:nvPicPr>
        <p:blipFill>
          <a:blip r:embed="rId2"/>
          <a:srcRect/>
          <a:stretch>
            <a:fillRect/>
          </a:stretch>
        </p:blipFill>
        <p:spPr>
          <a:xfrm>
            <a:off x="1981200" y="1219200"/>
            <a:ext cx="6910388" cy="4830763"/>
          </a:xfrm>
        </p:spPr>
      </p:pic>
      <p:grpSp>
        <p:nvGrpSpPr>
          <p:cNvPr id="15363" name="Group 10"/>
          <p:cNvGrpSpPr>
            <a:grpSpLocks/>
          </p:cNvGrpSpPr>
          <p:nvPr/>
        </p:nvGrpSpPr>
        <p:grpSpPr bwMode="auto">
          <a:xfrm>
            <a:off x="1295400" y="2060575"/>
            <a:ext cx="4322763" cy="2590800"/>
            <a:chOff x="685800" y="2057400"/>
            <a:chExt cx="4321988" cy="2590800"/>
          </a:xfrm>
        </p:grpSpPr>
        <p:sp>
          <p:nvSpPr>
            <p:cNvPr id="5" name="Rectangle 4"/>
            <p:cNvSpPr/>
            <p:nvPr/>
          </p:nvSpPr>
          <p:spPr>
            <a:xfrm>
              <a:off x="2722198" y="4343400"/>
              <a:ext cx="228559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7" name="Straight Arrow Connector 6"/>
            <p:cNvCxnSpPr/>
            <p:nvPr/>
          </p:nvCxnSpPr>
          <p:spPr>
            <a:xfrm>
              <a:off x="1112761" y="4495800"/>
              <a:ext cx="1599913"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295291" y="2057400"/>
              <a:ext cx="1371354"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0" name="Straight Arrow Connector 9"/>
            <p:cNvCxnSpPr>
              <a:endCxn id="8" idx="1"/>
            </p:cNvCxnSpPr>
            <p:nvPr/>
          </p:nvCxnSpPr>
          <p:spPr>
            <a:xfrm>
              <a:off x="685800" y="2171700"/>
              <a:ext cx="609491"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5364" name="TextBox 11"/>
          <p:cNvSpPr txBox="1">
            <a:spLocks noChangeArrowheads="1"/>
          </p:cNvSpPr>
          <p:nvPr/>
        </p:nvSpPr>
        <p:spPr bwMode="auto">
          <a:xfrm>
            <a:off x="76200" y="1549400"/>
            <a:ext cx="1447800" cy="1477963"/>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black"/>
                </a:solidFill>
              </a:rPr>
              <a:t>Population, housing, economic &amp; geographic data</a:t>
            </a:r>
          </a:p>
        </p:txBody>
      </p:sp>
      <p:sp>
        <p:nvSpPr>
          <p:cNvPr id="15365" name="TextBox 12"/>
          <p:cNvSpPr txBox="1">
            <a:spLocks noChangeArrowheads="1"/>
          </p:cNvSpPr>
          <p:nvPr/>
        </p:nvSpPr>
        <p:spPr bwMode="auto">
          <a:xfrm>
            <a:off x="381000" y="4038600"/>
            <a:ext cx="1524000" cy="923925"/>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black"/>
                </a:solidFill>
              </a:rPr>
              <a:t>Shapefiles prepared for GIS users</a:t>
            </a:r>
          </a:p>
        </p:txBody>
      </p:sp>
      <p:sp>
        <p:nvSpPr>
          <p:cNvPr id="2" name="Rectangle 1"/>
          <p:cNvSpPr/>
          <p:nvPr/>
        </p:nvSpPr>
        <p:spPr>
          <a:xfrm>
            <a:off x="3429000" y="6096000"/>
            <a:ext cx="2608471" cy="369332"/>
          </a:xfrm>
          <a:prstGeom prst="rect">
            <a:avLst/>
          </a:prstGeom>
        </p:spPr>
        <p:txBody>
          <a:bodyPr wrap="none">
            <a:spAutoFit/>
          </a:bodyPr>
          <a:lstStyle/>
          <a:p>
            <a:pPr fontAlgn="base">
              <a:spcBef>
                <a:spcPct val="0"/>
              </a:spcBef>
              <a:spcAft>
                <a:spcPct val="0"/>
              </a:spcAft>
            </a:pPr>
            <a:r>
              <a:rPr lang="en-US" dirty="0">
                <a:solidFill>
                  <a:prstClr val="black"/>
                </a:solidFill>
                <a:latin typeface="Arial" charset="0"/>
                <a:hlinkClick r:id="rId3"/>
              </a:rPr>
              <a:t>http://www.census.gov</a:t>
            </a:r>
            <a:r>
              <a:rPr lang="en-US" dirty="0" smtClean="0">
                <a:solidFill>
                  <a:prstClr val="black"/>
                </a:solidFill>
                <a:latin typeface="Arial" charset="0"/>
                <a:hlinkClick r:id="rId3"/>
              </a:rPr>
              <a:t>/</a:t>
            </a:r>
            <a:r>
              <a:rPr lang="en-US" dirty="0" smtClean="0">
                <a:solidFill>
                  <a:prstClr val="black"/>
                </a:solidFill>
                <a:latin typeface="Arial" charset="0"/>
              </a:rPr>
              <a:t> </a:t>
            </a:r>
            <a:endParaRPr lang="en-US" dirty="0">
              <a:solidFill>
                <a:prstClr val="black"/>
              </a:solidFill>
              <a:latin typeface="Arial" charset="0"/>
            </a:endParaRPr>
          </a:p>
        </p:txBody>
      </p:sp>
    </p:spTree>
    <p:extLst>
      <p:ext uri="{BB962C8B-B14F-4D97-AF65-F5344CB8AC3E}">
        <p14:creationId xmlns:p14="http://schemas.microsoft.com/office/powerpoint/2010/main" val="31357243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rtlCol="0">
            <a:normAutofit fontScale="90000"/>
          </a:bodyPr>
          <a:lstStyle/>
          <a:p>
            <a:pPr fontAlgn="auto">
              <a:spcAft>
                <a:spcPts val="0"/>
              </a:spcAft>
              <a:defRPr/>
            </a:pPr>
            <a:r>
              <a:rPr lang="en-US" b="1" dirty="0" smtClean="0"/>
              <a:t>    TIGER</a:t>
            </a:r>
            <a:r>
              <a:rPr lang="en-US" dirty="0" smtClean="0"/>
              <a:t/>
            </a:r>
            <a:br>
              <a:rPr lang="en-US" dirty="0" smtClean="0"/>
            </a:br>
            <a:r>
              <a:rPr lang="en-US" b="1" dirty="0" smtClean="0"/>
              <a:t>T</a:t>
            </a:r>
            <a:r>
              <a:rPr lang="en-US" dirty="0" smtClean="0"/>
              <a:t>opologically </a:t>
            </a:r>
            <a:r>
              <a:rPr lang="en-US" b="1" dirty="0" smtClean="0"/>
              <a:t>I</a:t>
            </a:r>
            <a:r>
              <a:rPr lang="en-US" dirty="0" smtClean="0"/>
              <a:t>ntegrated </a:t>
            </a:r>
            <a:r>
              <a:rPr lang="en-US" b="1" dirty="0" smtClean="0"/>
              <a:t>G</a:t>
            </a:r>
            <a:r>
              <a:rPr lang="en-US" dirty="0" smtClean="0"/>
              <a:t>eographic </a:t>
            </a:r>
            <a:r>
              <a:rPr lang="en-US" b="1" dirty="0" smtClean="0"/>
              <a:t>E</a:t>
            </a:r>
            <a:r>
              <a:rPr lang="en-US" dirty="0" smtClean="0"/>
              <a:t>ncoding and </a:t>
            </a:r>
            <a:r>
              <a:rPr lang="en-US" b="1" dirty="0" smtClean="0"/>
              <a:t>R</a:t>
            </a:r>
            <a:r>
              <a:rPr lang="en-US" dirty="0" smtClean="0"/>
              <a:t>eferencing System</a:t>
            </a:r>
            <a:endParaRPr lang="en-US" dirty="0"/>
          </a:p>
        </p:txBody>
      </p:sp>
      <p:sp>
        <p:nvSpPr>
          <p:cNvPr id="17410" name="Content Placeholder 2"/>
          <p:cNvSpPr>
            <a:spLocks noGrp="1"/>
          </p:cNvSpPr>
          <p:nvPr>
            <p:ph sz="half" idx="1"/>
          </p:nvPr>
        </p:nvSpPr>
        <p:spPr>
          <a:xfrm>
            <a:off x="457200" y="2514600"/>
            <a:ext cx="4038600" cy="3763963"/>
          </a:xfrm>
        </p:spPr>
        <p:txBody>
          <a:bodyPr/>
          <a:lstStyle/>
          <a:p>
            <a:r>
              <a:rPr lang="en-US" dirty="0" smtClean="0"/>
              <a:t>TIGER is </a:t>
            </a:r>
            <a:r>
              <a:rPr lang="en-US" u="sng" dirty="0" smtClean="0"/>
              <a:t>geographic</a:t>
            </a:r>
            <a:r>
              <a:rPr lang="en-US" dirty="0" smtClean="0"/>
              <a:t> data</a:t>
            </a:r>
          </a:p>
          <a:p>
            <a:pPr lvl="1"/>
            <a:r>
              <a:rPr lang="en-US" dirty="0" smtClean="0"/>
              <a:t>State and county lines</a:t>
            </a:r>
          </a:p>
          <a:p>
            <a:pPr lvl="1"/>
            <a:r>
              <a:rPr lang="en-US" dirty="0" smtClean="0"/>
              <a:t>Updated annually</a:t>
            </a:r>
          </a:p>
          <a:p>
            <a:r>
              <a:rPr lang="en-US" dirty="0" smtClean="0"/>
              <a:t>For census data, American </a:t>
            </a:r>
            <a:r>
              <a:rPr lang="en-US" dirty="0" err="1" smtClean="0"/>
              <a:t>FactFinder</a:t>
            </a:r>
            <a:r>
              <a:rPr lang="en-US" dirty="0" smtClean="0"/>
              <a:t> </a:t>
            </a:r>
            <a:r>
              <a:rPr lang="en-US" sz="1800" dirty="0" smtClean="0"/>
              <a:t>(</a:t>
            </a:r>
            <a:r>
              <a:rPr lang="en-US" sz="1800" dirty="0" smtClean="0">
                <a:hlinkClick r:id="rId2"/>
              </a:rPr>
              <a:t>http://</a:t>
            </a:r>
            <a:r>
              <a:rPr lang="en-US" sz="1800" dirty="0" smtClean="0">
                <a:hlinkClick r:id="rId2"/>
              </a:rPr>
              <a:t>factfinder2.census.gov</a:t>
            </a:r>
            <a:r>
              <a:rPr lang="en-US" sz="1800" dirty="0" smtClean="0"/>
              <a:t> )</a:t>
            </a:r>
            <a:endParaRPr lang="en-US" sz="1800" dirty="0" smtClean="0"/>
          </a:p>
          <a:p>
            <a:endParaRPr lang="en-US" dirty="0" smtClean="0"/>
          </a:p>
          <a:p>
            <a:endParaRPr lang="en-US" dirty="0" smtClean="0"/>
          </a:p>
        </p:txBody>
      </p:sp>
      <p:pic>
        <p:nvPicPr>
          <p:cNvPr id="17411" name="Content Placeholder 4"/>
          <p:cNvPicPr>
            <a:picLocks noGrp="1" noChangeAspect="1"/>
          </p:cNvPicPr>
          <p:nvPr>
            <p:ph sz="half" idx="2"/>
          </p:nvPr>
        </p:nvPicPr>
        <p:blipFill>
          <a:blip r:embed="rId3"/>
          <a:srcRect/>
          <a:stretch>
            <a:fillRect/>
          </a:stretch>
        </p:blipFill>
        <p:spPr>
          <a:xfrm>
            <a:off x="3124200" y="228600"/>
            <a:ext cx="942975" cy="952500"/>
          </a:xfrm>
        </p:spPr>
      </p:pic>
      <p:pic>
        <p:nvPicPr>
          <p:cNvPr id="17412" name="Picture 6"/>
          <p:cNvPicPr>
            <a:picLocks noChangeAspect="1"/>
          </p:cNvPicPr>
          <p:nvPr/>
        </p:nvPicPr>
        <p:blipFill>
          <a:blip r:embed="rId4"/>
          <a:srcRect/>
          <a:stretch>
            <a:fillRect/>
          </a:stretch>
        </p:blipFill>
        <p:spPr bwMode="auto">
          <a:xfrm>
            <a:off x="4114800" y="2743200"/>
            <a:ext cx="4648200" cy="3155950"/>
          </a:xfrm>
          <a:prstGeom prst="rect">
            <a:avLst/>
          </a:prstGeom>
          <a:noFill/>
          <a:ln w="9525">
            <a:noFill/>
            <a:miter lim="800000"/>
            <a:headEnd/>
            <a:tailEnd/>
          </a:ln>
        </p:spPr>
      </p:pic>
    </p:spTree>
    <p:extLst>
      <p:ext uri="{BB962C8B-B14F-4D97-AF65-F5344CB8AC3E}">
        <p14:creationId xmlns:p14="http://schemas.microsoft.com/office/powerpoint/2010/main" val="38560588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Hierarchy of Census Geographic Entities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0"/>
            <a:ext cx="62103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28491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TIGER </a:t>
            </a:r>
            <a:r>
              <a:rPr lang="en-US" dirty="0" err="1" smtClean="0"/>
              <a:t>Shapefiles</a:t>
            </a:r>
            <a:endParaRPr lang="en-US" dirty="0"/>
          </a:p>
        </p:txBody>
      </p:sp>
      <p:sp>
        <p:nvSpPr>
          <p:cNvPr id="3" name="Rectangle 2"/>
          <p:cNvSpPr/>
          <p:nvPr/>
        </p:nvSpPr>
        <p:spPr>
          <a:xfrm>
            <a:off x="1143000" y="6091198"/>
            <a:ext cx="7315200" cy="369332"/>
          </a:xfrm>
          <a:prstGeom prst="rect">
            <a:avLst/>
          </a:prstGeom>
        </p:spPr>
        <p:txBody>
          <a:bodyPr wrap="square">
            <a:spAutoFit/>
          </a:bodyPr>
          <a:lstStyle/>
          <a:p>
            <a:pPr fontAlgn="base">
              <a:spcBef>
                <a:spcPct val="0"/>
              </a:spcBef>
              <a:spcAft>
                <a:spcPct val="0"/>
              </a:spcAft>
            </a:pPr>
            <a:r>
              <a:rPr lang="en-US" dirty="0">
                <a:solidFill>
                  <a:prstClr val="black"/>
                </a:solidFill>
                <a:latin typeface="Arial" charset="0"/>
                <a:hlinkClick r:id="rId2"/>
              </a:rPr>
              <a:t>http://</a:t>
            </a:r>
            <a:r>
              <a:rPr lang="en-US" dirty="0" smtClean="0">
                <a:solidFill>
                  <a:prstClr val="black"/>
                </a:solidFill>
                <a:latin typeface="Arial" charset="0"/>
                <a:hlinkClick r:id="rId2"/>
              </a:rPr>
              <a:t>www.census.gov/cgi-bin/geo/shapefiles2010/main</a:t>
            </a:r>
            <a:r>
              <a:rPr lang="en-US" dirty="0" smtClean="0">
                <a:solidFill>
                  <a:prstClr val="black"/>
                </a:solidFill>
                <a:latin typeface="Arial" charset="0"/>
              </a:rPr>
              <a:t> </a:t>
            </a:r>
            <a:endParaRPr lang="en-US" dirty="0">
              <a:solidFill>
                <a:prstClr val="black"/>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62" y="1981200"/>
            <a:ext cx="6924675"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4111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Travis County, Texas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1"/>
            <a:ext cx="4267200" cy="24831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4096033"/>
            <a:ext cx="5629275" cy="2619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10200" y="2286000"/>
            <a:ext cx="141577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Pick a State</a:t>
            </a:r>
            <a:endParaRPr lang="en-US" dirty="0">
              <a:solidFill>
                <a:prstClr val="black"/>
              </a:solidFill>
              <a:latin typeface="Arial" charset="0"/>
            </a:endParaRPr>
          </a:p>
        </p:txBody>
      </p:sp>
      <p:sp>
        <p:nvSpPr>
          <p:cNvPr id="6" name="TextBox 5"/>
          <p:cNvSpPr txBox="1"/>
          <p:nvPr/>
        </p:nvSpPr>
        <p:spPr>
          <a:xfrm>
            <a:off x="914400" y="5405720"/>
            <a:ext cx="160813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Pick a County</a:t>
            </a:r>
            <a:endParaRPr lang="en-US" dirty="0">
              <a:solidFill>
                <a:prstClr val="black"/>
              </a:solidFill>
              <a:latin typeface="Arial" charset="0"/>
            </a:endParaRPr>
          </a:p>
        </p:txBody>
      </p:sp>
    </p:spTree>
    <p:extLst>
      <p:ext uri="{BB962C8B-B14F-4D97-AF65-F5344CB8AC3E}">
        <p14:creationId xmlns:p14="http://schemas.microsoft.com/office/powerpoint/2010/main" val="17602028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Travis County Census Tracts (218)</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62100"/>
            <a:ext cx="6577013" cy="510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7631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Travis County Census Blocks (15922)</a:t>
            </a:r>
            <a:endParaRPr lang="en-US"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6504814"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3400" y="5943600"/>
            <a:ext cx="333527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Average of 73 Blocks per Tract</a:t>
            </a:r>
            <a:endParaRPr lang="en-US" dirty="0">
              <a:solidFill>
                <a:prstClr val="black"/>
              </a:solidFill>
              <a:latin typeface="Arial" charset="0"/>
            </a:endParaRPr>
          </a:p>
        </p:txBody>
      </p:sp>
    </p:spTree>
    <p:extLst>
      <p:ext uri="{BB962C8B-B14F-4D97-AF65-F5344CB8AC3E}">
        <p14:creationId xmlns:p14="http://schemas.microsoft.com/office/powerpoint/2010/main" val="18116483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Census Blocks</a:t>
            </a:r>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95400"/>
            <a:ext cx="6324600" cy="52002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2082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Census Block (38 houses)</a:t>
            </a:r>
            <a:endParaRPr lang="en-US"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239000" cy="54966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953000"/>
            <a:ext cx="2659156" cy="160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75026" y="4953000"/>
            <a:ext cx="787460"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Texas</a:t>
            </a:r>
            <a:endParaRPr lang="en-US" dirty="0">
              <a:solidFill>
                <a:prstClr val="black"/>
              </a:solidFill>
              <a:latin typeface="Arial" charset="0"/>
            </a:endParaRPr>
          </a:p>
        </p:txBody>
      </p:sp>
      <p:sp>
        <p:nvSpPr>
          <p:cNvPr id="9" name="TextBox 8"/>
          <p:cNvSpPr txBox="1"/>
          <p:nvPr/>
        </p:nvSpPr>
        <p:spPr>
          <a:xfrm>
            <a:off x="2900426" y="5336064"/>
            <a:ext cx="804451"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Travis</a:t>
            </a:r>
            <a:endParaRPr lang="en-US" dirty="0">
              <a:solidFill>
                <a:prstClr val="black"/>
              </a:solidFill>
              <a:latin typeface="Arial" charset="0"/>
            </a:endParaRPr>
          </a:p>
        </p:txBody>
      </p:sp>
    </p:spTree>
    <p:extLst>
      <p:ext uri="{BB962C8B-B14F-4D97-AF65-F5344CB8AC3E}">
        <p14:creationId xmlns:p14="http://schemas.microsoft.com/office/powerpoint/2010/main" val="2710632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Snagit_PPT9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96913"/>
            <a:ext cx="91440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71612" y="369332"/>
            <a:ext cx="6477000" cy="646331"/>
          </a:xfrm>
          <a:prstGeom prst="rect">
            <a:avLst/>
          </a:prstGeom>
        </p:spPr>
        <p:txBody>
          <a:bodyPr wrap="square">
            <a:spAutoFit/>
          </a:bodyPr>
          <a:lstStyle/>
          <a:p>
            <a:r>
              <a:rPr lang="en-US" dirty="0" smtClean="0">
                <a:solidFill>
                  <a:prstClr val="black"/>
                </a:solidFill>
                <a:hlinkClick r:id="rId4"/>
              </a:rPr>
              <a:t>http://tigerweb.geo.census.gov/datamapper/map.html</a:t>
            </a:r>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0029150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Census </a:t>
            </a:r>
            <a:r>
              <a:rPr lang="en-US" dirty="0" err="1" smtClean="0"/>
              <a:t>Shapefiles</a:t>
            </a:r>
            <a:r>
              <a:rPr lang="en-US" dirty="0" smtClean="0"/>
              <a:t> with Population </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199"/>
            <a:ext cx="6934200" cy="46622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4800" y="6304002"/>
            <a:ext cx="8559800" cy="369332"/>
          </a:xfrm>
          <a:prstGeom prst="rect">
            <a:avLst/>
          </a:prstGeom>
        </p:spPr>
        <p:txBody>
          <a:bodyPr wrap="square">
            <a:spAutoFit/>
          </a:bodyPr>
          <a:lstStyle/>
          <a:p>
            <a:pPr algn="ctr" fontAlgn="base">
              <a:spcBef>
                <a:spcPct val="0"/>
              </a:spcBef>
              <a:spcAft>
                <a:spcPct val="0"/>
              </a:spcAft>
            </a:pPr>
            <a:r>
              <a:rPr lang="en-US" dirty="0">
                <a:solidFill>
                  <a:prstClr val="black"/>
                </a:solidFill>
                <a:latin typeface="Arial" charset="0"/>
                <a:hlinkClick r:id="rId3"/>
              </a:rPr>
              <a:t>http://</a:t>
            </a:r>
            <a:r>
              <a:rPr lang="en-US" dirty="0" smtClean="0">
                <a:solidFill>
                  <a:prstClr val="black"/>
                </a:solidFill>
                <a:latin typeface="Arial" charset="0"/>
                <a:hlinkClick r:id="rId3"/>
              </a:rPr>
              <a:t>www.census.gov/geo/www/tiger/tgrshp2010/pophu.html</a:t>
            </a:r>
            <a:r>
              <a:rPr lang="en-US" dirty="0" smtClean="0">
                <a:solidFill>
                  <a:prstClr val="black"/>
                </a:solidFill>
                <a:latin typeface="Arial" charset="0"/>
              </a:rPr>
              <a:t> </a:t>
            </a:r>
            <a:endParaRPr lang="en-US" dirty="0">
              <a:solidFill>
                <a:prstClr val="black"/>
              </a:solidFill>
              <a:latin typeface="Arial" charset="0"/>
            </a:endParaRPr>
          </a:p>
        </p:txBody>
      </p:sp>
      <p:sp>
        <p:nvSpPr>
          <p:cNvPr id="4" name="Rectangle 3"/>
          <p:cNvSpPr/>
          <p:nvPr/>
        </p:nvSpPr>
        <p:spPr>
          <a:xfrm>
            <a:off x="1460500" y="1143000"/>
            <a:ext cx="6248400" cy="369332"/>
          </a:xfrm>
          <a:prstGeom prst="rect">
            <a:avLst/>
          </a:prstGeom>
        </p:spPr>
        <p:txBody>
          <a:bodyPr wrap="square">
            <a:spAutoFit/>
          </a:bodyPr>
          <a:lstStyle/>
          <a:p>
            <a:pPr fontAlgn="base">
              <a:spcBef>
                <a:spcPct val="0"/>
              </a:spcBef>
              <a:spcAft>
                <a:spcPct val="0"/>
              </a:spcAft>
            </a:pPr>
            <a:r>
              <a:rPr lang="en-US" dirty="0">
                <a:solidFill>
                  <a:prstClr val="black"/>
                </a:solidFill>
                <a:latin typeface="Arial" charset="0"/>
                <a:hlinkClick r:id="rId4"/>
              </a:rPr>
              <a:t>ftp://ftp2.census.gov/geo/tiger/TIGER2010BLKPOPHU</a:t>
            </a:r>
            <a:r>
              <a:rPr lang="en-US" dirty="0" smtClean="0">
                <a:solidFill>
                  <a:prstClr val="black"/>
                </a:solidFill>
                <a:latin typeface="Arial" charset="0"/>
                <a:hlinkClick r:id="rId4"/>
              </a:rPr>
              <a:t>/</a:t>
            </a:r>
            <a:r>
              <a:rPr lang="en-US" dirty="0" smtClean="0">
                <a:solidFill>
                  <a:prstClr val="black"/>
                </a:solidFill>
                <a:latin typeface="Arial" charset="0"/>
              </a:rPr>
              <a:t> </a:t>
            </a:r>
            <a:endParaRPr lang="en-US" dirty="0">
              <a:solidFill>
                <a:prstClr val="black"/>
              </a:solidFill>
              <a:latin typeface="Arial" charset="0"/>
            </a:endParaRPr>
          </a:p>
        </p:txBody>
      </p:sp>
      <p:cxnSp>
        <p:nvCxnSpPr>
          <p:cNvPr id="6" name="Straight Arrow Connector 5"/>
          <p:cNvCxnSpPr/>
          <p:nvPr/>
        </p:nvCxnSpPr>
        <p:spPr>
          <a:xfrm flipH="1" flipV="1">
            <a:off x="4038600" y="1512332"/>
            <a:ext cx="838200" cy="229766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4226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the Census Blocks for a State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073" y="1803400"/>
            <a:ext cx="5839251" cy="449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60500" y="1143000"/>
            <a:ext cx="6248400" cy="369332"/>
          </a:xfrm>
          <a:prstGeom prst="rect">
            <a:avLst/>
          </a:prstGeom>
        </p:spPr>
        <p:txBody>
          <a:bodyPr wrap="square">
            <a:spAutoFit/>
          </a:bodyPr>
          <a:lstStyle/>
          <a:p>
            <a:pPr fontAlgn="base">
              <a:spcBef>
                <a:spcPct val="0"/>
              </a:spcBef>
              <a:spcAft>
                <a:spcPct val="0"/>
              </a:spcAft>
            </a:pPr>
            <a:r>
              <a:rPr lang="en-US" dirty="0">
                <a:solidFill>
                  <a:prstClr val="black"/>
                </a:solidFill>
                <a:latin typeface="Arial" charset="0"/>
                <a:hlinkClick r:id="rId3"/>
              </a:rPr>
              <a:t>ftp://ftp2.census.gov/geo/tiger/TIGER2010BLKPOPHU</a:t>
            </a:r>
            <a:r>
              <a:rPr lang="en-US" dirty="0" smtClean="0">
                <a:solidFill>
                  <a:prstClr val="black"/>
                </a:solidFill>
                <a:latin typeface="Arial" charset="0"/>
                <a:hlinkClick r:id="rId3"/>
              </a:rPr>
              <a:t>/</a:t>
            </a:r>
            <a:r>
              <a:rPr lang="en-US" dirty="0" smtClean="0">
                <a:solidFill>
                  <a:prstClr val="black"/>
                </a:solidFill>
                <a:latin typeface="Arial" charset="0"/>
              </a:rPr>
              <a:t> </a:t>
            </a:r>
            <a:endParaRPr lang="en-US" dirty="0">
              <a:solidFill>
                <a:prstClr val="black"/>
              </a:solidFill>
              <a:latin typeface="Arial" charset="0"/>
            </a:endParaRPr>
          </a:p>
        </p:txBody>
      </p:sp>
    </p:spTree>
    <p:extLst>
      <p:ext uri="{BB962C8B-B14F-4D97-AF65-F5344CB8AC3E}">
        <p14:creationId xmlns:p14="http://schemas.microsoft.com/office/powerpoint/2010/main" val="13286392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Census Blocks for Texas (914,231)</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1295400"/>
            <a:ext cx="6315075" cy="525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3567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1662218"/>
            <a:ext cx="8599886" cy="489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Census Blocks in Travis County</a:t>
            </a:r>
            <a:endParaRPr 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88308"/>
            <a:ext cx="4276182" cy="563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514600"/>
            <a:ext cx="2133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864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6572"/>
            <a:ext cx="8525302" cy="532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Population and Housing Units</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1175671"/>
            <a:ext cx="6375923" cy="48949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8388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and Housing Units in Travis County</a:t>
            </a:r>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54150"/>
            <a:ext cx="61245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149725"/>
            <a:ext cx="61245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80478" y="2514600"/>
            <a:ext cx="256352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Population = 1,024,266</a:t>
            </a:r>
            <a:endParaRPr lang="en-US" dirty="0">
              <a:solidFill>
                <a:prstClr val="black"/>
              </a:solidFill>
              <a:latin typeface="Arial" charset="0"/>
            </a:endParaRPr>
          </a:p>
        </p:txBody>
      </p:sp>
      <p:sp>
        <p:nvSpPr>
          <p:cNvPr id="6" name="TextBox 5"/>
          <p:cNvSpPr txBox="1"/>
          <p:nvPr/>
        </p:nvSpPr>
        <p:spPr>
          <a:xfrm>
            <a:off x="6467475" y="5497512"/>
            <a:ext cx="2717411"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Housing Units = 441,240</a:t>
            </a:r>
            <a:endParaRPr lang="en-US" dirty="0">
              <a:solidFill>
                <a:prstClr val="black"/>
              </a:solidFill>
              <a:latin typeface="Arial" charset="0"/>
            </a:endParaRPr>
          </a:p>
        </p:txBody>
      </p:sp>
      <p:sp>
        <p:nvSpPr>
          <p:cNvPr id="7" name="TextBox 6"/>
          <p:cNvSpPr txBox="1"/>
          <p:nvPr/>
        </p:nvSpPr>
        <p:spPr>
          <a:xfrm>
            <a:off x="6974023" y="3965059"/>
            <a:ext cx="170431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Pop/HU = 2.32</a:t>
            </a:r>
            <a:endParaRPr lang="en-US" dirty="0">
              <a:solidFill>
                <a:prstClr val="black"/>
              </a:solidFill>
              <a:latin typeface="Arial" charset="0"/>
            </a:endParaRPr>
          </a:p>
        </p:txBody>
      </p:sp>
    </p:spTree>
    <p:extLst>
      <p:ext uri="{BB962C8B-B14F-4D97-AF65-F5344CB8AC3E}">
        <p14:creationId xmlns:p14="http://schemas.microsoft.com/office/powerpoint/2010/main" val="40539829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and Groundwater Systems</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166" y="1905000"/>
            <a:ext cx="6349484"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599" y="2401888"/>
            <a:ext cx="2361125" cy="17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7260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Marcos Basin</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6038850"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01033" y="2032000"/>
            <a:ext cx="825867" cy="369332"/>
          </a:xfrm>
          <a:prstGeom prst="rect">
            <a:avLst/>
          </a:prstGeom>
          <a:solidFill>
            <a:schemeClr val="bg1"/>
          </a:solidFill>
          <a:ln>
            <a:solidFill>
              <a:schemeClr val="tx2"/>
            </a:solidFill>
          </a:ln>
        </p:spPr>
        <p:txBody>
          <a:bodyPr wrap="none" rtlCol="0">
            <a:spAutoFit/>
          </a:bodyPr>
          <a:lstStyle/>
          <a:p>
            <a:pPr fontAlgn="base">
              <a:spcBef>
                <a:spcPct val="0"/>
              </a:spcBef>
              <a:spcAft>
                <a:spcPct val="0"/>
              </a:spcAft>
            </a:pPr>
            <a:r>
              <a:rPr lang="en-US" dirty="0" smtClean="0">
                <a:solidFill>
                  <a:prstClr val="black"/>
                </a:solidFill>
                <a:latin typeface="Arial" charset="0"/>
              </a:rPr>
              <a:t>Austin</a:t>
            </a:r>
            <a:endParaRPr lang="en-US" dirty="0">
              <a:solidFill>
                <a:prstClr val="black"/>
              </a:solidFill>
              <a:latin typeface="Arial" charset="0"/>
            </a:endParaRPr>
          </a:p>
        </p:txBody>
      </p:sp>
      <p:sp>
        <p:nvSpPr>
          <p:cNvPr id="5" name="TextBox 4"/>
          <p:cNvSpPr txBox="1"/>
          <p:nvPr/>
        </p:nvSpPr>
        <p:spPr>
          <a:xfrm>
            <a:off x="3581400" y="5867400"/>
            <a:ext cx="1428661" cy="369332"/>
          </a:xfrm>
          <a:prstGeom prst="rect">
            <a:avLst/>
          </a:prstGeom>
          <a:solidFill>
            <a:schemeClr val="bg1"/>
          </a:solidFill>
          <a:ln>
            <a:solidFill>
              <a:schemeClr val="tx2"/>
            </a:solidFill>
          </a:ln>
        </p:spPr>
        <p:txBody>
          <a:bodyPr wrap="none" rtlCol="0">
            <a:spAutoFit/>
          </a:bodyPr>
          <a:lstStyle/>
          <a:p>
            <a:pPr fontAlgn="base">
              <a:spcBef>
                <a:spcPct val="0"/>
              </a:spcBef>
              <a:spcAft>
                <a:spcPct val="0"/>
              </a:spcAft>
            </a:pPr>
            <a:r>
              <a:rPr lang="en-US" dirty="0" smtClean="0">
                <a:solidFill>
                  <a:prstClr val="black"/>
                </a:solidFill>
                <a:latin typeface="Arial" charset="0"/>
              </a:rPr>
              <a:t>San Antonio</a:t>
            </a:r>
            <a:endParaRPr lang="en-US" dirty="0">
              <a:solidFill>
                <a:prstClr val="black"/>
              </a:solidFill>
              <a:latin typeface="Arial" charset="0"/>
            </a:endParaRPr>
          </a:p>
        </p:txBody>
      </p:sp>
    </p:spTree>
    <p:extLst>
      <p:ext uri="{BB962C8B-B14F-4D97-AF65-F5344CB8AC3E}">
        <p14:creationId xmlns:p14="http://schemas.microsoft.com/office/powerpoint/2010/main" val="17241709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Clip Function</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39900"/>
            <a:ext cx="484822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32" y="3875087"/>
            <a:ext cx="3437336" cy="2593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3875087"/>
            <a:ext cx="499992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9915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162425"/>
            <a:ext cx="61245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Population of the San Marcos Basin</a:t>
            </a:r>
            <a:endParaRPr lang="en-US" dirty="0"/>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6166742" cy="350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6096000"/>
            <a:ext cx="4267200" cy="461665"/>
          </a:xfrm>
          <a:prstGeom prst="rect">
            <a:avLst/>
          </a:prstGeom>
          <a:solidFill>
            <a:schemeClr val="bg1"/>
          </a:solidFill>
          <a:ln>
            <a:solidFill>
              <a:schemeClr val="tx2"/>
            </a:solidFill>
          </a:ln>
        </p:spPr>
        <p:txBody>
          <a:bodyPr wrap="square" rtlCol="0">
            <a:spAutoFit/>
          </a:bodyPr>
          <a:lstStyle/>
          <a:p>
            <a:pPr fontAlgn="base">
              <a:spcBef>
                <a:spcPct val="0"/>
              </a:spcBef>
              <a:spcAft>
                <a:spcPct val="0"/>
              </a:spcAft>
            </a:pPr>
            <a:r>
              <a:rPr lang="en-US" sz="2400" dirty="0" smtClean="0">
                <a:solidFill>
                  <a:prstClr val="black"/>
                </a:solidFill>
                <a:latin typeface="Arial" charset="0"/>
              </a:rPr>
              <a:t>Population (2010) = 179,727</a:t>
            </a:r>
            <a:endParaRPr lang="en-US" sz="2400" dirty="0">
              <a:solidFill>
                <a:prstClr val="black"/>
              </a:solidFill>
              <a:latin typeface="Arial" charset="0"/>
            </a:endParaRPr>
          </a:p>
        </p:txBody>
      </p:sp>
    </p:spTree>
    <p:extLst>
      <p:ext uri="{BB962C8B-B14F-4D97-AF65-F5344CB8AC3E}">
        <p14:creationId xmlns:p14="http://schemas.microsoft.com/office/powerpoint/2010/main" val="2464523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600" dirty="0" smtClean="0"/>
              <a:t>Census Tract Thematic Map Viewer</a:t>
            </a:r>
            <a:br>
              <a:rPr lang="en-US" sz="3600" dirty="0" smtClean="0"/>
            </a:br>
            <a:r>
              <a:rPr lang="en-US" sz="2000" dirty="0" smtClean="0">
                <a:hlinkClick r:id="rId3"/>
              </a:rPr>
              <a:t>http://www.census.gov/population/metro/data/thematic_maps.html</a:t>
            </a:r>
            <a:r>
              <a:rPr lang="en-US" sz="2000" dirty="0" smtClean="0"/>
              <a:t/>
            </a:r>
            <a:br>
              <a:rPr lang="en-US" sz="2000" dirty="0" smtClean="0"/>
            </a:br>
            <a:endParaRPr lang="en-US" sz="2000" dirty="0"/>
          </a:p>
        </p:txBody>
      </p:sp>
      <p:pic>
        <p:nvPicPr>
          <p:cNvPr id="35844" name="Content Placeholder 4"/>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a:xfrm>
            <a:off x="1165225" y="1600200"/>
            <a:ext cx="6813550" cy="4525963"/>
          </a:xfrm>
        </p:spPr>
      </p:pic>
    </p:spTree>
    <p:extLst>
      <p:ext uri="{BB962C8B-B14F-4D97-AF65-F5344CB8AC3E}">
        <p14:creationId xmlns:p14="http://schemas.microsoft.com/office/powerpoint/2010/main" val="41177641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Edwards Aquifer</a:t>
            </a:r>
            <a:endParaRPr lang="en-US"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097" y="1676400"/>
            <a:ext cx="6452059"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9026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Population Living Over the Edwards Aquifer</a:t>
            </a:r>
            <a:endParaRPr lang="en-US" sz="3600"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70313"/>
            <a:ext cx="6943725" cy="515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 y="1676400"/>
            <a:ext cx="61245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7662" y="4569767"/>
            <a:ext cx="5029200" cy="461665"/>
          </a:xfrm>
          <a:prstGeom prst="rect">
            <a:avLst/>
          </a:prstGeom>
          <a:solidFill>
            <a:schemeClr val="bg1"/>
          </a:solidFill>
          <a:ln>
            <a:solidFill>
              <a:schemeClr val="tx2"/>
            </a:solidFill>
          </a:ln>
        </p:spPr>
        <p:txBody>
          <a:bodyPr wrap="square" rtlCol="0">
            <a:spAutoFit/>
          </a:bodyPr>
          <a:lstStyle/>
          <a:p>
            <a:pPr fontAlgn="base">
              <a:spcBef>
                <a:spcPct val="0"/>
              </a:spcBef>
              <a:spcAft>
                <a:spcPct val="0"/>
              </a:spcAft>
            </a:pPr>
            <a:r>
              <a:rPr lang="en-US" sz="2400" dirty="0" smtClean="0">
                <a:solidFill>
                  <a:prstClr val="black"/>
                </a:solidFill>
                <a:latin typeface="Arial" charset="0"/>
              </a:rPr>
              <a:t>Population (2010) = 2,352,709</a:t>
            </a:r>
            <a:endParaRPr lang="en-US" sz="2400" dirty="0">
              <a:solidFill>
                <a:prstClr val="black"/>
              </a:solidFill>
              <a:latin typeface="Arial" charset="0"/>
            </a:endParaRPr>
          </a:p>
        </p:txBody>
      </p:sp>
      <p:sp>
        <p:nvSpPr>
          <p:cNvPr id="3" name="TextBox 2"/>
          <p:cNvSpPr txBox="1"/>
          <p:nvPr/>
        </p:nvSpPr>
        <p:spPr>
          <a:xfrm>
            <a:off x="533399" y="6355318"/>
            <a:ext cx="400635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Large Tracts in Low Population Areas</a:t>
            </a:r>
            <a:endParaRPr lang="en-US" dirty="0">
              <a:solidFill>
                <a:prstClr val="black"/>
              </a:solidFill>
              <a:latin typeface="Arial" charset="0"/>
            </a:endParaRPr>
          </a:p>
        </p:txBody>
      </p:sp>
      <p:cxnSp>
        <p:nvCxnSpPr>
          <p:cNvPr id="5" name="Straight Arrow Connector 4"/>
          <p:cNvCxnSpPr/>
          <p:nvPr/>
        </p:nvCxnSpPr>
        <p:spPr>
          <a:xfrm flipV="1">
            <a:off x="2286000" y="6096000"/>
            <a:ext cx="457200" cy="2593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75747" y="6170652"/>
            <a:ext cx="4044825"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Small Tracts in High Population Areas</a:t>
            </a:r>
            <a:endParaRPr lang="en-US" dirty="0">
              <a:solidFill>
                <a:prstClr val="black"/>
              </a:solidFill>
              <a:latin typeface="Arial" charset="0"/>
            </a:endParaRPr>
          </a:p>
        </p:txBody>
      </p:sp>
      <p:cxnSp>
        <p:nvCxnSpPr>
          <p:cNvPr id="8" name="Straight Arrow Connector 7"/>
          <p:cNvCxnSpPr/>
          <p:nvPr/>
        </p:nvCxnSpPr>
        <p:spPr>
          <a:xfrm flipH="1" flipV="1">
            <a:off x="6324600" y="5715000"/>
            <a:ext cx="381000" cy="4556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620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600" dirty="0" smtClean="0"/>
              <a:t>2011 Language Mapper</a:t>
            </a:r>
            <a:br>
              <a:rPr lang="en-US" sz="3600" dirty="0" smtClean="0"/>
            </a:br>
            <a:r>
              <a:rPr lang="en-US" sz="2000" dirty="0">
                <a:hlinkClick r:id="rId3"/>
              </a:rPr>
              <a:t>http://</a:t>
            </a:r>
            <a:r>
              <a:rPr lang="en-US" sz="2000" dirty="0" smtClean="0">
                <a:hlinkClick r:id="rId3"/>
              </a:rPr>
              <a:t>www.census.gov/hhes/socdemo/language/data/language_map.html</a:t>
            </a:r>
            <a:r>
              <a:rPr lang="en-US" sz="2000" dirty="0" smtClean="0"/>
              <a:t/>
            </a:r>
            <a:br>
              <a:rPr lang="en-US" sz="2000" dirty="0" smtClean="0"/>
            </a:br>
            <a:r>
              <a:rPr lang="en-US" sz="2000" dirty="0" smtClean="0"/>
              <a:t/>
            </a:r>
            <a:br>
              <a:rPr lang="en-US" sz="2000" dirty="0" smtClean="0"/>
            </a:br>
            <a:endParaRPr lang="en-US" sz="2000" dirty="0"/>
          </a:p>
        </p:txBody>
      </p:sp>
      <p:pic>
        <p:nvPicPr>
          <p:cNvPr id="18436" name="Picture 5"/>
          <p:cNvPicPr>
            <a:picLocks noChangeAspect="1" noChangeArrowheads="1"/>
          </p:cNvPicPr>
          <p:nvPr/>
        </p:nvPicPr>
        <p:blipFill>
          <a:blip r:embed="rId4">
            <a:extLst>
              <a:ext uri="{28A0092B-C50C-407E-A947-70E740481C1C}">
                <a14:useLocalDpi xmlns:a14="http://schemas.microsoft.com/office/drawing/2010/main" val="0"/>
              </a:ext>
            </a:extLst>
          </a:blip>
          <a:srcRect l="5940" t="13718" r="56012" b="4868"/>
          <a:stretch>
            <a:fillRect/>
          </a:stretch>
        </p:blipFill>
        <p:spPr bwMode="auto">
          <a:xfrm>
            <a:off x="1071563" y="1066800"/>
            <a:ext cx="7031037"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486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Snagit_PPT9B"/>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2531" y="1189075"/>
            <a:ext cx="9037637" cy="5381625"/>
          </a:xfrm>
          <a:ln w="3175">
            <a:solidFill>
              <a:schemeClr val="bg1">
                <a:lumMod val="65000"/>
              </a:schemeClr>
            </a:solidFill>
          </a:ln>
        </p:spPr>
      </p:pic>
      <p:sp>
        <p:nvSpPr>
          <p:cNvPr id="2" name="Rectangle 1"/>
          <p:cNvSpPr/>
          <p:nvPr/>
        </p:nvSpPr>
        <p:spPr>
          <a:xfrm>
            <a:off x="1421218" y="685007"/>
            <a:ext cx="6308651" cy="369332"/>
          </a:xfrm>
          <a:prstGeom prst="rect">
            <a:avLst/>
          </a:prstGeom>
        </p:spPr>
        <p:txBody>
          <a:bodyPr wrap="square">
            <a:spAutoFit/>
          </a:bodyPr>
          <a:lstStyle/>
          <a:p>
            <a:pPr defTabSz="457200" fontAlgn="base">
              <a:spcBef>
                <a:spcPct val="0"/>
              </a:spcBef>
              <a:spcAft>
                <a:spcPct val="0"/>
              </a:spcAft>
            </a:pPr>
            <a:r>
              <a:rPr lang="en-US" dirty="0">
                <a:solidFill>
                  <a:prstClr val="black"/>
                </a:solidFill>
                <a:latin typeface="Arial" charset="0"/>
                <a:cs typeface="Arial" charset="0"/>
                <a:hlinkClick r:id="rId4"/>
              </a:rPr>
              <a:t>http://flowsmapper.geo.census.gov/flowsmapper/map.html</a:t>
            </a:r>
            <a:r>
              <a:rPr lang="en-US" dirty="0">
                <a:solidFill>
                  <a:prstClr val="black"/>
                </a:solidFill>
                <a:latin typeface="Arial" charset="0"/>
                <a:cs typeface="Arial" charset="0"/>
              </a:rPr>
              <a:t> </a:t>
            </a:r>
          </a:p>
        </p:txBody>
      </p:sp>
      <p:sp>
        <p:nvSpPr>
          <p:cNvPr id="3" name="TextBox 2"/>
          <p:cNvSpPr txBox="1"/>
          <p:nvPr/>
        </p:nvSpPr>
        <p:spPr>
          <a:xfrm>
            <a:off x="3381154" y="219372"/>
            <a:ext cx="2172390"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Migration of People</a:t>
            </a:r>
          </a:p>
        </p:txBody>
      </p:sp>
    </p:spTree>
    <p:extLst>
      <p:ext uri="{BB962C8B-B14F-4D97-AF65-F5344CB8AC3E}">
        <p14:creationId xmlns:p14="http://schemas.microsoft.com/office/powerpoint/2010/main" val="3222728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Explorer</a:t>
            </a:r>
            <a:endParaRPr lang="en-US" dirty="0"/>
          </a:p>
        </p:txBody>
      </p:sp>
      <p:pic>
        <p:nvPicPr>
          <p:cNvPr id="3" name="Picture 2"/>
          <p:cNvPicPr>
            <a:picLocks noChangeAspect="1"/>
          </p:cNvPicPr>
          <p:nvPr/>
        </p:nvPicPr>
        <p:blipFill>
          <a:blip r:embed="rId2"/>
          <a:stretch>
            <a:fillRect/>
          </a:stretch>
        </p:blipFill>
        <p:spPr>
          <a:xfrm>
            <a:off x="507745" y="1600200"/>
            <a:ext cx="8128509" cy="4495800"/>
          </a:xfrm>
          <a:prstGeom prst="rect">
            <a:avLst/>
          </a:prstGeom>
          <a:ln w="3175">
            <a:solidFill>
              <a:schemeClr val="bg1">
                <a:lumMod val="65000"/>
              </a:schemeClr>
            </a:solidFill>
          </a:ln>
        </p:spPr>
      </p:pic>
      <p:sp>
        <p:nvSpPr>
          <p:cNvPr id="4" name="Rectangle 3"/>
          <p:cNvSpPr/>
          <p:nvPr/>
        </p:nvSpPr>
        <p:spPr>
          <a:xfrm>
            <a:off x="3048000" y="1139587"/>
            <a:ext cx="3244543" cy="369332"/>
          </a:xfrm>
          <a:prstGeom prst="rect">
            <a:avLst/>
          </a:prstGeom>
        </p:spPr>
        <p:txBody>
          <a:bodyPr wrap="none">
            <a:spAutoFit/>
          </a:bodyPr>
          <a:lstStyle/>
          <a:p>
            <a:r>
              <a:rPr lang="en-US" dirty="0">
                <a:hlinkClick r:id="rId3"/>
              </a:rPr>
              <a:t>http://www.socialexplorer.com</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42648175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General_Logo_new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TotalTime>
  <Words>1094</Words>
  <Application>Microsoft Office PowerPoint</Application>
  <PresentationFormat>On-screen Show (4:3)</PresentationFormat>
  <Paragraphs>192</Paragraphs>
  <Slides>61</Slides>
  <Notes>12</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61</vt:i4>
      </vt:variant>
    </vt:vector>
  </HeadingPairs>
  <TitlesOfParts>
    <vt:vector size="68" baseType="lpstr">
      <vt:lpstr>Arial</vt:lpstr>
      <vt:lpstr>Calibri</vt:lpstr>
      <vt:lpstr>Office Theme</vt:lpstr>
      <vt:lpstr>1_Office Theme</vt:lpstr>
      <vt:lpstr>2_Office Theme</vt:lpstr>
      <vt:lpstr>1_General_Logo_new4</vt:lpstr>
      <vt:lpstr>3_Office Theme</vt:lpstr>
      <vt:lpstr>Demography</vt:lpstr>
      <vt:lpstr>Overview of Demographic Data</vt:lpstr>
      <vt:lpstr>Data Tabulation Programs</vt:lpstr>
      <vt:lpstr>American Community Survey</vt:lpstr>
      <vt:lpstr>PowerPoint Presentation</vt:lpstr>
      <vt:lpstr>Census Tract Thematic Map Viewer http://www.census.gov/population/metro/data/thematic_maps.html </vt:lpstr>
      <vt:lpstr>2011 Language Mapper http://www.census.gov/hhes/socdemo/language/data/language_map.html  </vt:lpstr>
      <vt:lpstr>PowerPoint Presentation</vt:lpstr>
      <vt:lpstr>Social Explorer</vt:lpstr>
      <vt:lpstr>PowerPoint Presentation</vt:lpstr>
      <vt:lpstr>PowerPoint Presentation</vt:lpstr>
      <vt:lpstr>PowerPoint Presentation</vt:lpstr>
      <vt:lpstr>PowerPoint Presentation</vt:lpstr>
      <vt:lpstr>PowerPoint Presentation</vt:lpstr>
      <vt:lpstr>Profile Maps of States</vt:lpstr>
      <vt:lpstr>North Carolina Population Profile</vt:lpstr>
      <vt:lpstr>PowerPoint Presentation</vt:lpstr>
      <vt:lpstr>Age Distribution of Population</vt:lpstr>
      <vt:lpstr>Center of Population of the United States</vt:lpstr>
      <vt:lpstr>Population Change 2000-2010</vt:lpstr>
      <vt:lpstr>A house in North Carolina</vt:lpstr>
      <vt:lpstr>Buncombe County</vt:lpstr>
      <vt:lpstr>ZipCode 28803</vt:lpstr>
      <vt:lpstr>Census Block Group 370210020004 </vt:lpstr>
      <vt:lpstr>Census Block 370210020004000</vt:lpstr>
      <vt:lpstr>PowerPoint Presentation</vt:lpstr>
      <vt:lpstr>Census Block Groups for the US</vt:lpstr>
      <vt:lpstr>Census Block Groups in Travis and Williamson Counties</vt:lpstr>
      <vt:lpstr>Demographic Analysis</vt:lpstr>
      <vt:lpstr>UT Demography</vt:lpstr>
      <vt:lpstr>Characteristics of Vulnerable Populations?</vt:lpstr>
      <vt:lpstr>Median Household Income</vt:lpstr>
      <vt:lpstr>PowerPoint Presentation</vt:lpstr>
      <vt:lpstr>PowerPoint Presentation</vt:lpstr>
      <vt:lpstr>% Population 65 and older</vt:lpstr>
      <vt:lpstr>% Population under age 18</vt:lpstr>
      <vt:lpstr>Annual Population Growth Rate</vt:lpstr>
      <vt:lpstr>Median Household Income</vt:lpstr>
      <vt:lpstr>Average Household Size</vt:lpstr>
      <vt:lpstr>Social Vulnerability Index, Univ. of South Carolina </vt:lpstr>
      <vt:lpstr>Finding the Right Data</vt:lpstr>
      <vt:lpstr>    TIGER Topologically Integrated Geographic Encoding and Referencing System</vt:lpstr>
      <vt:lpstr>Standard Hierarchy of Census Geographic Entities</vt:lpstr>
      <vt:lpstr>Getting TIGER Shapefiles</vt:lpstr>
      <vt:lpstr>Selecting Travis County, Texas</vt:lpstr>
      <vt:lpstr>Travis County Census Tracts (218)</vt:lpstr>
      <vt:lpstr>Travis County Census Blocks (15922)</vt:lpstr>
      <vt:lpstr>Census Blocks</vt:lpstr>
      <vt:lpstr>A Census Block (38 houses)</vt:lpstr>
      <vt:lpstr>Census Shapefiles with Population </vt:lpstr>
      <vt:lpstr>All the Census Blocks for a State</vt:lpstr>
      <vt:lpstr>Census Blocks for Texas (914,231)</vt:lpstr>
      <vt:lpstr>Census Blocks in Travis County</vt:lpstr>
      <vt:lpstr>Population and Housing Units</vt:lpstr>
      <vt:lpstr>Population and Housing Units in Travis County</vt:lpstr>
      <vt:lpstr>Surface and Groundwater Systems</vt:lpstr>
      <vt:lpstr>San Marcos Basin</vt:lpstr>
      <vt:lpstr>Clip Function</vt:lpstr>
      <vt:lpstr>Population of the San Marcos Basin</vt:lpstr>
      <vt:lpstr>Edwards Aquifer</vt:lpstr>
      <vt:lpstr>Population Living Over the Edwards Aquifer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Median Household Income</dc:title>
  <dc:creator>Maidment</dc:creator>
  <cp:lastModifiedBy>Maidment, David R</cp:lastModifiedBy>
  <cp:revision>21</cp:revision>
  <dcterms:created xsi:type="dcterms:W3CDTF">2014-10-30T01:33:58Z</dcterms:created>
  <dcterms:modified xsi:type="dcterms:W3CDTF">2014-10-30T16:59:11Z</dcterms:modified>
</cp:coreProperties>
</file>