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53"/>
  </p:notesMasterIdLst>
  <p:handoutMasterIdLst>
    <p:handoutMasterId r:id="rId54"/>
  </p:handoutMasterIdLst>
  <p:sldIdLst>
    <p:sldId id="823" r:id="rId5"/>
    <p:sldId id="815" r:id="rId6"/>
    <p:sldId id="822" r:id="rId7"/>
    <p:sldId id="609" r:id="rId8"/>
    <p:sldId id="691" r:id="rId9"/>
    <p:sldId id="714" r:id="rId10"/>
    <p:sldId id="715" r:id="rId11"/>
    <p:sldId id="727" r:id="rId12"/>
    <p:sldId id="728" r:id="rId13"/>
    <p:sldId id="717" r:id="rId14"/>
    <p:sldId id="720" r:id="rId15"/>
    <p:sldId id="721" r:id="rId16"/>
    <p:sldId id="722" r:id="rId17"/>
    <p:sldId id="723" r:id="rId18"/>
    <p:sldId id="836" r:id="rId19"/>
    <p:sldId id="824" r:id="rId20"/>
    <p:sldId id="825" r:id="rId21"/>
    <p:sldId id="826" r:id="rId22"/>
    <p:sldId id="827" r:id="rId23"/>
    <p:sldId id="829" r:id="rId24"/>
    <p:sldId id="830" r:id="rId25"/>
    <p:sldId id="831" r:id="rId26"/>
    <p:sldId id="834" r:id="rId27"/>
    <p:sldId id="725" r:id="rId28"/>
    <p:sldId id="726" r:id="rId29"/>
    <p:sldId id="724" r:id="rId30"/>
    <p:sldId id="816" r:id="rId31"/>
    <p:sldId id="695" r:id="rId32"/>
    <p:sldId id="697" r:id="rId33"/>
    <p:sldId id="698" r:id="rId34"/>
    <p:sldId id="699" r:id="rId35"/>
    <p:sldId id="700" r:id="rId36"/>
    <p:sldId id="701" r:id="rId37"/>
    <p:sldId id="702" r:id="rId38"/>
    <p:sldId id="703" r:id="rId39"/>
    <p:sldId id="818" r:id="rId40"/>
    <p:sldId id="835" r:id="rId41"/>
    <p:sldId id="705" r:id="rId42"/>
    <p:sldId id="819" r:id="rId43"/>
    <p:sldId id="820" r:id="rId44"/>
    <p:sldId id="821" r:id="rId45"/>
    <p:sldId id="838" r:id="rId46"/>
    <p:sldId id="841" r:id="rId47"/>
    <p:sldId id="843" r:id="rId48"/>
    <p:sldId id="845" r:id="rId49"/>
    <p:sldId id="846" r:id="rId50"/>
    <p:sldId id="713" r:id="rId51"/>
    <p:sldId id="84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88" autoAdjust="0"/>
    <p:restoredTop sz="94582" autoAdjust="0"/>
  </p:normalViewPr>
  <p:slideViewPr>
    <p:cSldViewPr>
      <p:cViewPr varScale="1">
        <p:scale>
          <a:sx n="91" d="100"/>
          <a:sy n="91" d="100"/>
        </p:scale>
        <p:origin x="102" y="3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8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tarb\Dave\Projects\CUAHSI\HydroShare\Presentations\DataPreprocessing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8942511218357"/>
          <c:y val="9.7819971538123315E-2"/>
          <c:w val="0.57111805047139508"/>
          <c:h val="0.79729603828141882"/>
        </c:manualLayout>
      </c:layout>
      <c:pieChart>
        <c:varyColors val="1"/>
        <c:ser>
          <c:idx val="0"/>
          <c:order val="0"/>
          <c:explosion val="4"/>
          <c:dPt>
            <c:idx val="0"/>
            <c:bubble3D val="0"/>
            <c:spPr>
              <a:solidFill>
                <a:srgbClr val="0000FF"/>
              </a:solidFill>
            </c:spPr>
          </c:dPt>
          <c:dPt>
            <c:idx val="1"/>
            <c:bubble3D val="0"/>
            <c:spPr>
              <a:solidFill>
                <a:srgbClr val="FF0000"/>
              </a:solidFill>
            </c:spPr>
          </c:dPt>
          <c:dPt>
            <c:idx val="2"/>
            <c:bubble3D val="0"/>
            <c:spPr>
              <a:solidFill>
                <a:srgbClr val="00FF00"/>
              </a:solidFill>
            </c:spPr>
          </c:dPt>
          <c:dPt>
            <c:idx val="3"/>
            <c:bubble3D val="0"/>
            <c:spPr>
              <a:solidFill>
                <a:srgbClr val="FF00FF"/>
              </a:solidFill>
            </c:spPr>
          </c:dPt>
          <c:dPt>
            <c:idx val="4"/>
            <c:bubble3D val="0"/>
            <c:spPr>
              <a:solidFill>
                <a:schemeClr val="accent6">
                  <a:lumMod val="60000"/>
                  <a:lumOff val="40000"/>
                </a:schemeClr>
              </a:solidFill>
            </c:spPr>
          </c:dPt>
          <c:dLbls>
            <c:dLbl>
              <c:idx val="0"/>
              <c:layout>
                <c:manualLayout>
                  <c:x val="0.11241046482092965"/>
                  <c:y val="0.17040776908557392"/>
                </c:manualLayout>
              </c:layout>
              <c:showLegendKey val="0"/>
              <c:showVal val="0"/>
              <c:showCatName val="1"/>
              <c:showSerName val="0"/>
              <c:showPercent val="0"/>
              <c:showBubbleSize val="0"/>
              <c:extLst>
                <c:ext xmlns:c15="http://schemas.microsoft.com/office/drawing/2012/chart" uri="{CE6537A1-D6FC-4f65-9D91-7224C49458BB}"/>
              </c:extLst>
            </c:dLbl>
            <c:dLbl>
              <c:idx val="1"/>
              <c:layout>
                <c:manualLayout>
                  <c:x val="-0.19015105559622883"/>
                  <c:y val="2.7689006301160252E-2"/>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0.13484508459212996"/>
                  <c:y val="-0.1855954091665932"/>
                </c:manualLayout>
              </c:layout>
              <c:showLegendKey val="0"/>
              <c:showVal val="0"/>
              <c:showCatName val="1"/>
              <c:showSerName val="0"/>
              <c:showPercent val="0"/>
              <c:showBubbleSize val="0"/>
              <c:extLst>
                <c:ext xmlns:c15="http://schemas.microsoft.com/office/drawing/2012/chart" uri="{CE6537A1-D6FC-4f65-9D91-7224C49458BB}"/>
              </c:extLst>
            </c:dLbl>
            <c:dLbl>
              <c:idx val="3"/>
              <c:layout>
                <c:manualLayout>
                  <c:x val="0.16388919601368615"/>
                  <c:y val="2.3450317004789348E-2"/>
                </c:manualLayout>
              </c:layout>
              <c:showLegendKey val="0"/>
              <c:showVal val="0"/>
              <c:showCatName val="1"/>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spPr>
              <a:solidFill>
                <a:schemeClr val="bg1"/>
              </a:solidFill>
            </c:spPr>
            <c:showLegendKey val="0"/>
            <c:showVal val="0"/>
            <c:showCatName val="1"/>
            <c:showSerName val="0"/>
            <c:showPercent val="0"/>
            <c:showBubbleSize val="0"/>
            <c:showLeaderLines val="1"/>
            <c:extLst>
              <c:ext xmlns:c15="http://schemas.microsoft.com/office/drawing/2012/chart" uri="{CE6537A1-D6FC-4f65-9D91-7224C49458BB}"/>
            </c:extLst>
          </c:dLbls>
          <c:cat>
            <c:strRef>
              <c:f>Sheet1!$A$1:$A$5</c:f>
              <c:strCache>
                <c:ptCount val="5"/>
                <c:pt idx="0">
                  <c:v>&lt; 10 % </c:v>
                </c:pt>
                <c:pt idx="1">
                  <c:v>10-25 %</c:v>
                </c:pt>
                <c:pt idx="2">
                  <c:v>25-50 %</c:v>
                </c:pt>
                <c:pt idx="3">
                  <c:v>50-75 %</c:v>
                </c:pt>
                <c:pt idx="4">
                  <c:v>&gt; 75 %  None</c:v>
                </c:pt>
              </c:strCache>
            </c:strRef>
          </c:cat>
          <c:val>
            <c:numRef>
              <c:f>Sheet1!$B$1:$B$5</c:f>
              <c:numCache>
                <c:formatCode>General</c:formatCode>
                <c:ptCount val="5"/>
                <c:pt idx="0">
                  <c:v>18.600000000000001</c:v>
                </c:pt>
                <c:pt idx="1">
                  <c:v>45.7</c:v>
                </c:pt>
                <c:pt idx="2">
                  <c:v>24.3</c:v>
                </c:pt>
                <c:pt idx="3">
                  <c:v>11.4</c:v>
                </c:pt>
                <c:pt idx="4">
                  <c:v>0</c:v>
                </c:pt>
              </c:numCache>
            </c:numRef>
          </c:val>
        </c:ser>
        <c:dLbls>
          <c:showLegendKey val="0"/>
          <c:showVal val="0"/>
          <c:showCatName val="0"/>
          <c:showSerName val="0"/>
          <c:showPercent val="0"/>
          <c:showBubbleSize val="0"/>
          <c:showLeaderLines val="1"/>
        </c:dLbls>
        <c:firstSliceAng val="296"/>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0.59772</cdr:x>
      <cdr:y>0.80662</cdr:y>
    </cdr:from>
    <cdr:to>
      <cdr:x>0.82924</cdr:x>
      <cdr:y>0.87682</cdr:y>
    </cdr:to>
    <cdr:sp macro="" textlink="">
      <cdr:nvSpPr>
        <cdr:cNvPr id="2" name="TextBox 1"/>
        <cdr:cNvSpPr txBox="1"/>
      </cdr:nvSpPr>
      <cdr:spPr>
        <a:xfrm xmlns:a="http://schemas.openxmlformats.org/drawingml/2006/main">
          <a:off x="4104231" y="3967431"/>
          <a:ext cx="1589747" cy="3452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&gt; 75 %  None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1" cy="464820"/>
          </a:xfrm>
          <a:prstGeom prst="rect">
            <a:avLst/>
          </a:prstGeom>
        </p:spPr>
        <p:txBody>
          <a:bodyPr vert="horz" lIns="93166" tIns="46583" rIns="93166" bIns="46583" rtlCol="0"/>
          <a:lstStyle>
            <a:lvl1pPr algn="r">
              <a:defRPr sz="1200"/>
            </a:lvl1pPr>
          </a:lstStyle>
          <a:p>
            <a:fld id="{9246E736-8DF2-4A67-8AD5-413DE77FF67A}" type="datetimeFigureOut">
              <a:rPr lang="en-US" smtClean="0"/>
              <a:t>11/2/2014</a:t>
            </a:fld>
            <a:endParaRPr lang="en-US"/>
          </a:p>
        </p:txBody>
      </p:sp>
      <p:sp>
        <p:nvSpPr>
          <p:cNvPr id="4" name="Footer Placeholder 3"/>
          <p:cNvSpPr>
            <a:spLocks noGrp="1"/>
          </p:cNvSpPr>
          <p:nvPr>
            <p:ph type="ftr" sz="quarter" idx="2"/>
          </p:nvPr>
        </p:nvSpPr>
        <p:spPr>
          <a:xfrm>
            <a:off x="0" y="8829967"/>
            <a:ext cx="3037841"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1" cy="464820"/>
          </a:xfrm>
          <a:prstGeom prst="rect">
            <a:avLst/>
          </a:prstGeom>
        </p:spPr>
        <p:txBody>
          <a:bodyPr vert="horz" lIns="93166" tIns="46583" rIns="93166" bIns="46583"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8" y="0"/>
            <a:ext cx="3037841" cy="464820"/>
          </a:xfrm>
          <a:prstGeom prst="rect">
            <a:avLst/>
          </a:prstGeom>
        </p:spPr>
        <p:txBody>
          <a:bodyPr vert="horz" lIns="93166" tIns="46583" rIns="93166" bIns="46583" rtlCol="0"/>
          <a:lstStyle>
            <a:lvl1pPr algn="r">
              <a:defRPr sz="1200"/>
            </a:lvl1pPr>
          </a:lstStyle>
          <a:p>
            <a:fld id="{6F706718-8F9B-4714-BDCA-44544253309B}" type="datetimeFigureOut">
              <a:rPr lang="en-US" smtClean="0"/>
              <a:pPr/>
              <a:t>11/2/2014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6" tIns="46583" rIns="93166"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1"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3166" tIns="46583" rIns="93166" bIns="46583"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ydrodesktop.codeplex.com/SourceControl/changeset/view/475b15a84bf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of</a:t>
            </a:r>
            <a:r>
              <a:rPr lang="en-US" baseline="0" dirty="0" smtClean="0"/>
              <a:t> the hydrology community </a:t>
            </a:r>
            <a:r>
              <a:rPr lang="en-US" dirty="0" smtClean="0"/>
              <a:t>have</a:t>
            </a:r>
            <a:r>
              <a:rPr lang="en-US" baseline="0" dirty="0" smtClean="0"/>
              <a:t> indicated that data gathering and preprocessing is an inordinate fraction of the time required for modeling and analysis</a:t>
            </a:r>
          </a:p>
          <a:p>
            <a:endParaRPr lang="en-US" baseline="0" dirty="0" smtClean="0"/>
          </a:p>
          <a:p>
            <a:r>
              <a:rPr lang="en-US" baseline="0" dirty="0" smtClean="0"/>
              <a:t>In hydrology most of the easy single site, single variable, low hanging fruit research problems are solved and advances in understanding and better predictions require </a:t>
            </a:r>
          </a:p>
          <a:p>
            <a:pPr marL="165261" indent="-165261">
              <a:buFont typeface="Arial" pitchFamily="34" charset="0"/>
              <a:buChar char="•"/>
            </a:pPr>
            <a:r>
              <a:rPr lang="en-US" baseline="0" dirty="0" smtClean="0"/>
              <a:t>combining  information from multiple sources, </a:t>
            </a:r>
          </a:p>
          <a:p>
            <a:pPr marL="165261" indent="-165261">
              <a:buFont typeface="Arial" pitchFamily="34" charset="0"/>
              <a:buChar char="•"/>
            </a:pPr>
            <a:r>
              <a:rPr lang="en-US" baseline="0" dirty="0" smtClean="0"/>
              <a:t>sharing and collaboration</a:t>
            </a:r>
          </a:p>
          <a:p>
            <a:pPr marL="165261" indent="-165261">
              <a:buFont typeface="Arial" pitchFamily="34" charset="0"/>
              <a:buChar char="•"/>
            </a:pPr>
            <a:r>
              <a:rPr lang="en-US" baseline="0" dirty="0" smtClean="0"/>
              <a:t>Easier access to advanced computational capability</a:t>
            </a:r>
          </a:p>
          <a:p>
            <a:pPr marL="165261" indent="-165261">
              <a:buFont typeface="Arial" pitchFamily="34" charset="0"/>
              <a:buChar char="•"/>
            </a:pPr>
            <a:r>
              <a:rPr lang="en-US" baseline="0" dirty="0" smtClean="0"/>
              <a:t>Sustainability and reliability in software</a:t>
            </a:r>
            <a:endParaRPr lang="en-US" dirty="0" smtClean="0"/>
          </a:p>
          <a:p>
            <a:pPr marL="165261" indent="-165261">
              <a:buFont typeface="Arial"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pPr/>
              <a:t>4</a:t>
            </a:fld>
            <a:endParaRPr lang="en-US"/>
          </a:p>
        </p:txBody>
      </p:sp>
    </p:spTree>
    <p:extLst>
      <p:ext uri="{BB962C8B-B14F-4D97-AF65-F5344CB8AC3E}">
        <p14:creationId xmlns:p14="http://schemas.microsoft.com/office/powerpoint/2010/main" val="104265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47</a:t>
            </a:fld>
            <a:endParaRPr lang="en-US"/>
          </a:p>
        </p:txBody>
      </p:sp>
    </p:spTree>
    <p:extLst>
      <p:ext uri="{BB962C8B-B14F-4D97-AF65-F5344CB8AC3E}">
        <p14:creationId xmlns:p14="http://schemas.microsoft.com/office/powerpoint/2010/main" val="399809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9867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6438"/>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4448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680" indent="-291414" eaLnBrk="0" hangingPunct="0">
              <a:defRPr>
                <a:solidFill>
                  <a:schemeClr val="tx1"/>
                </a:solidFill>
                <a:latin typeface="Arial" pitchFamily="34" charset="0"/>
              </a:defRPr>
            </a:lvl2pPr>
            <a:lvl3pPr marL="1165661" indent="-233132" eaLnBrk="0" hangingPunct="0">
              <a:defRPr>
                <a:solidFill>
                  <a:schemeClr val="tx1"/>
                </a:solidFill>
                <a:latin typeface="Arial" pitchFamily="34" charset="0"/>
              </a:defRPr>
            </a:lvl3pPr>
            <a:lvl4pPr marL="1631922" indent="-233132" eaLnBrk="0" hangingPunct="0">
              <a:defRPr>
                <a:solidFill>
                  <a:schemeClr val="tx1"/>
                </a:solidFill>
                <a:latin typeface="Arial" pitchFamily="34" charset="0"/>
              </a:defRPr>
            </a:lvl4pPr>
            <a:lvl5pPr marL="2098185" indent="-233132" eaLnBrk="0" hangingPunct="0">
              <a:defRPr>
                <a:solidFill>
                  <a:schemeClr val="tx1"/>
                </a:solidFill>
                <a:latin typeface="Arial" pitchFamily="34" charset="0"/>
              </a:defRPr>
            </a:lvl5pPr>
            <a:lvl6pPr marL="2564452" indent="-233132" eaLnBrk="0" fontAlgn="base" hangingPunct="0">
              <a:spcBef>
                <a:spcPct val="0"/>
              </a:spcBef>
              <a:spcAft>
                <a:spcPct val="0"/>
              </a:spcAft>
              <a:defRPr>
                <a:solidFill>
                  <a:schemeClr val="tx1"/>
                </a:solidFill>
                <a:latin typeface="Arial" pitchFamily="34" charset="0"/>
              </a:defRPr>
            </a:lvl6pPr>
            <a:lvl7pPr marL="3030713" indent="-233132" eaLnBrk="0" fontAlgn="base" hangingPunct="0">
              <a:spcBef>
                <a:spcPct val="0"/>
              </a:spcBef>
              <a:spcAft>
                <a:spcPct val="0"/>
              </a:spcAft>
              <a:defRPr>
                <a:solidFill>
                  <a:schemeClr val="tx1"/>
                </a:solidFill>
                <a:latin typeface="Arial" pitchFamily="34" charset="0"/>
              </a:defRPr>
            </a:lvl7pPr>
            <a:lvl8pPr marL="3496978" indent="-233132" eaLnBrk="0" fontAlgn="base" hangingPunct="0">
              <a:spcBef>
                <a:spcPct val="0"/>
              </a:spcBef>
              <a:spcAft>
                <a:spcPct val="0"/>
              </a:spcAft>
              <a:defRPr>
                <a:solidFill>
                  <a:schemeClr val="tx1"/>
                </a:solidFill>
                <a:latin typeface="Arial" pitchFamily="34" charset="0"/>
              </a:defRPr>
            </a:lvl8pPr>
            <a:lvl9pPr marL="3963242" indent="-233132" eaLnBrk="0" fontAlgn="base" hangingPunct="0">
              <a:spcBef>
                <a:spcPct val="0"/>
              </a:spcBef>
              <a:spcAft>
                <a:spcPct val="0"/>
              </a:spcAft>
              <a:defRPr>
                <a:solidFill>
                  <a:schemeClr val="tx1"/>
                </a:solidFill>
                <a:latin typeface="Arial" pitchFamily="34" charset="0"/>
              </a:defRPr>
            </a:lvl9pPr>
          </a:lstStyle>
          <a:p>
            <a:pPr eaLnBrk="1" hangingPunct="1"/>
            <a:fld id="{2C5208F4-FCB4-4F75-AC3B-FFB108837AAB}" type="slidenum">
              <a:rPr lang="en-US">
                <a:solidFill>
                  <a:srgbClr val="000000"/>
                </a:solidFill>
              </a:rPr>
              <a:pPr eaLnBrk="1" hangingPunct="1"/>
              <a:t>8</a:t>
            </a:fld>
            <a:endParaRPr lang="en-US">
              <a:solidFill>
                <a:srgbClr val="000000"/>
              </a:solidFill>
            </a:endParaRPr>
          </a:p>
        </p:txBody>
      </p:sp>
      <p:sp>
        <p:nvSpPr>
          <p:cNvPr id="120835" name="Rectangle 7"/>
          <p:cNvSpPr txBox="1">
            <a:spLocks noGrp="1" noChangeArrowheads="1"/>
          </p:cNvSpPr>
          <p:nvPr/>
        </p:nvSpPr>
        <p:spPr bwMode="auto">
          <a:xfrm>
            <a:off x="3976335" y="8839014"/>
            <a:ext cx="3041969"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2" tIns="46628" rIns="93252" bIns="4662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6FC279A4-94CE-4555-B18B-46254134F8D1}" type="slidenum">
              <a:rPr lang="en-US" sz="1200">
                <a:solidFill>
                  <a:srgbClr val="000000"/>
                </a:solidFill>
                <a:latin typeface="Calibri" pitchFamily="34" charset="0"/>
              </a:rPr>
              <a:pPr algn="r" eaLnBrk="1" fontAlgn="base" hangingPunct="1">
                <a:spcBef>
                  <a:spcPct val="0"/>
                </a:spcBef>
                <a:spcAft>
                  <a:spcPct val="0"/>
                </a:spcAft>
              </a:pPr>
              <a:t>8</a:t>
            </a:fld>
            <a:endParaRPr lang="en-US" sz="1200">
              <a:solidFill>
                <a:srgbClr val="000000"/>
              </a:solidFill>
              <a:latin typeface="Calibri"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28641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680" indent="-291414" eaLnBrk="0" hangingPunct="0">
              <a:defRPr>
                <a:solidFill>
                  <a:schemeClr val="tx1"/>
                </a:solidFill>
                <a:latin typeface="Arial" pitchFamily="34" charset="0"/>
              </a:defRPr>
            </a:lvl2pPr>
            <a:lvl3pPr marL="1165661" indent="-233132" eaLnBrk="0" hangingPunct="0">
              <a:defRPr>
                <a:solidFill>
                  <a:schemeClr val="tx1"/>
                </a:solidFill>
                <a:latin typeface="Arial" pitchFamily="34" charset="0"/>
              </a:defRPr>
            </a:lvl3pPr>
            <a:lvl4pPr marL="1631922" indent="-233132" eaLnBrk="0" hangingPunct="0">
              <a:defRPr>
                <a:solidFill>
                  <a:schemeClr val="tx1"/>
                </a:solidFill>
                <a:latin typeface="Arial" pitchFamily="34" charset="0"/>
              </a:defRPr>
            </a:lvl4pPr>
            <a:lvl5pPr marL="2098185" indent="-233132" eaLnBrk="0" hangingPunct="0">
              <a:defRPr>
                <a:solidFill>
                  <a:schemeClr val="tx1"/>
                </a:solidFill>
                <a:latin typeface="Arial" pitchFamily="34" charset="0"/>
              </a:defRPr>
            </a:lvl5pPr>
            <a:lvl6pPr marL="2564452" indent="-233132" eaLnBrk="0" fontAlgn="base" hangingPunct="0">
              <a:spcBef>
                <a:spcPct val="0"/>
              </a:spcBef>
              <a:spcAft>
                <a:spcPct val="0"/>
              </a:spcAft>
              <a:defRPr>
                <a:solidFill>
                  <a:schemeClr val="tx1"/>
                </a:solidFill>
                <a:latin typeface="Arial" pitchFamily="34" charset="0"/>
              </a:defRPr>
            </a:lvl6pPr>
            <a:lvl7pPr marL="3030713" indent="-233132" eaLnBrk="0" fontAlgn="base" hangingPunct="0">
              <a:spcBef>
                <a:spcPct val="0"/>
              </a:spcBef>
              <a:spcAft>
                <a:spcPct val="0"/>
              </a:spcAft>
              <a:defRPr>
                <a:solidFill>
                  <a:schemeClr val="tx1"/>
                </a:solidFill>
                <a:latin typeface="Arial" pitchFamily="34" charset="0"/>
              </a:defRPr>
            </a:lvl7pPr>
            <a:lvl8pPr marL="3496978" indent="-233132" eaLnBrk="0" fontAlgn="base" hangingPunct="0">
              <a:spcBef>
                <a:spcPct val="0"/>
              </a:spcBef>
              <a:spcAft>
                <a:spcPct val="0"/>
              </a:spcAft>
              <a:defRPr>
                <a:solidFill>
                  <a:schemeClr val="tx1"/>
                </a:solidFill>
                <a:latin typeface="Arial" pitchFamily="34" charset="0"/>
              </a:defRPr>
            </a:lvl8pPr>
            <a:lvl9pPr marL="3963242" indent="-233132" eaLnBrk="0" fontAlgn="base" hangingPunct="0">
              <a:spcBef>
                <a:spcPct val="0"/>
              </a:spcBef>
              <a:spcAft>
                <a:spcPct val="0"/>
              </a:spcAft>
              <a:defRPr>
                <a:solidFill>
                  <a:schemeClr val="tx1"/>
                </a:solidFill>
                <a:latin typeface="Arial" pitchFamily="34" charset="0"/>
              </a:defRPr>
            </a:lvl9pPr>
          </a:lstStyle>
          <a:p>
            <a:pPr eaLnBrk="1" hangingPunct="1"/>
            <a:fld id="{DB8B63CB-012D-4D71-8640-380D5D6FA467}" type="slidenum">
              <a:rPr lang="en-US">
                <a:solidFill>
                  <a:srgbClr val="000000"/>
                </a:solidFill>
              </a:rPr>
              <a:pPr eaLnBrk="1" hangingPunct="1"/>
              <a:t>9</a:t>
            </a:fld>
            <a:endParaRPr lang="en-US">
              <a:solidFill>
                <a:srgbClr val="000000"/>
              </a:solidFill>
            </a:endParaRPr>
          </a:p>
        </p:txBody>
      </p:sp>
      <p:sp>
        <p:nvSpPr>
          <p:cNvPr id="121859" name="Rectangle 7"/>
          <p:cNvSpPr txBox="1">
            <a:spLocks noGrp="1" noChangeArrowheads="1"/>
          </p:cNvSpPr>
          <p:nvPr/>
        </p:nvSpPr>
        <p:spPr bwMode="auto">
          <a:xfrm>
            <a:off x="3976335" y="8839014"/>
            <a:ext cx="3041969" cy="4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2" tIns="46628" rIns="93252" bIns="4662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D4EFBBEF-7629-42C1-84C0-5175C8E8F4B2}" type="slidenum">
              <a:rPr lang="en-US" sz="1200">
                <a:solidFill>
                  <a:srgbClr val="000000"/>
                </a:solidFill>
                <a:latin typeface="Calibri" pitchFamily="34" charset="0"/>
              </a:rPr>
              <a:pPr algn="r" eaLnBrk="1" fontAlgn="base" hangingPunct="1">
                <a:spcBef>
                  <a:spcPct val="0"/>
                </a:spcBef>
                <a:spcAft>
                  <a:spcPct val="0"/>
                </a:spcAft>
              </a:pPr>
              <a:t>9</a:t>
            </a:fld>
            <a:endParaRPr lang="en-US" sz="1200">
              <a:solidFill>
                <a:srgbClr val="000000"/>
              </a:solidFill>
              <a:latin typeface="Calibri"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39780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 URLs that the HD tool uses are seen in </a:t>
            </a:r>
            <a:r>
              <a:rPr lang="en-US" dirty="0" smtClean="0">
                <a:hlinkClick r:id="rId3"/>
              </a:rPr>
              <a:t>http://hydrodesktop.codeplex.com/SourceControl/changeset/view/475b15a84bf4#Source%2fEPADelineation%2fCallWebService.cs</a:t>
            </a:r>
            <a:r>
              <a:rPr lang="en-US" dirty="0" smtClean="0"/>
              <a:t> The HD tool uses the Point Indexing Service to find the nearest NHD reach to where the user clicked. This returns a location on that reach. This point location is then used as input to the Navigation Delineation Service to get the watershed, and the Upstream/Downstream Service to get the river lines. The delineation service has two limitations: * It only works up to a certain distance upstream. I think we have it set to 100km. So for large watersheds (those with more than 100km of stream length upstream of where the user clicked), we don't get the most upstream portions of the watershed. * It doesn't delineate exactly to where the user clicked. It delineates to the endpoint of the NHD reach. </a:t>
            </a:r>
            <a:r>
              <a:rPr lang="en-US" smtClean="0"/>
              <a:t>(Can't remember if it is the clicked reach or the upstream reach -- try it and see.)</a:t>
            </a:r>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11</a:t>
            </a:fld>
            <a:endParaRPr lang="en-US"/>
          </a:p>
        </p:txBody>
      </p:sp>
    </p:spTree>
    <p:extLst>
      <p:ext uri="{BB962C8B-B14F-4D97-AF65-F5344CB8AC3E}">
        <p14:creationId xmlns:p14="http://schemas.microsoft.com/office/powerpoint/2010/main" val="53348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834" indent="-291474">
              <a:defRPr>
                <a:solidFill>
                  <a:schemeClr val="tx1"/>
                </a:solidFill>
                <a:latin typeface="Calibri" pitchFamily="34" charset="0"/>
              </a:defRPr>
            </a:lvl2pPr>
            <a:lvl3pPr marL="1165899" indent="-233180">
              <a:defRPr>
                <a:solidFill>
                  <a:schemeClr val="tx1"/>
                </a:solidFill>
                <a:latin typeface="Calibri" pitchFamily="34" charset="0"/>
              </a:defRPr>
            </a:lvl3pPr>
            <a:lvl4pPr marL="1632257" indent="-233180">
              <a:defRPr>
                <a:solidFill>
                  <a:schemeClr val="tx1"/>
                </a:solidFill>
                <a:latin typeface="Calibri" pitchFamily="34" charset="0"/>
              </a:defRPr>
            </a:lvl4pPr>
            <a:lvl5pPr marL="2098615" indent="-233180">
              <a:defRPr>
                <a:solidFill>
                  <a:schemeClr val="tx1"/>
                </a:solidFill>
                <a:latin typeface="Calibri" pitchFamily="34" charset="0"/>
              </a:defRPr>
            </a:lvl5pPr>
            <a:lvl6pPr marL="2564976" indent="-233180" fontAlgn="base">
              <a:spcBef>
                <a:spcPct val="0"/>
              </a:spcBef>
              <a:spcAft>
                <a:spcPct val="0"/>
              </a:spcAft>
              <a:defRPr>
                <a:solidFill>
                  <a:schemeClr val="tx1"/>
                </a:solidFill>
                <a:latin typeface="Calibri" pitchFamily="34" charset="0"/>
              </a:defRPr>
            </a:lvl6pPr>
            <a:lvl7pPr marL="3031334" indent="-233180" fontAlgn="base">
              <a:spcBef>
                <a:spcPct val="0"/>
              </a:spcBef>
              <a:spcAft>
                <a:spcPct val="0"/>
              </a:spcAft>
              <a:defRPr>
                <a:solidFill>
                  <a:schemeClr val="tx1"/>
                </a:solidFill>
                <a:latin typeface="Calibri" pitchFamily="34" charset="0"/>
              </a:defRPr>
            </a:lvl7pPr>
            <a:lvl8pPr marL="3497694" indent="-233180" fontAlgn="base">
              <a:spcBef>
                <a:spcPct val="0"/>
              </a:spcBef>
              <a:spcAft>
                <a:spcPct val="0"/>
              </a:spcAft>
              <a:defRPr>
                <a:solidFill>
                  <a:schemeClr val="tx1"/>
                </a:solidFill>
                <a:latin typeface="Calibri" pitchFamily="34" charset="0"/>
              </a:defRPr>
            </a:lvl8pPr>
            <a:lvl9pPr marL="3964053" indent="-23318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FFFF7BD-A241-4518-828B-B53CDFAA35DB}" type="slidenum">
              <a:rPr lang="en-US">
                <a:solidFill>
                  <a:prstClr val="black"/>
                </a:solidFill>
              </a:rPr>
              <a:pPr fontAlgn="base">
                <a:spcBef>
                  <a:spcPct val="0"/>
                </a:spcBef>
                <a:spcAft>
                  <a:spcPct val="0"/>
                </a:spcAft>
              </a:pPr>
              <a:t>16</a:t>
            </a:fld>
            <a:endParaRPr lang="en-US">
              <a:solidFill>
                <a:prstClr val="black"/>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86712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6B1026B-547D-4F8A-89AA-58A457B0B6F1}" type="slidenum">
              <a:rPr lang="en-US">
                <a:solidFill>
                  <a:srgbClr val="000000"/>
                </a:solidFill>
              </a:rPr>
              <a:pPr/>
              <a:t>22</a:t>
            </a:fld>
            <a:endParaRPr lang="en-US">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35992" y="4418702"/>
            <a:ext cx="5147945" cy="4189281"/>
          </a:xfrm>
          <a:noFill/>
          <a:ln/>
        </p:spPr>
        <p:txBody>
          <a:bodyPr/>
          <a:lstStyle/>
          <a:p>
            <a:endParaRPr lang="en-US" smtClean="0"/>
          </a:p>
        </p:txBody>
      </p:sp>
    </p:spTree>
    <p:extLst>
      <p:ext uri="{BB962C8B-B14F-4D97-AF65-F5344CB8AC3E}">
        <p14:creationId xmlns:p14="http://schemas.microsoft.com/office/powerpoint/2010/main" val="272230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0938" y="8829967"/>
            <a:ext cx="3037841" cy="464820"/>
          </a:xfrm>
          <a:prstGeom prst="rect">
            <a:avLst/>
          </a:prstGeom>
          <a:noFill/>
          <a:ln w="9525">
            <a:noFill/>
            <a:miter lim="800000"/>
            <a:headEnd/>
            <a:tailEnd/>
          </a:ln>
        </p:spPr>
        <p:txBody>
          <a:bodyPr lIns="93156" tIns="46579" rIns="93156" bIns="46579" anchor="b"/>
          <a:lstStyle/>
          <a:p>
            <a:pPr algn="r" fontAlgn="base">
              <a:spcBef>
                <a:spcPct val="0"/>
              </a:spcBef>
              <a:spcAft>
                <a:spcPct val="0"/>
              </a:spcAft>
            </a:pPr>
            <a:fld id="{9BC1D64B-3B71-4F57-9084-7324EFF39C61}" type="slidenum">
              <a:rPr lang="en-US" sz="1200">
                <a:solidFill>
                  <a:srgbClr val="000000"/>
                </a:solidFill>
                <a:latin typeface="Arial" pitchFamily="34" charset="0"/>
              </a:rPr>
              <a:pPr algn="r" fontAlgn="base">
                <a:spcBef>
                  <a:spcPct val="0"/>
                </a:spcBef>
                <a:spcAft>
                  <a:spcPct val="0"/>
                </a:spcAft>
              </a:pPr>
              <a:t>24</a:t>
            </a:fld>
            <a:endParaRPr lang="en-US" sz="1200" dirty="0">
              <a:solidFill>
                <a:srgbClr val="000000"/>
              </a:solidFill>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6760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t>Data: Links to national and global data sets of essential terrestrial variables (e.g. NASA NEX, </a:t>
            </a:r>
            <a:r>
              <a:rPr lang="en-US" dirty="0" err="1"/>
              <a:t>HydroTerre</a:t>
            </a:r>
            <a:r>
              <a:rPr lang="en-US" dirty="0"/>
              <a:t>)</a:t>
            </a:r>
          </a:p>
          <a:p>
            <a:r>
              <a:rPr lang="en-US" dirty="0"/>
              <a:t>Tools to preprocess and configure inputs</a:t>
            </a:r>
          </a:p>
          <a:p>
            <a:r>
              <a:rPr lang="en-US" dirty="0"/>
              <a:t>Preconfigured models and modeling systems as services</a:t>
            </a:r>
          </a:p>
          <a:p>
            <a:r>
              <a:rPr lang="en-US" dirty="0"/>
              <a:t>Standards for information exchange for interoperability (</a:t>
            </a:r>
            <a:r>
              <a:rPr lang="en-US" dirty="0" err="1"/>
              <a:t>OpenMI</a:t>
            </a:r>
            <a:r>
              <a:rPr lang="en-US" dirty="0"/>
              <a:t>, CSDMS BMI)</a:t>
            </a:r>
          </a:p>
          <a:p>
            <a:r>
              <a:rPr lang="en-US" dirty="0"/>
              <a:t>Tools for Visualization and Analysis</a:t>
            </a:r>
          </a:p>
          <a:p>
            <a:r>
              <a:rPr lang="en-US" dirty="0"/>
              <a:t>Automated reasoning to couple models based on purpose, context, data and resources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4802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49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79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2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9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49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0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70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73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090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69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76AC99-DB99-4F73-957D-848C1589ED0C}" type="datetimeFigureOut">
              <a:rPr lang="en-US">
                <a:solidFill>
                  <a:srgbClr val="000000"/>
                </a:solidFill>
              </a:rPr>
              <a:pPr/>
              <a:t>11/2/2014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8465D-EE66-43F2-A92C-13FC96276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1956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EDCC2A-EE4D-4765-A633-646EA4081D16}" type="datetimeFigureOut">
              <a:rPr lang="en-US">
                <a:solidFill>
                  <a:srgbClr val="000000"/>
                </a:solidFill>
              </a:rPr>
              <a:pPr/>
              <a:t>11/2/2014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D87990-F273-4C9E-AB74-CE87B827F4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6787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A60ACC-FF5D-4BB8-B37F-598FCD050087}" type="datetimeFigureOut">
              <a:rPr lang="en-US">
                <a:solidFill>
                  <a:srgbClr val="000000"/>
                </a:solidFill>
              </a:rPr>
              <a:pPr/>
              <a:t>11/2/2014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0457CB-8B6C-467E-9B2D-A221239D12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1681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5490F9A-9612-4F67-B812-CB2B087FC684}" type="datetimeFigureOut">
              <a:rPr lang="en-US">
                <a:solidFill>
                  <a:srgbClr val="000000"/>
                </a:solidFill>
              </a:rPr>
              <a:pPr/>
              <a:t>11/2/2014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C706F-1BE6-4ED9-B983-E6C34897E3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7322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51D1C1-E7BD-4E94-9EF9-75045FF5A923}" type="datetimeFigureOut">
              <a:rPr lang="en-US">
                <a:solidFill>
                  <a:srgbClr val="000000"/>
                </a:solidFill>
              </a:rPr>
              <a:pPr/>
              <a:t>11/2/2014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7CC19E5-5309-4F71-9ACB-8C2842DCB5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384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DEEEB22-D6A1-40E6-B31A-014617080F8B}" type="datetimeFigureOut">
              <a:rPr lang="en-US">
                <a:solidFill>
                  <a:srgbClr val="000000"/>
                </a:solidFill>
              </a:rPr>
              <a:pPr/>
              <a:t>11/2/2014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AF0ED50-1768-458A-B9C4-61D9EC7BC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660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77C020E-990B-40D0-8E36-20B3E52566E9}" type="datetimeFigureOut">
              <a:rPr lang="en-US">
                <a:solidFill>
                  <a:srgbClr val="000000"/>
                </a:solidFill>
              </a:rPr>
              <a:pPr/>
              <a:t>11/2/2014</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DB6698E-DB32-4498-94DC-28A408F94D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937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0B496B6-F83E-4B56-B5B5-EEDD492AD46E}" type="datetimeFigureOut">
              <a:rPr lang="en-US">
                <a:solidFill>
                  <a:srgbClr val="000000"/>
                </a:solidFill>
              </a:rPr>
              <a:pPr/>
              <a:t>11/2/2014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C5512D-9526-4BFA-8AD8-7C5671649F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493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AD7033-AD5F-4BFE-A95B-C3CA652F0722}" type="datetimeFigureOut">
              <a:rPr lang="en-US">
                <a:solidFill>
                  <a:srgbClr val="000000"/>
                </a:solidFill>
              </a:rPr>
              <a:pPr/>
              <a:t>11/2/2014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8D4B81-2800-4F8E-B5E2-538E9FBC01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524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B6FE16-B616-4459-908A-5F43D789E356}" type="datetimeFigureOut">
              <a:rPr lang="en-US">
                <a:solidFill>
                  <a:srgbClr val="000000"/>
                </a:solidFill>
              </a:rPr>
              <a:pPr/>
              <a:t>11/2/2014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0D3462-C528-4396-8D65-22B21B709B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9969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E5AC45-C713-4C41-AD83-D0702B3A1BA9}" type="datetimeFigureOut">
              <a:rPr lang="en-US">
                <a:solidFill>
                  <a:srgbClr val="000000"/>
                </a:solidFill>
              </a:rPr>
              <a:pPr/>
              <a:t>11/2/2014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412285-137E-4466-AC5A-B4CCC6204D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0499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EBA92-1312-470E-A989-7629A7A418EB}" type="slidenum">
              <a:rPr lang="en-US"/>
              <a:pPr>
                <a:defRPr/>
              </a:pPr>
              <a:t>‹#›</a:t>
            </a:fld>
            <a:endParaRPr lang="en-US"/>
          </a:p>
        </p:txBody>
      </p:sp>
    </p:spTree>
    <p:extLst>
      <p:ext uri="{BB962C8B-B14F-4D97-AF65-F5344CB8AC3E}">
        <p14:creationId xmlns:p14="http://schemas.microsoft.com/office/powerpoint/2010/main" val="1262458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81B29-DC92-4E91-8264-8CD95EEF3877}" type="slidenum">
              <a:rPr lang="en-US"/>
              <a:pPr>
                <a:defRPr/>
              </a:pPr>
              <a:t>‹#›</a:t>
            </a:fld>
            <a:endParaRPr lang="en-US"/>
          </a:p>
        </p:txBody>
      </p:sp>
    </p:spTree>
    <p:extLst>
      <p:ext uri="{BB962C8B-B14F-4D97-AF65-F5344CB8AC3E}">
        <p14:creationId xmlns:p14="http://schemas.microsoft.com/office/powerpoint/2010/main" val="1005569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40159-C7A0-4970-8716-07E98010BFE7}" type="slidenum">
              <a:rPr lang="en-US"/>
              <a:pPr>
                <a:defRPr/>
              </a:pPr>
              <a:t>‹#›</a:t>
            </a:fld>
            <a:endParaRPr lang="en-US"/>
          </a:p>
        </p:txBody>
      </p:sp>
    </p:spTree>
    <p:extLst>
      <p:ext uri="{BB962C8B-B14F-4D97-AF65-F5344CB8AC3E}">
        <p14:creationId xmlns:p14="http://schemas.microsoft.com/office/powerpoint/2010/main" val="90540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47359D-79B3-45D7-9663-0AE4D8401E8B}" type="slidenum">
              <a:rPr lang="en-US"/>
              <a:pPr>
                <a:defRPr/>
              </a:pPr>
              <a:t>‹#›</a:t>
            </a:fld>
            <a:endParaRPr lang="en-US"/>
          </a:p>
        </p:txBody>
      </p:sp>
    </p:spTree>
    <p:extLst>
      <p:ext uri="{BB962C8B-B14F-4D97-AF65-F5344CB8AC3E}">
        <p14:creationId xmlns:p14="http://schemas.microsoft.com/office/powerpoint/2010/main" val="682765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4260A-445F-467F-8698-4509214D9F42}" type="slidenum">
              <a:rPr lang="en-US"/>
              <a:pPr>
                <a:defRPr/>
              </a:pPr>
              <a:t>‹#›</a:t>
            </a:fld>
            <a:endParaRPr lang="en-US"/>
          </a:p>
        </p:txBody>
      </p:sp>
    </p:spTree>
    <p:extLst>
      <p:ext uri="{BB962C8B-B14F-4D97-AF65-F5344CB8AC3E}">
        <p14:creationId xmlns:p14="http://schemas.microsoft.com/office/powerpoint/2010/main" val="604210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5A91BC-C0A4-418C-8CB2-A06A34C6B452}" type="slidenum">
              <a:rPr lang="en-US"/>
              <a:pPr>
                <a:defRPr/>
              </a:pPr>
              <a:t>‹#›</a:t>
            </a:fld>
            <a:endParaRPr lang="en-US"/>
          </a:p>
        </p:txBody>
      </p:sp>
    </p:spTree>
    <p:extLst>
      <p:ext uri="{BB962C8B-B14F-4D97-AF65-F5344CB8AC3E}">
        <p14:creationId xmlns:p14="http://schemas.microsoft.com/office/powerpoint/2010/main" val="35455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9F9525-866E-49B9-BBFA-2119D3747A36}" type="slidenum">
              <a:rPr lang="en-US"/>
              <a:pPr>
                <a:defRPr/>
              </a:pPr>
              <a:t>‹#›</a:t>
            </a:fld>
            <a:endParaRPr lang="en-US"/>
          </a:p>
        </p:txBody>
      </p:sp>
    </p:spTree>
    <p:extLst>
      <p:ext uri="{BB962C8B-B14F-4D97-AF65-F5344CB8AC3E}">
        <p14:creationId xmlns:p14="http://schemas.microsoft.com/office/powerpoint/2010/main" val="3909658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57781-E4BE-4892-A348-88A217CEE822}" type="slidenum">
              <a:rPr lang="en-US"/>
              <a:pPr>
                <a:defRPr/>
              </a:pPr>
              <a:t>‹#›</a:t>
            </a:fld>
            <a:endParaRPr lang="en-US"/>
          </a:p>
        </p:txBody>
      </p:sp>
    </p:spTree>
    <p:extLst>
      <p:ext uri="{BB962C8B-B14F-4D97-AF65-F5344CB8AC3E}">
        <p14:creationId xmlns:p14="http://schemas.microsoft.com/office/powerpoint/2010/main" val="23521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B3229-B053-48CD-95FB-C5EB75B98113}" type="slidenum">
              <a:rPr lang="en-US"/>
              <a:pPr>
                <a:defRPr/>
              </a:pPr>
              <a:t>‹#›</a:t>
            </a:fld>
            <a:endParaRPr lang="en-US"/>
          </a:p>
        </p:txBody>
      </p:sp>
    </p:spTree>
    <p:extLst>
      <p:ext uri="{BB962C8B-B14F-4D97-AF65-F5344CB8AC3E}">
        <p14:creationId xmlns:p14="http://schemas.microsoft.com/office/powerpoint/2010/main" val="1059472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62911-7594-4EEA-BC78-5EAA60A8C3E5}" type="slidenum">
              <a:rPr lang="en-US"/>
              <a:pPr>
                <a:defRPr/>
              </a:pPr>
              <a:t>‹#›</a:t>
            </a:fld>
            <a:endParaRPr lang="en-US"/>
          </a:p>
        </p:txBody>
      </p:sp>
    </p:spTree>
    <p:extLst>
      <p:ext uri="{BB962C8B-B14F-4D97-AF65-F5344CB8AC3E}">
        <p14:creationId xmlns:p14="http://schemas.microsoft.com/office/powerpoint/2010/main" val="1610502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7A3818-C753-41E3-A19D-C7EB2A0A8658}" type="slidenum">
              <a:rPr lang="en-US"/>
              <a:pPr>
                <a:defRPr/>
              </a:pPr>
              <a:t>‹#›</a:t>
            </a:fld>
            <a:endParaRPr lang="en-US"/>
          </a:p>
        </p:txBody>
      </p:sp>
    </p:spTree>
    <p:extLst>
      <p:ext uri="{BB962C8B-B14F-4D97-AF65-F5344CB8AC3E}">
        <p14:creationId xmlns:p14="http://schemas.microsoft.com/office/powerpoint/2010/main" val="298544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11/2/2014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372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i="0">
                <a:latin typeface="+mn-lt"/>
              </a:defRPr>
            </a:lvl1pPr>
          </a:lstStyle>
          <a:p>
            <a:pPr fontAlgn="base">
              <a:spcBef>
                <a:spcPct val="0"/>
              </a:spcBef>
              <a:spcAft>
                <a:spcPct val="0"/>
              </a:spcAft>
            </a:pPr>
            <a:fld id="{2B0D1403-5392-4334-9860-04803C6D227F}" type="datetimeFigureOut">
              <a:rPr lang="en-US" smtClean="0">
                <a:solidFill>
                  <a:srgbClr val="000000"/>
                </a:solidFill>
              </a:rPr>
              <a:pPr fontAlgn="base">
                <a:spcBef>
                  <a:spcPct val="0"/>
                </a:spcBef>
                <a:spcAft>
                  <a:spcPct val="0"/>
                </a:spcAft>
              </a:pPr>
              <a:t>11/2/2014</a:t>
            </a:fld>
            <a:endParaRPr lang="en-US" smtClean="0">
              <a:solidFill>
                <a:srgbClr val="000000"/>
              </a:solidFill>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i="0">
                <a:latin typeface="+mn-lt"/>
              </a:defRPr>
            </a:lvl1pPr>
          </a:lstStyle>
          <a:p>
            <a:pPr fontAlgn="base">
              <a:spcBef>
                <a:spcPct val="0"/>
              </a:spcBef>
              <a:spcAft>
                <a:spcPct val="0"/>
              </a:spcAft>
            </a:pPr>
            <a:endParaRPr lang="en-US" smtClean="0">
              <a:solidFill>
                <a:srgbClr val="000000"/>
              </a:solidFill>
            </a:endParaRPr>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i="0">
                <a:latin typeface="+mn-lt"/>
              </a:defRPr>
            </a:lvl1pPr>
          </a:lstStyle>
          <a:p>
            <a:pPr fontAlgn="base">
              <a:spcBef>
                <a:spcPct val="0"/>
              </a:spcBef>
              <a:spcAft>
                <a:spcPct val="0"/>
              </a:spcAft>
            </a:pPr>
            <a:fld id="{D6B104C8-B841-45F4-9EC6-28999E059DC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48715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26B43E18-02C5-4072-AE20-D774CEE36D9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065424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droshare.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pa.gov/waters/geoservice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hyperlink" Target="http://www.opengeospatial.org/standards/waterml" TargetMode="External"/><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hydroshar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campbellsci.com/03001-wind-sentry" TargetMode="External"/><Relationship Id="rId7" Type="http://schemas.openxmlformats.org/officeDocument/2006/relationships/image" Target="../media/image7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campbellsci.com/03001-wind-sentry" TargetMode="External"/><Relationship Id="rId7" Type="http://schemas.openxmlformats.org/officeDocument/2006/relationships/image" Target="../media/image7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campbellsci.com/03001-wind-sentry" TargetMode="External"/><Relationship Id="rId7" Type="http://schemas.openxmlformats.org/officeDocument/2006/relationships/image" Target="../media/image7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6.png"/><Relationship Id="rId7" Type="http://schemas.openxmlformats.org/officeDocument/2006/relationships/image" Target="../media/image77.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9.xml"/><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5" Type="http://schemas.openxmlformats.org/officeDocument/2006/relationships/image" Target="../media/image84.png"/><Relationship Id="rId10" Type="http://schemas.openxmlformats.org/officeDocument/2006/relationships/image" Target="../media/image11.pn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wmf"/><Relationship Id="rId14" Type="http://schemas.openxmlformats.org/officeDocument/2006/relationships/image" Target="../media/image8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his.cuahsi.org/documents/HISStatusSept15.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hydroshare.cuahsi.org/hydroshare.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9.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18" Type="http://schemas.openxmlformats.org/officeDocument/2006/relationships/image" Target="../media/image38.jpeg"/><Relationship Id="rId3" Type="http://schemas.openxmlformats.org/officeDocument/2006/relationships/image" Target="../media/image29.wmf"/><Relationship Id="rId7" Type="http://schemas.openxmlformats.org/officeDocument/2006/relationships/image" Target="../media/image31.png"/><Relationship Id="rId12" Type="http://schemas.openxmlformats.org/officeDocument/2006/relationships/hyperlink" Target="http://www.epa.gov/storet/dbtop.html" TargetMode="External"/><Relationship Id="rId17" Type="http://schemas.openxmlformats.org/officeDocument/2006/relationships/hyperlink" Target="http://www.noaa.gov/" TargetMode="External"/><Relationship Id="rId2" Type="http://schemas.openxmlformats.org/officeDocument/2006/relationships/notesSlide" Target="../notesSlides/notesSlide3.xml"/><Relationship Id="rId16" Type="http://schemas.openxmlformats.org/officeDocument/2006/relationships/image" Target="../media/image37.jpe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public.ornl.gov/ameriflux/index.html" TargetMode="External"/><Relationship Id="rId11" Type="http://schemas.openxmlformats.org/officeDocument/2006/relationships/image" Target="../media/image34.jpeg"/><Relationship Id="rId5" Type="http://schemas.openxmlformats.org/officeDocument/2006/relationships/image" Target="../media/image30.pn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hyperlink" Target="http://www.unidata.ucar.edu/" TargetMode="External"/><Relationship Id="rId4" Type="http://schemas.openxmlformats.org/officeDocument/2006/relationships/hyperlink" Target="http://www.usgs.gov/" TargetMode="External"/><Relationship Id="rId9" Type="http://schemas.openxmlformats.org/officeDocument/2006/relationships/hyperlink" Target="http://www.ncep.noaa.gov/" TargetMode="External"/><Relationship Id="rId14" Type="http://schemas.openxmlformats.org/officeDocument/2006/relationships/hyperlink" Target="http://www.epa.gov/cgi-bin/epalink?target=http://www.epa.gov/&amp;logname=epahome&amp;referrer=sea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usgs.gov/" TargetMode="External"/><Relationship Id="rId13" Type="http://schemas.openxmlformats.org/officeDocument/2006/relationships/image" Target="../media/image34.jpeg"/><Relationship Id="rId3" Type="http://schemas.openxmlformats.org/officeDocument/2006/relationships/hyperlink" Target="http://www.epa.gov/storet/dbtop.html" TargetMode="External"/><Relationship Id="rId7" Type="http://schemas.openxmlformats.org/officeDocument/2006/relationships/image" Target="../media/image29.wmf"/><Relationship Id="rId12"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public.ornl.gov/ameriflux/index.html" TargetMode="External"/><Relationship Id="rId5" Type="http://schemas.openxmlformats.org/officeDocument/2006/relationships/hyperlink" Target="http://www.epa.gov/cgi-bin/epalink?target=http://www.epa.gov/&amp;logname=epahome&amp;referrer=seal" TargetMode="External"/><Relationship Id="rId15" Type="http://schemas.openxmlformats.org/officeDocument/2006/relationships/image" Target="../media/image33.png"/><Relationship Id="rId10" Type="http://schemas.openxmlformats.org/officeDocument/2006/relationships/image" Target="../media/image32.jpeg"/><Relationship Id="rId4" Type="http://schemas.openxmlformats.org/officeDocument/2006/relationships/image" Target="../media/image35.png"/><Relationship Id="rId9" Type="http://schemas.openxmlformats.org/officeDocument/2006/relationships/image" Target="../media/image30.png"/><Relationship Id="rId14" Type="http://schemas.openxmlformats.org/officeDocument/2006/relationships/hyperlink" Target="http://www.ncep.no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74363"/>
            <a:ext cx="7562477" cy="3124199"/>
          </a:xfrm>
        </p:spPr>
        <p:txBody>
          <a:bodyPr/>
          <a:lstStyle/>
          <a:p>
            <a:pPr>
              <a:lnSpc>
                <a:spcPct val="80000"/>
              </a:lnSpc>
            </a:pPr>
            <a:r>
              <a:rPr lang="en-US" dirty="0" smtClean="0"/>
              <a:t>HydroShare: </a:t>
            </a:r>
            <a:r>
              <a:rPr lang="en-US" dirty="0"/>
              <a:t>Advancing Collaboration through </a:t>
            </a:r>
            <a:r>
              <a:rPr lang="en-US" dirty="0" smtClean="0"/>
              <a:t>Hydrologic </a:t>
            </a:r>
            <a:r>
              <a:rPr lang="en-US" dirty="0"/>
              <a:t>Data and Model Sharing</a:t>
            </a:r>
            <a:endParaRPr lang="en-US" dirty="0" smtClean="0"/>
          </a:p>
        </p:txBody>
      </p:sp>
      <p:sp>
        <p:nvSpPr>
          <p:cNvPr id="32774" name="Rectangle 10"/>
          <p:cNvSpPr>
            <a:spLocks noChangeArrowheads="1"/>
          </p:cNvSpPr>
          <p:nvPr/>
        </p:nvSpPr>
        <p:spPr bwMode="auto">
          <a:xfrm>
            <a:off x="890801" y="2893793"/>
            <a:ext cx="7362399" cy="1477328"/>
          </a:xfrm>
          <a:prstGeom prst="rect">
            <a:avLst/>
          </a:prstGeom>
          <a:noFill/>
          <a:ln w="9525">
            <a:noFill/>
            <a:miter lim="800000"/>
            <a:headEnd/>
            <a:tailEnd/>
          </a:ln>
        </p:spPr>
        <p:txBody>
          <a:bodyPr wrap="square">
            <a:spAutoFit/>
          </a:bodyPr>
          <a:lstStyle/>
          <a:p>
            <a:pPr algn="ctr"/>
            <a:r>
              <a:rPr lang="en-US" dirty="0">
                <a:solidFill>
                  <a:srgbClr val="0070C0"/>
                </a:solidFill>
              </a:rPr>
              <a:t>David </a:t>
            </a:r>
            <a:r>
              <a:rPr lang="en-US" dirty="0" smtClean="0">
                <a:solidFill>
                  <a:srgbClr val="0070C0"/>
                </a:solidFill>
              </a:rPr>
              <a:t>Tarboton, Ray </a:t>
            </a:r>
            <a:r>
              <a:rPr lang="en-US" dirty="0" err="1">
                <a:solidFill>
                  <a:srgbClr val="0070C0"/>
                </a:solidFill>
              </a:rPr>
              <a:t>Idaszak</a:t>
            </a:r>
            <a:r>
              <a:rPr lang="en-US" dirty="0">
                <a:solidFill>
                  <a:srgbClr val="0070C0"/>
                </a:solidFill>
              </a:rPr>
              <a:t>, Jeffery </a:t>
            </a:r>
            <a:r>
              <a:rPr lang="en-US" dirty="0" err="1" smtClean="0">
                <a:solidFill>
                  <a:srgbClr val="0070C0"/>
                </a:solidFill>
              </a:rPr>
              <a:t>Horsburgh</a:t>
            </a:r>
            <a:r>
              <a:rPr lang="en-US" dirty="0" smtClean="0">
                <a:solidFill>
                  <a:srgbClr val="0070C0"/>
                </a:solidFill>
              </a:rPr>
              <a:t>, Dan </a:t>
            </a:r>
            <a:r>
              <a:rPr lang="en-US" dirty="0">
                <a:solidFill>
                  <a:srgbClr val="0070C0"/>
                </a:solidFill>
              </a:rPr>
              <a:t>Ames, Jon </a:t>
            </a:r>
            <a:r>
              <a:rPr lang="en-US" dirty="0" smtClean="0">
                <a:solidFill>
                  <a:srgbClr val="0070C0"/>
                </a:solidFill>
              </a:rPr>
              <a:t>Goodall, Larry Band, </a:t>
            </a:r>
            <a:r>
              <a:rPr lang="en-US" dirty="0" err="1">
                <a:solidFill>
                  <a:srgbClr val="0070C0"/>
                </a:solidFill>
              </a:rPr>
              <a:t>Venkatesh</a:t>
            </a:r>
            <a:r>
              <a:rPr lang="en-US" dirty="0">
                <a:solidFill>
                  <a:srgbClr val="0070C0"/>
                </a:solidFill>
              </a:rPr>
              <a:t> </a:t>
            </a:r>
            <a:r>
              <a:rPr lang="en-US" dirty="0" err="1" smtClean="0">
                <a:solidFill>
                  <a:srgbClr val="0070C0"/>
                </a:solidFill>
              </a:rPr>
              <a:t>Merwade</a:t>
            </a:r>
            <a:r>
              <a:rPr lang="en-US" dirty="0" smtClean="0">
                <a:solidFill>
                  <a:srgbClr val="0070C0"/>
                </a:solidFill>
              </a:rPr>
              <a:t>, Alva </a:t>
            </a:r>
            <a:r>
              <a:rPr lang="en-US" dirty="0">
                <a:solidFill>
                  <a:srgbClr val="0070C0"/>
                </a:solidFill>
              </a:rPr>
              <a:t>Couch, Jennifer </a:t>
            </a:r>
            <a:r>
              <a:rPr lang="en-US" dirty="0" err="1">
                <a:solidFill>
                  <a:srgbClr val="0070C0"/>
                </a:solidFill>
              </a:rPr>
              <a:t>Arrigo</a:t>
            </a:r>
            <a:r>
              <a:rPr lang="en-US" dirty="0">
                <a:solidFill>
                  <a:srgbClr val="0070C0"/>
                </a:solidFill>
              </a:rPr>
              <a:t>, Rick Hooper, David Valentine, </a:t>
            </a:r>
            <a:r>
              <a:rPr lang="en-US" dirty="0" smtClean="0">
                <a:solidFill>
                  <a:srgbClr val="0070C0"/>
                </a:solidFill>
              </a:rPr>
              <a:t>David </a:t>
            </a:r>
            <a:r>
              <a:rPr lang="en-US" dirty="0" err="1" smtClean="0">
                <a:solidFill>
                  <a:srgbClr val="0070C0"/>
                </a:solidFill>
              </a:rPr>
              <a:t>Maidment</a:t>
            </a:r>
            <a:r>
              <a:rPr lang="en-US" dirty="0" smtClean="0">
                <a:solidFill>
                  <a:srgbClr val="0070C0"/>
                </a:solidFill>
              </a:rPr>
              <a:t>, </a:t>
            </a:r>
            <a:r>
              <a:rPr lang="en-US" dirty="0">
                <a:solidFill>
                  <a:srgbClr val="0070C0"/>
                </a:solidFill>
              </a:rPr>
              <a:t>Jeff Heard, </a:t>
            </a:r>
            <a:r>
              <a:rPr lang="en-US" dirty="0" err="1" smtClean="0">
                <a:solidFill>
                  <a:srgbClr val="0070C0"/>
                </a:solidFill>
              </a:rPr>
              <a:t>Pabitra</a:t>
            </a:r>
            <a:r>
              <a:rPr lang="en-US" dirty="0" smtClean="0">
                <a:solidFill>
                  <a:srgbClr val="0070C0"/>
                </a:solidFill>
              </a:rPr>
              <a:t> </a:t>
            </a:r>
            <a:r>
              <a:rPr lang="en-US" dirty="0">
                <a:solidFill>
                  <a:srgbClr val="0070C0"/>
                </a:solidFill>
              </a:rPr>
              <a:t>Dash, </a:t>
            </a:r>
            <a:r>
              <a:rPr lang="en-US" dirty="0" err="1">
                <a:solidFill>
                  <a:srgbClr val="0070C0"/>
                </a:solidFill>
              </a:rPr>
              <a:t>Tian</a:t>
            </a:r>
            <a:r>
              <a:rPr lang="en-US" dirty="0">
                <a:solidFill>
                  <a:srgbClr val="0070C0"/>
                </a:solidFill>
              </a:rPr>
              <a:t> </a:t>
            </a:r>
            <a:r>
              <a:rPr lang="en-US" dirty="0" err="1">
                <a:solidFill>
                  <a:srgbClr val="0070C0"/>
                </a:solidFill>
              </a:rPr>
              <a:t>Gan</a:t>
            </a:r>
            <a:r>
              <a:rPr lang="en-US" dirty="0">
                <a:solidFill>
                  <a:srgbClr val="0070C0"/>
                </a:solidFill>
              </a:rPr>
              <a:t>, Tony </a:t>
            </a:r>
            <a:r>
              <a:rPr lang="en-US" dirty="0" err="1">
                <a:solidFill>
                  <a:srgbClr val="0070C0"/>
                </a:solidFill>
              </a:rPr>
              <a:t>Castronova</a:t>
            </a:r>
            <a:r>
              <a:rPr lang="en-US" dirty="0">
                <a:solidFill>
                  <a:srgbClr val="0070C0"/>
                </a:solidFill>
              </a:rPr>
              <a:t>, </a:t>
            </a:r>
            <a:r>
              <a:rPr lang="en-US" dirty="0" smtClean="0">
                <a:solidFill>
                  <a:srgbClr val="0070C0"/>
                </a:solidFill>
              </a:rPr>
              <a:t>Stephen </a:t>
            </a:r>
            <a:r>
              <a:rPr lang="en-US" dirty="0">
                <a:solidFill>
                  <a:srgbClr val="0070C0"/>
                </a:solidFill>
              </a:rPr>
              <a:t>Jackson, </a:t>
            </a:r>
            <a:r>
              <a:rPr lang="en-US" dirty="0" err="1">
                <a:solidFill>
                  <a:srgbClr val="0070C0"/>
                </a:solidFill>
              </a:rPr>
              <a:t>Cuyler</a:t>
            </a:r>
            <a:r>
              <a:rPr lang="en-US" dirty="0">
                <a:solidFill>
                  <a:srgbClr val="0070C0"/>
                </a:solidFill>
              </a:rPr>
              <a:t> </a:t>
            </a:r>
            <a:r>
              <a:rPr lang="en-US" dirty="0" err="1">
                <a:solidFill>
                  <a:srgbClr val="0070C0"/>
                </a:solidFill>
              </a:rPr>
              <a:t>Frisby</a:t>
            </a:r>
            <a:r>
              <a:rPr lang="en-US" dirty="0">
                <a:solidFill>
                  <a:srgbClr val="0070C0"/>
                </a:solidFill>
              </a:rPr>
              <a:t>, Stephanie Mills, Brian </a:t>
            </a:r>
            <a:r>
              <a:rPr lang="en-US" dirty="0" smtClean="0">
                <a:solidFill>
                  <a:srgbClr val="0070C0"/>
                </a:solidFill>
              </a:rPr>
              <a:t>Miles </a:t>
            </a:r>
            <a:endParaRPr lang="en-US" dirty="0">
              <a:solidFill>
                <a:srgbClr val="0070C0"/>
              </a:solidFill>
            </a:endParaRPr>
          </a:p>
          <a:p>
            <a:pPr algn="ctr"/>
            <a:endParaRPr lang="en-US" dirty="0" smtClean="0">
              <a:solidFill>
                <a:srgbClr val="0070C0"/>
              </a:solidFill>
            </a:endParaRPr>
          </a:p>
        </p:txBody>
      </p:sp>
      <p:sp>
        <p:nvSpPr>
          <p:cNvPr id="13" name="Subtitle 10"/>
          <p:cNvSpPr txBox="1">
            <a:spLocks/>
          </p:cNvSpPr>
          <p:nvPr/>
        </p:nvSpPr>
        <p:spPr>
          <a:xfrm>
            <a:off x="1371600" y="5161866"/>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dirty="0" smtClean="0">
                <a:hlinkClick r:id="rId2"/>
              </a:rPr>
              <a:t>http://www.hydroshare.org</a:t>
            </a:r>
            <a:r>
              <a:rPr lang="en-US" sz="2400" dirty="0" smtClean="0"/>
              <a:t>  </a:t>
            </a:r>
          </a:p>
        </p:txBody>
      </p:sp>
      <p:pic>
        <p:nvPicPr>
          <p:cNvPr id="2051" name="Picture 3" descr="C:\Users\dtarb\Dave\Projects\CUAHSI\HydroShare\Logo\Hydroshar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320485" y="5943600"/>
            <a:ext cx="2719784" cy="861774"/>
            <a:chOff x="6320485" y="5943600"/>
            <a:chExt cx="2719784" cy="861774"/>
          </a:xfrm>
        </p:grpSpPr>
        <p:sp>
          <p:nvSpPr>
            <p:cNvPr id="16" name="Rectangle 10"/>
            <p:cNvSpPr>
              <a:spLocks noChangeArrowheads="1"/>
            </p:cNvSpPr>
            <p:nvPr/>
          </p:nvSpPr>
          <p:spPr bwMode="auto">
            <a:xfrm>
              <a:off x="6320485" y="5943600"/>
              <a:ext cx="2719784" cy="838200"/>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17" name="Picture 11" descr="nsf4c"/>
            <p:cNvPicPr>
              <a:picLocks noChangeAspect="1" noChangeArrowheads="1"/>
            </p:cNvPicPr>
            <p:nvPr/>
          </p:nvPicPr>
          <p:blipFill>
            <a:blip r:embed="rId4" cstate="print"/>
            <a:srcRect/>
            <a:stretch>
              <a:fillRect/>
            </a:stretch>
          </p:blipFill>
          <p:spPr bwMode="auto">
            <a:xfrm>
              <a:off x="6420813" y="6001334"/>
              <a:ext cx="803093" cy="722733"/>
            </a:xfrm>
            <a:prstGeom prst="rect">
              <a:avLst/>
            </a:prstGeom>
            <a:noFill/>
            <a:ln w="9525">
              <a:noFill/>
              <a:miter lim="800000"/>
              <a:headEnd/>
              <a:tailEnd/>
            </a:ln>
          </p:spPr>
        </p:pic>
        <p:sp>
          <p:nvSpPr>
            <p:cNvPr id="18" name="Text Box 12"/>
            <p:cNvSpPr txBox="1">
              <a:spLocks noChangeArrowheads="1"/>
            </p:cNvSpPr>
            <p:nvPr/>
          </p:nvSpPr>
          <p:spPr bwMode="auto">
            <a:xfrm>
              <a:off x="7391400" y="5943600"/>
              <a:ext cx="1447800" cy="861774"/>
            </a:xfrm>
            <a:prstGeom prst="rect">
              <a:avLst/>
            </a:prstGeom>
            <a:noFill/>
            <a:ln w="9525" algn="ctr">
              <a:noFill/>
              <a:miter lim="800000"/>
              <a:headEnd/>
              <a:tailEnd/>
            </a:ln>
          </p:spPr>
          <p:txBody>
            <a:bodyPr wrap="square">
              <a:spAutoFit/>
            </a:bodyPr>
            <a:lstStyle/>
            <a:p>
              <a:pPr defTabSz="4389438"/>
              <a:r>
                <a:rPr lang="en-US" sz="1600" dirty="0" smtClean="0"/>
                <a:t>OCI-1148453 </a:t>
              </a:r>
            </a:p>
            <a:p>
              <a:pPr defTabSz="4389438"/>
              <a:r>
                <a:rPr lang="en-US" sz="1600" dirty="0" smtClean="0"/>
                <a:t>OCI-1148090</a:t>
              </a:r>
            </a:p>
            <a:p>
              <a:pPr defTabSz="4389438"/>
              <a:r>
                <a:rPr lang="en-US" sz="1600" dirty="0" smtClean="0"/>
                <a:t>2012-2017</a:t>
              </a:r>
              <a:endParaRPr lang="en-US" sz="1600" dirty="0"/>
            </a:p>
          </p:txBody>
        </p:sp>
      </p:grpSp>
      <p:sp>
        <p:nvSpPr>
          <p:cNvPr id="4" name="Rectangle 3"/>
          <p:cNvSpPr/>
          <p:nvPr/>
        </p:nvSpPr>
        <p:spPr>
          <a:xfrm>
            <a:off x="1438135" y="4734801"/>
            <a:ext cx="6267731" cy="369332"/>
          </a:xfrm>
          <a:prstGeom prst="rect">
            <a:avLst/>
          </a:prstGeom>
        </p:spPr>
        <p:txBody>
          <a:bodyPr wrap="square">
            <a:spAutoFit/>
          </a:bodyPr>
          <a:lstStyle/>
          <a:p>
            <a:pPr algn="ctr"/>
            <a:r>
              <a:rPr lang="en-US" dirty="0" smtClean="0"/>
              <a:t>USU, RENCI, BYU, UNC, UVA, CUAHSI, </a:t>
            </a:r>
            <a:r>
              <a:rPr lang="en-US" smtClean="0"/>
              <a:t>Tufts, </a:t>
            </a:r>
            <a:r>
              <a:rPr lang="en-US" dirty="0" smtClean="0"/>
              <a:t>Texas, Purdue, SDSC</a:t>
            </a:r>
            <a:endParaRPr lang="en-US" dirty="0"/>
          </a:p>
        </p:txBody>
      </p:sp>
    </p:spTree>
    <p:extLst>
      <p:ext uri="{BB962C8B-B14F-4D97-AF65-F5344CB8AC3E}">
        <p14:creationId xmlns:p14="http://schemas.microsoft.com/office/powerpoint/2010/main" val="36004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2788" y="1556498"/>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23" y="3963920"/>
            <a:ext cx="3938423" cy="2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bwMode="auto">
          <a:xfrm>
            <a:off x="3318193" y="2133600"/>
            <a:ext cx="2297112" cy="915988"/>
          </a:xfrm>
          <a:prstGeom prst="rect">
            <a:avLst/>
          </a:prstGeom>
          <a:solidFill>
            <a:srgbClr val="FBF011"/>
          </a:solidFill>
          <a:ln w="25400" cap="flat" cmpd="sng" algn="ctr">
            <a:solidFill>
              <a:srgbClr val="4F81BD">
                <a:shade val="50000"/>
              </a:srgbClr>
            </a:solidFill>
            <a:prstDash val="solid"/>
          </a:ln>
          <a:effectLst/>
        </p:spPr>
        <p:txBody>
          <a:bodyPr anchor="b"/>
          <a:lstStyle/>
          <a:p>
            <a:pPr algn="ctr">
              <a:lnSpc>
                <a:spcPts val="2000"/>
              </a:lnSpc>
              <a:defRPr/>
            </a:pPr>
            <a:r>
              <a:rPr lang="en-US" sz="2000" kern="0" dirty="0"/>
              <a:t>Data Discovery and </a:t>
            </a:r>
            <a:r>
              <a:rPr lang="en-US" sz="2000" kern="0" dirty="0" smtClean="0"/>
              <a:t>Integration</a:t>
            </a:r>
            <a:endParaRPr lang="en-US" sz="2000" kern="0" dirty="0"/>
          </a:p>
        </p:txBody>
      </p:sp>
      <p:sp>
        <p:nvSpPr>
          <p:cNvPr id="62" name="Rectangle 61"/>
          <p:cNvSpPr/>
          <p:nvPr/>
        </p:nvSpPr>
        <p:spPr bwMode="auto">
          <a:xfrm>
            <a:off x="738505" y="4854573"/>
            <a:ext cx="2076450" cy="914400"/>
          </a:xfrm>
          <a:prstGeom prst="rect">
            <a:avLst/>
          </a:prstGeom>
          <a:solidFill>
            <a:srgbClr val="FBF011"/>
          </a:solidFill>
          <a:ln w="25400" cap="flat" cmpd="sng" algn="ctr">
            <a:solidFill>
              <a:srgbClr val="4F81BD">
                <a:shade val="50000"/>
              </a:srgbClr>
            </a:solidFill>
            <a:prstDash val="solid"/>
          </a:ln>
          <a:effectLst/>
        </p:spPr>
        <p:txBody>
          <a:bodyPr tIns="274320" anchor="ctr" anchorCtr="0"/>
          <a:lstStyle/>
          <a:p>
            <a:pPr algn="ctr">
              <a:defRPr/>
            </a:pPr>
            <a:r>
              <a:rPr lang="en-US" sz="2000" kern="0" dirty="0"/>
              <a:t>Data </a:t>
            </a:r>
            <a:r>
              <a:rPr lang="en-US" sz="2000" kern="0" dirty="0" smtClean="0"/>
              <a:t>Publication</a:t>
            </a:r>
            <a:endParaRPr lang="en-US" sz="2000" kern="0" dirty="0"/>
          </a:p>
        </p:txBody>
      </p:sp>
      <p:sp>
        <p:nvSpPr>
          <p:cNvPr id="63" name="Rectangle 62"/>
          <p:cNvSpPr/>
          <p:nvPr/>
        </p:nvSpPr>
        <p:spPr bwMode="auto">
          <a:xfrm>
            <a:off x="6416993" y="4848223"/>
            <a:ext cx="2073275" cy="914400"/>
          </a:xfrm>
          <a:prstGeom prst="rect">
            <a:avLst/>
          </a:prstGeom>
          <a:solidFill>
            <a:srgbClr val="FBF011"/>
          </a:solidFill>
          <a:ln w="25400" cap="flat" cmpd="sng" algn="ctr">
            <a:solidFill>
              <a:srgbClr val="4F81BD">
                <a:shade val="50000"/>
              </a:srgbClr>
            </a:solidFill>
            <a:prstDash val="solid"/>
          </a:ln>
          <a:effectLst/>
        </p:spPr>
        <p:txBody>
          <a:bodyPr anchor="b"/>
          <a:lstStyle/>
          <a:p>
            <a:pPr algn="ctr">
              <a:lnSpc>
                <a:spcPts val="2000"/>
              </a:lnSpc>
              <a:defRPr/>
            </a:pPr>
            <a:r>
              <a:rPr lang="en-US" sz="2000" kern="0" dirty="0"/>
              <a:t>Data </a:t>
            </a:r>
            <a:r>
              <a:rPr lang="en-US" sz="2000" kern="0" dirty="0" smtClean="0"/>
              <a:t> Analysis and Synthesis</a:t>
            </a:r>
            <a:endParaRPr lang="en-US" sz="2000" kern="0" dirty="0"/>
          </a:p>
        </p:txBody>
      </p:sp>
      <p:cxnSp>
        <p:nvCxnSpPr>
          <p:cNvPr id="34824" name="Straight Arrow Connector 63"/>
          <p:cNvCxnSpPr>
            <a:cxnSpLocks noChangeShapeType="1"/>
            <a:stCxn id="72" idx="0"/>
            <a:endCxn id="61" idx="2"/>
          </p:cNvCxnSpPr>
          <p:nvPr/>
        </p:nvCxnSpPr>
        <p:spPr bwMode="auto">
          <a:xfrm flipV="1">
            <a:off x="1776730" y="3049588"/>
            <a:ext cx="2690019" cy="1787523"/>
          </a:xfrm>
          <a:prstGeom prst="straightConnector1">
            <a:avLst/>
          </a:prstGeom>
          <a:noFill/>
          <a:ln w="57150" algn="ctr">
            <a:solidFill>
              <a:srgbClr val="FF0000"/>
            </a:solidFill>
            <a:round/>
            <a:headEnd/>
            <a:tailEnd type="arrow" w="med" len="med"/>
          </a:ln>
        </p:spPr>
      </p:cxnSp>
      <p:cxnSp>
        <p:nvCxnSpPr>
          <p:cNvPr id="34825" name="Straight Arrow Connector 64"/>
          <p:cNvCxnSpPr>
            <a:cxnSpLocks noChangeShapeType="1"/>
            <a:stCxn id="61" idx="2"/>
          </p:cNvCxnSpPr>
          <p:nvPr/>
        </p:nvCxnSpPr>
        <p:spPr bwMode="auto">
          <a:xfrm>
            <a:off x="4466749" y="3049588"/>
            <a:ext cx="2984960" cy="1799069"/>
          </a:xfrm>
          <a:prstGeom prst="straightConnector1">
            <a:avLst/>
          </a:prstGeom>
          <a:noFill/>
          <a:ln w="57150" algn="ctr">
            <a:solidFill>
              <a:srgbClr val="FF0000"/>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5305423"/>
            <a:ext cx="3602038" cy="6350"/>
          </a:xfrm>
          <a:prstGeom prst="straightConnector1">
            <a:avLst/>
          </a:prstGeom>
          <a:noFill/>
          <a:ln w="57150" algn="ctr">
            <a:solidFill>
              <a:srgbClr val="FF0000"/>
            </a:solidFill>
            <a:round/>
            <a:headEnd/>
            <a:tailEnd type="arrow" w="med" len="med"/>
          </a:ln>
        </p:spPr>
      </p:cxnSp>
      <p:sp>
        <p:nvSpPr>
          <p:cNvPr id="70" name="TextBox 13"/>
          <p:cNvSpPr txBox="1">
            <a:spLocks noChangeArrowheads="1"/>
          </p:cNvSpPr>
          <p:nvPr/>
        </p:nvSpPr>
        <p:spPr bwMode="auto">
          <a:xfrm>
            <a:off x="3318193" y="2130821"/>
            <a:ext cx="2280759" cy="400110"/>
          </a:xfrm>
          <a:prstGeom prst="rect">
            <a:avLst/>
          </a:prstGeom>
          <a:noFill/>
          <a:ln w="9525">
            <a:noFill/>
            <a:miter lim="800000"/>
            <a:headEnd/>
            <a:tailEnd/>
          </a:ln>
        </p:spPr>
        <p:txBody>
          <a:bodyPr wrap="square">
            <a:spAutoFit/>
          </a:bodyPr>
          <a:lstStyle/>
          <a:p>
            <a:pPr algn="ctr">
              <a:defRPr/>
            </a:pPr>
            <a:r>
              <a:rPr lang="en-US" sz="2000" b="1" kern="0" dirty="0" err="1" smtClean="0">
                <a:latin typeface="Arial" pitchFamily="34" charset="0"/>
              </a:rPr>
              <a:t>HydroCatalog</a:t>
            </a:r>
            <a:endParaRPr lang="en-US" sz="2000" b="1" kern="0" dirty="0">
              <a:latin typeface="Arial" pitchFamily="34" charset="0"/>
            </a:endParaRPr>
          </a:p>
        </p:txBody>
      </p:sp>
      <p:sp>
        <p:nvSpPr>
          <p:cNvPr id="71" name="TextBox 14"/>
          <p:cNvSpPr txBox="1">
            <a:spLocks noChangeArrowheads="1"/>
          </p:cNvSpPr>
          <p:nvPr/>
        </p:nvSpPr>
        <p:spPr bwMode="auto">
          <a:xfrm>
            <a:off x="6432868" y="4837111"/>
            <a:ext cx="2028825" cy="400110"/>
          </a:xfrm>
          <a:prstGeom prst="rect">
            <a:avLst/>
          </a:prstGeom>
          <a:noFill/>
          <a:ln w="9525">
            <a:noFill/>
            <a:miter lim="800000"/>
            <a:headEnd/>
            <a:tailEnd/>
          </a:ln>
        </p:spPr>
        <p:txBody>
          <a:bodyPr>
            <a:spAutoFit/>
          </a:bodyPr>
          <a:lstStyle/>
          <a:p>
            <a:pPr algn="ctr">
              <a:defRPr/>
            </a:pPr>
            <a:r>
              <a:rPr lang="en-US" sz="2000" b="1" kern="0" dirty="0" err="1">
                <a:latin typeface="Arial" pitchFamily="34" charset="0"/>
              </a:rPr>
              <a:t>HydroDesktop</a:t>
            </a:r>
            <a:endParaRPr lang="en-US" sz="2000" b="1" kern="0" dirty="0">
              <a:latin typeface="Arial" pitchFamily="34" charset="0"/>
            </a:endParaRPr>
          </a:p>
        </p:txBody>
      </p:sp>
      <p:sp>
        <p:nvSpPr>
          <p:cNvPr id="72" name="TextBox 15"/>
          <p:cNvSpPr txBox="1">
            <a:spLocks noChangeArrowheads="1"/>
          </p:cNvSpPr>
          <p:nvPr/>
        </p:nvSpPr>
        <p:spPr bwMode="auto">
          <a:xfrm>
            <a:off x="738505" y="4837111"/>
            <a:ext cx="2076450" cy="400110"/>
          </a:xfrm>
          <a:prstGeom prst="rect">
            <a:avLst/>
          </a:prstGeom>
          <a:noFill/>
          <a:ln w="9525">
            <a:noFill/>
            <a:miter lim="800000"/>
            <a:headEnd/>
            <a:tailEnd/>
          </a:ln>
        </p:spPr>
        <p:txBody>
          <a:bodyPr wrap="square">
            <a:spAutoFit/>
          </a:bodyPr>
          <a:lstStyle/>
          <a:p>
            <a:pPr algn="ctr">
              <a:defRPr/>
            </a:pPr>
            <a:r>
              <a:rPr lang="en-US" sz="2000" b="1" kern="0" dirty="0" err="1">
                <a:latin typeface="Arial" pitchFamily="34" charset="0"/>
              </a:rPr>
              <a:t>HydroServer</a:t>
            </a:r>
            <a:endParaRPr lang="en-US" sz="2000" b="1" kern="0" dirty="0">
              <a:latin typeface="Arial" pitchFamily="34" charset="0"/>
            </a:endParaRPr>
          </a:p>
        </p:txBody>
      </p:sp>
      <p:sp>
        <p:nvSpPr>
          <p:cNvPr id="20" name="Title 19"/>
          <p:cNvSpPr>
            <a:spLocks noGrp="1"/>
          </p:cNvSpPr>
          <p:nvPr>
            <p:ph type="title"/>
          </p:nvPr>
        </p:nvSpPr>
        <p:spPr/>
        <p:txBody>
          <a:bodyPr>
            <a:normAutofit fontScale="90000"/>
          </a:bodyPr>
          <a:lstStyle/>
          <a:p>
            <a:r>
              <a:rPr lang="en-US" sz="3600" dirty="0" smtClean="0"/>
              <a:t>CUAHSI Hydrologic Information System: A </a:t>
            </a:r>
            <a:br>
              <a:rPr lang="en-US" sz="3600" dirty="0" smtClean="0"/>
            </a:br>
            <a:r>
              <a:rPr lang="en-US" sz="3600" dirty="0" smtClean="0"/>
              <a:t>Services-Oriented Architecture Based System for Sharing Hydrologic Data</a:t>
            </a:r>
            <a:endParaRPr lang="en-US" sz="3600" dirty="0"/>
          </a:p>
        </p:txBody>
      </p:sp>
      <p:sp>
        <p:nvSpPr>
          <p:cNvPr id="21" name="TextBox 15"/>
          <p:cNvSpPr txBox="1">
            <a:spLocks noChangeArrowheads="1"/>
          </p:cNvSpPr>
          <p:nvPr/>
        </p:nvSpPr>
        <p:spPr bwMode="auto">
          <a:xfrm>
            <a:off x="3200400" y="4876800"/>
            <a:ext cx="2620901" cy="461665"/>
          </a:xfrm>
          <a:prstGeom prst="rect">
            <a:avLst/>
          </a:prstGeom>
          <a:noFill/>
          <a:ln w="9525">
            <a:noFill/>
            <a:miter lim="800000"/>
            <a:headEnd/>
            <a:tailEnd/>
          </a:ln>
        </p:spPr>
        <p:txBody>
          <a:bodyPr wrap="square">
            <a:spAutoFit/>
          </a:bodyPr>
          <a:lstStyle/>
          <a:p>
            <a:pPr algn="ctr"/>
            <a:r>
              <a:rPr lang="en-US" sz="2400" b="1" dirty="0">
                <a:solidFill>
                  <a:srgbClr val="000000"/>
                </a:solidFill>
              </a:rPr>
              <a:t>Data Services</a:t>
            </a:r>
          </a:p>
        </p:txBody>
      </p:sp>
      <p:sp>
        <p:nvSpPr>
          <p:cNvPr id="22" name="TextBox 16"/>
          <p:cNvSpPr txBox="1">
            <a:spLocks noChangeArrowheads="1"/>
          </p:cNvSpPr>
          <p:nvPr/>
        </p:nvSpPr>
        <p:spPr bwMode="auto">
          <a:xfrm rot="19560000">
            <a:off x="1589299" y="3694703"/>
            <a:ext cx="2545569" cy="461665"/>
          </a:xfrm>
          <a:prstGeom prst="rect">
            <a:avLst/>
          </a:prstGeom>
          <a:noFill/>
          <a:ln w="9525">
            <a:noFill/>
            <a:miter lim="800000"/>
            <a:headEnd/>
            <a:tailEnd/>
          </a:ln>
        </p:spPr>
        <p:txBody>
          <a:bodyPr wrap="none">
            <a:spAutoFit/>
          </a:bodyPr>
          <a:lstStyle/>
          <a:p>
            <a:pPr algn="ctr"/>
            <a:r>
              <a:rPr lang="en-US" sz="2400" b="1" dirty="0">
                <a:solidFill>
                  <a:srgbClr val="000000"/>
                </a:solidFill>
              </a:rPr>
              <a:t>Metadata Services</a:t>
            </a:r>
          </a:p>
        </p:txBody>
      </p:sp>
      <p:sp>
        <p:nvSpPr>
          <p:cNvPr id="23" name="TextBox 17"/>
          <p:cNvSpPr txBox="1">
            <a:spLocks noChangeArrowheads="1"/>
          </p:cNvSpPr>
          <p:nvPr/>
        </p:nvSpPr>
        <p:spPr bwMode="auto">
          <a:xfrm rot="1860000">
            <a:off x="5184901" y="3678241"/>
            <a:ext cx="2146678" cy="461665"/>
          </a:xfrm>
          <a:prstGeom prst="rect">
            <a:avLst/>
          </a:prstGeom>
          <a:noFill/>
          <a:ln w="9525">
            <a:noFill/>
            <a:miter lim="800000"/>
            <a:headEnd/>
            <a:tailEnd/>
          </a:ln>
        </p:spPr>
        <p:txBody>
          <a:bodyPr wrap="none">
            <a:spAutoFit/>
          </a:bodyPr>
          <a:lstStyle/>
          <a:p>
            <a:r>
              <a:rPr lang="en-US" sz="2400" b="1" dirty="0" smtClean="0">
                <a:solidFill>
                  <a:srgbClr val="000000"/>
                </a:solidFill>
              </a:rPr>
              <a:t>Search Services</a:t>
            </a:r>
            <a:endParaRPr lang="en-US" sz="2400" b="1" dirty="0">
              <a:solidFill>
                <a:srgbClr val="000000"/>
              </a:solidFill>
            </a:endParaRPr>
          </a:p>
        </p:txBody>
      </p:sp>
      <p:sp>
        <p:nvSpPr>
          <p:cNvPr id="24" name="Oval 23"/>
          <p:cNvSpPr/>
          <p:nvPr/>
        </p:nvSpPr>
        <p:spPr>
          <a:xfrm>
            <a:off x="3583577" y="3741958"/>
            <a:ext cx="1665514" cy="1088572"/>
          </a:xfrm>
          <a:prstGeom prst="ellipse">
            <a:avLst/>
          </a:prstGeom>
          <a:solidFill>
            <a:srgbClr val="FBF01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kern="0" dirty="0" err="1" smtClean="0">
                <a:solidFill>
                  <a:schemeClr val="tx1"/>
                </a:solidFill>
              </a:rPr>
              <a:t>WaterML</a:t>
            </a:r>
            <a:r>
              <a:rPr lang="en-US" sz="2000" kern="0" dirty="0" smtClean="0">
                <a:solidFill>
                  <a:schemeClr val="tx1"/>
                </a:solidFill>
              </a:rPr>
              <a:t>, Other OGC Standards</a:t>
            </a:r>
            <a:endParaRPr lang="en-US" sz="2000" kern="0" dirty="0">
              <a:solidFill>
                <a:schemeClr val="tx1"/>
              </a:solidFill>
            </a:endParaRPr>
          </a:p>
        </p:txBody>
      </p:sp>
      <p:pic>
        <p:nvPicPr>
          <p:cNvPr id="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88810" y="5768973"/>
            <a:ext cx="929640" cy="1021080"/>
          </a:xfrm>
          <a:prstGeom prst="rect">
            <a:avLst/>
          </a:prstGeom>
          <a:noFill/>
          <a:ln w="9525">
            <a:noFill/>
            <a:miter lim="800000"/>
            <a:headEnd/>
            <a:tailEnd/>
          </a:ln>
        </p:spPr>
      </p:pic>
    </p:spTree>
    <p:extLst>
      <p:ext uri="{BB962C8B-B14F-4D97-AF65-F5344CB8AC3E}">
        <p14:creationId xmlns:p14="http://schemas.microsoft.com/office/powerpoint/2010/main" val="390896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0533"/>
          </a:xfrm>
        </p:spPr>
        <p:txBody>
          <a:bodyPr>
            <a:normAutofit/>
          </a:bodyPr>
          <a:lstStyle/>
          <a:p>
            <a:r>
              <a:rPr lang="en-US" sz="3600" dirty="0" err="1" smtClean="0"/>
              <a:t>HydroDesktop</a:t>
            </a:r>
            <a:endParaRPr lang="en-US" sz="36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880533"/>
            <a:ext cx="8923282" cy="591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916774" y="2065283"/>
            <a:ext cx="2878111" cy="2326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794885" y="1355352"/>
            <a:ext cx="539646" cy="524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72510" y="5576868"/>
            <a:ext cx="7993117" cy="646331"/>
          </a:xfrm>
          <a:prstGeom prst="rect">
            <a:avLst/>
          </a:prstGeom>
          <a:solidFill>
            <a:srgbClr val="FFFF00"/>
          </a:solidFill>
        </p:spPr>
        <p:txBody>
          <a:bodyPr wrap="square">
            <a:spAutoFit/>
          </a:bodyPr>
          <a:lstStyle/>
          <a:p>
            <a:pPr algn="ctr"/>
            <a:r>
              <a:rPr lang="en-US" dirty="0"/>
              <a:t>Uses EPA WATERS Web, Mapping, and Database </a:t>
            </a:r>
            <a:r>
              <a:rPr lang="en-US" dirty="0" smtClean="0"/>
              <a:t>Services at </a:t>
            </a:r>
            <a:r>
              <a:rPr lang="en-US" dirty="0" smtClean="0">
                <a:hlinkClick r:id="rId4"/>
              </a:rPr>
              <a:t>http</a:t>
            </a:r>
            <a:r>
              <a:rPr lang="en-US" dirty="0">
                <a:hlinkClick r:id="rId4"/>
              </a:rPr>
              <a:t>://</a:t>
            </a:r>
            <a:r>
              <a:rPr lang="en-US" dirty="0" smtClean="0">
                <a:hlinkClick r:id="rId4"/>
              </a:rPr>
              <a:t>www.epa.gov/waters/geoservices/index.html</a:t>
            </a:r>
            <a:r>
              <a:rPr lang="en-US" dirty="0" smtClean="0"/>
              <a:t> to delineate Watersheds </a:t>
            </a:r>
            <a:endParaRPr lang="en-US" dirty="0"/>
          </a:p>
        </p:txBody>
      </p:sp>
      <p:sp>
        <p:nvSpPr>
          <p:cNvPr id="8" name="Rectangle 7"/>
          <p:cNvSpPr/>
          <p:nvPr/>
        </p:nvSpPr>
        <p:spPr>
          <a:xfrm>
            <a:off x="110359" y="880533"/>
            <a:ext cx="4107305" cy="1200329"/>
          </a:xfrm>
          <a:prstGeom prst="rect">
            <a:avLst/>
          </a:prstGeom>
          <a:solidFill>
            <a:srgbClr val="FFFF00"/>
          </a:solidFill>
        </p:spPr>
        <p:txBody>
          <a:bodyPr wrap="square">
            <a:spAutoFit/>
          </a:bodyPr>
          <a:lstStyle/>
          <a:p>
            <a:r>
              <a:rPr lang="en-US" dirty="0"/>
              <a:t>An open source </a:t>
            </a:r>
          </a:p>
          <a:p>
            <a:r>
              <a:rPr lang="en-US" dirty="0" err="1"/>
              <a:t>dotSpatial</a:t>
            </a:r>
            <a:r>
              <a:rPr lang="en-US" dirty="0"/>
              <a:t> GIS based desktop client that supports discovery and analysis of hydrologic observations data</a:t>
            </a:r>
          </a:p>
        </p:txBody>
      </p:sp>
    </p:spTree>
    <p:extLst>
      <p:ext uri="{BB962C8B-B14F-4D97-AF65-F5344CB8AC3E}">
        <p14:creationId xmlns:p14="http://schemas.microsoft.com/office/powerpoint/2010/main" val="72757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636"/>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1" y="0"/>
            <a:ext cx="8229600" cy="1109271"/>
          </a:xfrm>
          <a:prstGeom prst="rect">
            <a:avLst/>
          </a:prstGeom>
          <a:solidFill>
            <a:schemeClr val="bg1"/>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Search last 22 years for all data in buffer around watershed</a:t>
            </a:r>
            <a:endParaRPr lang="en-US" dirty="0"/>
          </a:p>
        </p:txBody>
      </p:sp>
    </p:spTree>
    <p:extLst>
      <p:ext uri="{BB962C8B-B14F-4D97-AF65-F5344CB8AC3E}">
        <p14:creationId xmlns:p14="http://schemas.microsoft.com/office/powerpoint/2010/main" val="414935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27882"/>
            <a:ext cx="8229600" cy="521999"/>
          </a:xfrm>
        </p:spPr>
        <p:txBody>
          <a:bodyPr>
            <a:noAutofit/>
          </a:bodyPr>
          <a:lstStyle/>
          <a:p>
            <a:r>
              <a:rPr lang="en-US" sz="3600" dirty="0"/>
              <a:t>Download and Plot the </a:t>
            </a:r>
            <a:r>
              <a:rPr lang="en-US" sz="3600" dirty="0" smtClean="0"/>
              <a:t>Data</a:t>
            </a:r>
            <a:endParaRPr lang="en-US"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637"/>
            <a:ext cx="9144000" cy="606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1836" y="5280853"/>
            <a:ext cx="2415240" cy="646331"/>
          </a:xfrm>
          <a:prstGeom prst="rect">
            <a:avLst/>
          </a:prstGeom>
          <a:solidFill>
            <a:srgbClr val="FFFF00"/>
          </a:solidFill>
        </p:spPr>
        <p:txBody>
          <a:bodyPr wrap="square" rtlCol="0">
            <a:spAutoFit/>
          </a:bodyPr>
          <a:lstStyle/>
          <a:p>
            <a:r>
              <a:rPr lang="en-US" dirty="0" smtClean="0"/>
              <a:t>Combining information from multiple sources</a:t>
            </a:r>
            <a:endParaRPr lang="en-US" dirty="0"/>
          </a:p>
        </p:txBody>
      </p:sp>
    </p:spTree>
    <p:extLst>
      <p:ext uri="{BB962C8B-B14F-4D97-AF65-F5344CB8AC3E}">
        <p14:creationId xmlns:p14="http://schemas.microsoft.com/office/powerpoint/2010/main" val="340087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9867"/>
            <a:ext cx="9144000" cy="60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55780"/>
            <a:ext cx="4876800" cy="517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title"/>
          </p:nvPr>
        </p:nvSpPr>
        <p:spPr>
          <a:xfrm>
            <a:off x="457200" y="184326"/>
            <a:ext cx="8229600" cy="609395"/>
          </a:xfrm>
        </p:spPr>
        <p:txBody>
          <a:bodyPr>
            <a:noAutofit/>
          </a:bodyPr>
          <a:lstStyle/>
          <a:p>
            <a:r>
              <a:rPr lang="en-US" sz="2800" dirty="0" smtClean="0"/>
              <a:t>Perform an analysis using R</a:t>
            </a:r>
            <a:endParaRPr lang="en-US" sz="2800" dirty="0"/>
          </a:p>
        </p:txBody>
      </p:sp>
      <p:sp>
        <p:nvSpPr>
          <p:cNvPr id="2" name="TextBox 1"/>
          <p:cNvSpPr txBox="1"/>
          <p:nvPr/>
        </p:nvSpPr>
        <p:spPr>
          <a:xfrm>
            <a:off x="0" y="4535822"/>
            <a:ext cx="4373034" cy="2308324"/>
          </a:xfrm>
          <a:prstGeom prst="rect">
            <a:avLst/>
          </a:prstGeom>
          <a:solidFill>
            <a:schemeClr val="bg1"/>
          </a:solidFill>
        </p:spPr>
        <p:txBody>
          <a:bodyPr wrap="square" rtlCol="0">
            <a:spAutoFit/>
          </a:bodyPr>
          <a:lstStyle/>
          <a:p>
            <a:r>
              <a:rPr lang="en-US" sz="2400" dirty="0" smtClean="0">
                <a:solidFill>
                  <a:srgbClr val="FF0000"/>
                </a:solidFill>
              </a:rPr>
              <a:t>At your fingertips</a:t>
            </a:r>
          </a:p>
          <a:p>
            <a:pPr marL="342900" indent="-342900">
              <a:buFont typeface="Arial" panose="020B0604020202020204" pitchFamily="34" charset="0"/>
              <a:buChar char="•"/>
            </a:pPr>
            <a:r>
              <a:rPr lang="en-US" sz="2400" dirty="0" smtClean="0">
                <a:solidFill>
                  <a:srgbClr val="FF0000"/>
                </a:solidFill>
              </a:rPr>
              <a:t>the </a:t>
            </a:r>
            <a:r>
              <a:rPr lang="en-US" sz="2400" dirty="0">
                <a:solidFill>
                  <a:srgbClr val="FF0000"/>
                </a:solidFill>
              </a:rPr>
              <a:t>full analysis capability of </a:t>
            </a:r>
            <a:r>
              <a:rPr lang="en-US" sz="2400" dirty="0" smtClean="0">
                <a:solidFill>
                  <a:srgbClr val="FF0000"/>
                </a:solidFill>
              </a:rPr>
              <a:t>R</a:t>
            </a:r>
          </a:p>
          <a:p>
            <a:pPr marL="342900" indent="-342900">
              <a:buFont typeface="Arial" panose="020B0604020202020204" pitchFamily="34" charset="0"/>
              <a:buChar char="•"/>
            </a:pPr>
            <a:r>
              <a:rPr lang="en-US" sz="2400" dirty="0" smtClean="0">
                <a:solidFill>
                  <a:srgbClr val="FF0000"/>
                </a:solidFill>
              </a:rPr>
              <a:t>data </a:t>
            </a:r>
            <a:r>
              <a:rPr lang="en-US" sz="2400" dirty="0">
                <a:solidFill>
                  <a:srgbClr val="FF0000"/>
                </a:solidFill>
              </a:rPr>
              <a:t>from multiple sources </a:t>
            </a:r>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accessed from distributed (cloud) resources.</a:t>
            </a:r>
          </a:p>
          <a:p>
            <a:pPr marL="342900" indent="-342900">
              <a:buFont typeface="Arial" panose="020B0604020202020204" pitchFamily="34" charset="0"/>
              <a:buChar char="•"/>
            </a:pPr>
            <a:r>
              <a:rPr lang="en-US" sz="2400" b="1" dirty="0" smtClean="0">
                <a:solidFill>
                  <a:srgbClr val="FF0000"/>
                </a:solidFill>
              </a:rPr>
              <a:t>importance of interoperability</a:t>
            </a:r>
            <a:endParaRPr lang="en-US" sz="2400" b="1" dirty="0">
              <a:solidFill>
                <a:srgbClr val="FF0000"/>
              </a:solidFill>
            </a:endParaRPr>
          </a:p>
        </p:txBody>
      </p:sp>
    </p:spTree>
    <p:extLst>
      <p:ext uri="{BB962C8B-B14F-4D97-AF65-F5344CB8AC3E}">
        <p14:creationId xmlns:p14="http://schemas.microsoft.com/office/powerpoint/2010/main" val="382420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927225"/>
          </a:xfrm>
        </p:spPr>
        <p:txBody>
          <a:bodyPr>
            <a:normAutofit fontScale="90000"/>
          </a:bodyPr>
          <a:lstStyle/>
          <a:p>
            <a:r>
              <a:rPr lang="en-US" smtClean="0"/>
              <a:t>The way that data is organized can enhance or inhibit the analysis that can be done</a:t>
            </a:r>
          </a:p>
        </p:txBody>
      </p:sp>
      <p:pic>
        <p:nvPicPr>
          <p:cNvPr id="29699" name="Picture 6" descr="http://initsspace.com/web_images/disorganize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2260600"/>
            <a:ext cx="436245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5160963" y="3332163"/>
            <a:ext cx="3706812" cy="1239837"/>
          </a:xfrm>
          <a:prstGeom prst="wedgeRoundRectCallout">
            <a:avLst>
              <a:gd name="adj1" fmla="val -105610"/>
              <a:gd name="adj2" fmla="val 197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I have your information right here …</a:t>
            </a:r>
          </a:p>
        </p:txBody>
      </p:sp>
      <p:sp>
        <p:nvSpPr>
          <p:cNvPr id="8" name="Rectangle 7"/>
          <p:cNvSpPr/>
          <p:nvPr/>
        </p:nvSpPr>
        <p:spPr>
          <a:xfrm>
            <a:off x="5397500" y="6319838"/>
            <a:ext cx="3724275" cy="369887"/>
          </a:xfrm>
          <a:prstGeom prst="rect">
            <a:avLst/>
          </a:prstGeom>
        </p:spPr>
        <p:txBody>
          <a:bodyPr wrap="none">
            <a:spAutoFit/>
          </a:bodyPr>
          <a:lstStyle/>
          <a:p>
            <a:pPr>
              <a:defRPr/>
            </a:pPr>
            <a:r>
              <a:rPr lang="en-US" dirty="0">
                <a:solidFill>
                  <a:prstClr val="white">
                    <a:lumMod val="65000"/>
                  </a:prstClr>
                </a:solidFill>
              </a:rPr>
              <a:t>Picture from: http://initsspace.com/</a:t>
            </a:r>
          </a:p>
        </p:txBody>
      </p:sp>
    </p:spTree>
    <p:extLst>
      <p:ext uri="{BB962C8B-B14F-4D97-AF65-F5344CB8AC3E}">
        <p14:creationId xmlns:p14="http://schemas.microsoft.com/office/powerpoint/2010/main" val="691803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omb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648200"/>
            <a:ext cx="9239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smtClean="0"/>
              <a:t>Hydrologic Science</a:t>
            </a:r>
          </a:p>
        </p:txBody>
      </p:sp>
      <p:sp>
        <p:nvSpPr>
          <p:cNvPr id="11268" name="Text Box 3"/>
          <p:cNvSpPr txBox="1">
            <a:spLocks noChangeArrowheads="1"/>
          </p:cNvSpPr>
          <p:nvPr/>
        </p:nvSpPr>
        <p:spPr bwMode="auto">
          <a:xfrm>
            <a:off x="5032375" y="4073525"/>
            <a:ext cx="3621088"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0" tIns="45706" rIns="91410"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a:solidFill>
                  <a:srgbClr val="0066FF"/>
                </a:solidFill>
              </a:rPr>
              <a:t>Hydrologic conditions</a:t>
            </a:r>
          </a:p>
          <a:p>
            <a:pPr algn="ctr"/>
            <a:r>
              <a:rPr lang="en-US" sz="2000">
                <a:solidFill>
                  <a:prstClr val="black"/>
                </a:solidFill>
              </a:rPr>
              <a:t>(Fluxes, flows, concentrations)</a:t>
            </a:r>
          </a:p>
        </p:txBody>
      </p:sp>
      <p:sp>
        <p:nvSpPr>
          <p:cNvPr id="11269" name="Text Box 4"/>
          <p:cNvSpPr txBox="1">
            <a:spLocks noChangeArrowheads="1"/>
          </p:cNvSpPr>
          <p:nvPr/>
        </p:nvSpPr>
        <p:spPr bwMode="auto">
          <a:xfrm>
            <a:off x="228600" y="3311525"/>
            <a:ext cx="44354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0" tIns="45706" rIns="91410"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66FF"/>
                </a:solidFill>
              </a:rPr>
              <a:t>Hydrologic Process Science</a:t>
            </a:r>
          </a:p>
          <a:p>
            <a:pPr algn="ctr"/>
            <a:r>
              <a:rPr lang="en-US">
                <a:solidFill>
                  <a:prstClr val="black"/>
                </a:solidFill>
              </a:rPr>
              <a:t>(Equations, </a:t>
            </a:r>
            <a:r>
              <a:rPr lang="en-US">
                <a:solidFill>
                  <a:srgbClr val="FF3300"/>
                </a:solidFill>
              </a:rPr>
              <a:t>simulation models</a:t>
            </a:r>
            <a:r>
              <a:rPr lang="en-US">
                <a:solidFill>
                  <a:prstClr val="black"/>
                </a:solidFill>
              </a:rPr>
              <a:t>, prediction)</a:t>
            </a:r>
          </a:p>
        </p:txBody>
      </p:sp>
      <p:sp>
        <p:nvSpPr>
          <p:cNvPr id="11270" name="Text Box 5"/>
          <p:cNvSpPr txBox="1">
            <a:spLocks noChangeArrowheads="1"/>
          </p:cNvSpPr>
          <p:nvPr/>
        </p:nvSpPr>
        <p:spPr bwMode="auto">
          <a:xfrm>
            <a:off x="266700" y="4987925"/>
            <a:ext cx="43592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0" tIns="45706" rIns="91410"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66FF"/>
                </a:solidFill>
              </a:rPr>
              <a:t>Hydrologic Information Science</a:t>
            </a:r>
          </a:p>
          <a:p>
            <a:pPr algn="ctr"/>
            <a:r>
              <a:rPr lang="en-US">
                <a:solidFill>
                  <a:prstClr val="black"/>
                </a:solidFill>
              </a:rPr>
              <a:t>(Observations, </a:t>
            </a:r>
            <a:r>
              <a:rPr lang="en-US">
                <a:solidFill>
                  <a:srgbClr val="FF3300"/>
                </a:solidFill>
              </a:rPr>
              <a:t>data models</a:t>
            </a:r>
            <a:r>
              <a:rPr lang="en-US">
                <a:solidFill>
                  <a:prstClr val="black"/>
                </a:solidFill>
              </a:rPr>
              <a:t>, visualization</a:t>
            </a:r>
          </a:p>
        </p:txBody>
      </p:sp>
      <p:sp>
        <p:nvSpPr>
          <p:cNvPr id="11271" name="Text Box 6"/>
          <p:cNvSpPr txBox="1">
            <a:spLocks noChangeArrowheads="1"/>
          </p:cNvSpPr>
          <p:nvPr/>
        </p:nvSpPr>
        <p:spPr bwMode="auto">
          <a:xfrm>
            <a:off x="5410200" y="5749925"/>
            <a:ext cx="28225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0" tIns="45706" rIns="91410"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66FF"/>
                </a:solidFill>
              </a:rPr>
              <a:t>Hydrologic environment</a:t>
            </a:r>
          </a:p>
          <a:p>
            <a:pPr algn="ctr"/>
            <a:r>
              <a:rPr lang="en-US">
                <a:solidFill>
                  <a:prstClr val="black"/>
                </a:solidFill>
              </a:rPr>
              <a:t>(Physical earth)</a:t>
            </a:r>
          </a:p>
        </p:txBody>
      </p:sp>
      <p:sp>
        <p:nvSpPr>
          <p:cNvPr id="11272" name="Text Box 7"/>
          <p:cNvSpPr txBox="1">
            <a:spLocks noChangeArrowheads="1"/>
          </p:cNvSpPr>
          <p:nvPr/>
        </p:nvSpPr>
        <p:spPr bwMode="auto">
          <a:xfrm>
            <a:off x="4795838" y="2549525"/>
            <a:ext cx="40925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0" tIns="45706" rIns="91410"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66FF"/>
                </a:solidFill>
              </a:rPr>
              <a:t>Physical laws and principles</a:t>
            </a:r>
          </a:p>
          <a:p>
            <a:pPr algn="ctr"/>
            <a:r>
              <a:rPr lang="en-US">
                <a:solidFill>
                  <a:prstClr val="black"/>
                </a:solidFill>
              </a:rPr>
              <a:t>(Mass, momentum, energy, chemistry)</a:t>
            </a:r>
          </a:p>
        </p:txBody>
      </p:sp>
      <p:cxnSp>
        <p:nvCxnSpPr>
          <p:cNvPr id="11273" name="AutoShape 8"/>
          <p:cNvCxnSpPr>
            <a:cxnSpLocks noChangeShapeType="1"/>
            <a:stCxn id="11271" idx="1"/>
            <a:endCxn id="11270" idx="2"/>
          </p:cNvCxnSpPr>
          <p:nvPr/>
        </p:nvCxnSpPr>
        <p:spPr bwMode="auto">
          <a:xfrm flipH="1" flipV="1">
            <a:off x="2446338" y="5638800"/>
            <a:ext cx="2963862" cy="4365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74" name="AutoShape 9"/>
          <p:cNvCxnSpPr>
            <a:cxnSpLocks noChangeShapeType="1"/>
            <a:stCxn id="11270" idx="0"/>
            <a:endCxn id="11268" idx="1"/>
          </p:cNvCxnSpPr>
          <p:nvPr/>
        </p:nvCxnSpPr>
        <p:spPr bwMode="auto">
          <a:xfrm flipV="1">
            <a:off x="2446338" y="4429125"/>
            <a:ext cx="2586037" cy="558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75" name="AutoShape 10"/>
          <p:cNvCxnSpPr>
            <a:cxnSpLocks noChangeShapeType="1"/>
            <a:stCxn id="11272" idx="1"/>
            <a:endCxn id="11269" idx="0"/>
          </p:cNvCxnSpPr>
          <p:nvPr/>
        </p:nvCxnSpPr>
        <p:spPr bwMode="auto">
          <a:xfrm flipH="1">
            <a:off x="2446338" y="2874963"/>
            <a:ext cx="2349500" cy="4365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76" name="AutoShape 11"/>
          <p:cNvCxnSpPr>
            <a:cxnSpLocks noChangeShapeType="1"/>
            <a:stCxn id="11269" idx="2"/>
            <a:endCxn id="11268" idx="1"/>
          </p:cNvCxnSpPr>
          <p:nvPr/>
        </p:nvCxnSpPr>
        <p:spPr bwMode="auto">
          <a:xfrm>
            <a:off x="2446338" y="3962400"/>
            <a:ext cx="2586037" cy="466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77" name="Rectangle 12"/>
          <p:cNvSpPr>
            <a:spLocks noChangeArrowheads="1"/>
          </p:cNvSpPr>
          <p:nvPr/>
        </p:nvSpPr>
        <p:spPr bwMode="auto">
          <a:xfrm>
            <a:off x="152977" y="1447800"/>
            <a:ext cx="8796771" cy="9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6" rIns="91410" bIns="45706">
            <a:spAutoFit/>
          </a:bodyPr>
          <a:lstStyle/>
          <a:p>
            <a:pPr algn="ctr">
              <a:spcBef>
                <a:spcPct val="20000"/>
              </a:spcBef>
            </a:pPr>
            <a:r>
              <a:rPr lang="en-US" sz="2400" i="1" dirty="0">
                <a:solidFill>
                  <a:prstClr val="black"/>
                </a:solidFill>
              </a:rPr>
              <a:t>It is as important to represent </a:t>
            </a:r>
            <a:r>
              <a:rPr lang="en-US" sz="2400" i="1" dirty="0">
                <a:solidFill>
                  <a:srgbClr val="0066FF"/>
                </a:solidFill>
              </a:rPr>
              <a:t>hydrologic environments</a:t>
            </a:r>
            <a:r>
              <a:rPr lang="en-US" sz="2400" i="1" dirty="0">
                <a:solidFill>
                  <a:prstClr val="black"/>
                </a:solidFill>
              </a:rPr>
              <a:t> precisely with</a:t>
            </a:r>
          </a:p>
          <a:p>
            <a:pPr algn="ctr">
              <a:spcBef>
                <a:spcPct val="20000"/>
              </a:spcBef>
            </a:pPr>
            <a:r>
              <a:rPr lang="en-US" sz="2400" i="1" dirty="0">
                <a:solidFill>
                  <a:prstClr val="black"/>
                </a:solidFill>
              </a:rPr>
              <a:t>data as it is to represent </a:t>
            </a:r>
            <a:r>
              <a:rPr lang="en-US" sz="2400" i="1" dirty="0">
                <a:solidFill>
                  <a:srgbClr val="0066FF"/>
                </a:solidFill>
              </a:rPr>
              <a:t>hydrologic processes</a:t>
            </a:r>
            <a:r>
              <a:rPr lang="en-US" sz="2400" i="1" dirty="0">
                <a:solidFill>
                  <a:prstClr val="black"/>
                </a:solidFill>
              </a:rPr>
              <a:t> with equations</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46438"/>
            <a:ext cx="1295400" cy="7794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4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Autofit/>
          </a:bodyPr>
          <a:lstStyle/>
          <a:p>
            <a:r>
              <a:rPr lang="en-US" sz="2800" dirty="0">
                <a:solidFill>
                  <a:srgbClr val="FF0000"/>
                </a:solidFill>
              </a:rPr>
              <a:t>Data models </a:t>
            </a:r>
            <a:r>
              <a:rPr lang="en-US" sz="2800" dirty="0"/>
              <a:t>capture the complexity of natural </a:t>
            </a:r>
            <a:r>
              <a:rPr lang="en-US" sz="2800" dirty="0" smtClean="0"/>
              <a:t>systems</a:t>
            </a:r>
            <a:endParaRPr lang="en-US" sz="2800" dirty="0"/>
          </a:p>
        </p:txBody>
      </p:sp>
      <p:grpSp>
        <p:nvGrpSpPr>
          <p:cNvPr id="3" name="Group 7"/>
          <p:cNvGrpSpPr>
            <a:grpSpLocks/>
          </p:cNvGrpSpPr>
          <p:nvPr/>
        </p:nvGrpSpPr>
        <p:grpSpPr bwMode="auto">
          <a:xfrm>
            <a:off x="4656868" y="4287367"/>
            <a:ext cx="4198362" cy="2418233"/>
            <a:chOff x="0" y="63"/>
            <a:chExt cx="5760" cy="3681"/>
          </a:xfrm>
        </p:grpSpPr>
        <p:pic>
          <p:nvPicPr>
            <p:cNvPr id="4" name="Picture 7" descr="ODM 1"/>
            <p:cNvPicPr>
              <a:picLocks noChangeAspect="1" noChangeArrowheads="1"/>
            </p:cNvPicPr>
            <p:nvPr/>
          </p:nvPicPr>
          <p:blipFill>
            <a:blip r:embed="rId2" cstate="print"/>
            <a:srcRect/>
            <a:stretch>
              <a:fillRect/>
            </a:stretch>
          </p:blipFill>
          <p:spPr bwMode="auto">
            <a:xfrm>
              <a:off x="0" y="63"/>
              <a:ext cx="5760" cy="3681"/>
            </a:xfrm>
            <a:prstGeom prst="rect">
              <a:avLst/>
            </a:prstGeom>
            <a:noFill/>
            <a:ln w="9525">
              <a:noFill/>
              <a:miter lim="800000"/>
              <a:headEnd/>
              <a:tailEnd/>
            </a:ln>
          </p:spPr>
        </p:pic>
        <p:sp>
          <p:nvSpPr>
            <p:cNvPr id="5"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endParaRPr lang="en-US">
                <a:solidFill>
                  <a:srgbClr val="000000"/>
                </a:solidFill>
              </a:endParaRPr>
            </a:p>
          </p:txBody>
        </p:sp>
      </p:grpSp>
      <p:sp>
        <p:nvSpPr>
          <p:cNvPr id="6" name="Rectangle 2"/>
          <p:cNvSpPr txBox="1">
            <a:spLocks noChangeArrowheads="1"/>
          </p:cNvSpPr>
          <p:nvPr/>
        </p:nvSpPr>
        <p:spPr>
          <a:xfrm>
            <a:off x="206476" y="614956"/>
            <a:ext cx="4071473" cy="742950"/>
          </a:xfrm>
          <a:prstGeom prst="rect">
            <a:avLst/>
          </a:prstGeom>
        </p:spPr>
        <p:txBody>
          <a:bodyPr vert="horz" lIns="512064" tIns="256032" rIns="512064" bIns="256032" rtlCol="0" anchor="ctr">
            <a:noAutofit/>
          </a:bodyPr>
          <a:lstStyle/>
          <a:p>
            <a:pPr algn="ctr">
              <a:spcBef>
                <a:spcPct val="0"/>
              </a:spcBef>
            </a:pPr>
            <a:r>
              <a:rPr lang="en-US" sz="1600" dirty="0" err="1" smtClean="0">
                <a:solidFill>
                  <a:prstClr val="black"/>
                </a:solidFill>
              </a:rPr>
              <a:t>NetCDF</a:t>
            </a:r>
            <a:r>
              <a:rPr lang="en-US" sz="1600" dirty="0" smtClean="0">
                <a:solidFill>
                  <a:prstClr val="black"/>
                </a:solidFill>
              </a:rPr>
              <a:t> (</a:t>
            </a:r>
            <a:r>
              <a:rPr lang="en-US" sz="1600" dirty="0" err="1" smtClean="0">
                <a:solidFill>
                  <a:prstClr val="black"/>
                </a:solidFill>
              </a:rPr>
              <a:t>Unidata</a:t>
            </a:r>
            <a:r>
              <a:rPr lang="en-US" sz="1600" dirty="0" smtClean="0">
                <a:solidFill>
                  <a:prstClr val="black"/>
                </a:solidFill>
              </a:rPr>
              <a:t>) - A model for Continuous Space-Time data </a:t>
            </a:r>
            <a:endParaRPr lang="en-US" sz="1600" dirty="0">
              <a:solidFill>
                <a:prstClr val="black"/>
              </a:solidFill>
            </a:endParaRPr>
          </a:p>
        </p:txBody>
      </p:sp>
      <p:grpSp>
        <p:nvGrpSpPr>
          <p:cNvPr id="7" name="Group 6"/>
          <p:cNvGrpSpPr/>
          <p:nvPr/>
        </p:nvGrpSpPr>
        <p:grpSpPr>
          <a:xfrm>
            <a:off x="253999" y="1420186"/>
            <a:ext cx="4014426" cy="1937970"/>
            <a:chOff x="34671000" y="14371875"/>
            <a:chExt cx="6096000" cy="2942853"/>
          </a:xfrm>
        </p:grpSpPr>
        <p:pic>
          <p:nvPicPr>
            <p:cNvPr id="8" name="Picture 6"/>
            <p:cNvPicPr>
              <a:picLocks noChangeAspect="1" noChangeArrowheads="1"/>
            </p:cNvPicPr>
            <p:nvPr/>
          </p:nvPicPr>
          <p:blipFill>
            <a:blip r:embed="rId3" cstate="print"/>
            <a:srcRect/>
            <a:stretch>
              <a:fillRect/>
            </a:stretch>
          </p:blipFill>
          <p:spPr bwMode="auto">
            <a:xfrm>
              <a:off x="37894260" y="14371875"/>
              <a:ext cx="2872740" cy="1478677"/>
            </a:xfrm>
            <a:prstGeom prst="rect">
              <a:avLst/>
            </a:prstGeom>
            <a:noFill/>
          </p:spPr>
        </p:pic>
        <p:pic>
          <p:nvPicPr>
            <p:cNvPr id="9" name="Picture 7"/>
            <p:cNvPicPr>
              <a:picLocks noChangeAspect="1" noChangeArrowheads="1"/>
            </p:cNvPicPr>
            <p:nvPr/>
          </p:nvPicPr>
          <p:blipFill>
            <a:blip r:embed="rId4" cstate="print"/>
            <a:srcRect/>
            <a:stretch>
              <a:fillRect/>
            </a:stretch>
          </p:blipFill>
          <p:spPr bwMode="auto">
            <a:xfrm>
              <a:off x="37871400" y="15907305"/>
              <a:ext cx="2228850" cy="707866"/>
            </a:xfrm>
            <a:prstGeom prst="rect">
              <a:avLst/>
            </a:prstGeom>
            <a:noFill/>
          </p:spPr>
        </p:pic>
        <p:sp>
          <p:nvSpPr>
            <p:cNvPr id="10" name="Line 8"/>
            <p:cNvSpPr>
              <a:spLocks noChangeShapeType="1"/>
            </p:cNvSpPr>
            <p:nvPr/>
          </p:nvSpPr>
          <p:spPr bwMode="auto">
            <a:xfrm flipH="1" flipV="1">
              <a:off x="35760660" y="14718585"/>
              <a:ext cx="0" cy="1584960"/>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11" name="Line 9"/>
            <p:cNvSpPr>
              <a:spLocks noChangeShapeType="1"/>
            </p:cNvSpPr>
            <p:nvPr/>
          </p:nvSpPr>
          <p:spPr bwMode="auto">
            <a:xfrm flipH="1">
              <a:off x="34671000" y="16303545"/>
              <a:ext cx="1089660" cy="643890"/>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12" name="Line 10"/>
            <p:cNvSpPr>
              <a:spLocks noChangeShapeType="1"/>
            </p:cNvSpPr>
            <p:nvPr/>
          </p:nvSpPr>
          <p:spPr bwMode="auto">
            <a:xfrm>
              <a:off x="35760660" y="16303545"/>
              <a:ext cx="1535430" cy="0"/>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13" name="Text Box 11"/>
            <p:cNvSpPr txBox="1">
              <a:spLocks noChangeArrowheads="1"/>
            </p:cNvSpPr>
            <p:nvPr/>
          </p:nvSpPr>
          <p:spPr bwMode="auto">
            <a:xfrm>
              <a:off x="36889531" y="16277749"/>
              <a:ext cx="991078" cy="359809"/>
            </a:xfrm>
            <a:prstGeom prst="rect">
              <a:avLst/>
            </a:prstGeom>
            <a:noFill/>
            <a:ln w="28575">
              <a:noFill/>
              <a:miter lim="800000"/>
              <a:headEnd/>
              <a:tailEnd/>
            </a:ln>
            <a:effectLst/>
          </p:spPr>
          <p:txBody>
            <a:bodyPr wrap="none">
              <a:spAutoFit/>
            </a:bodyPr>
            <a:lstStyle/>
            <a:p>
              <a:r>
                <a:rPr lang="en-US" sz="800">
                  <a:solidFill>
                    <a:prstClr val="black"/>
                  </a:solidFill>
                  <a:latin typeface="Arial" pitchFamily="34" charset="0"/>
                </a:rPr>
                <a:t>Space, L</a:t>
              </a:r>
            </a:p>
          </p:txBody>
        </p:sp>
        <p:sp>
          <p:nvSpPr>
            <p:cNvPr id="14" name="Text Box 12"/>
            <p:cNvSpPr txBox="1">
              <a:spLocks noChangeArrowheads="1"/>
            </p:cNvSpPr>
            <p:nvPr/>
          </p:nvSpPr>
          <p:spPr bwMode="auto">
            <a:xfrm>
              <a:off x="35810189" y="14619524"/>
              <a:ext cx="889347" cy="359809"/>
            </a:xfrm>
            <a:prstGeom prst="rect">
              <a:avLst/>
            </a:prstGeom>
            <a:noFill/>
            <a:ln w="9525">
              <a:noFill/>
              <a:miter lim="800000"/>
              <a:headEnd/>
              <a:tailEnd/>
            </a:ln>
            <a:effectLst/>
          </p:spPr>
          <p:txBody>
            <a:bodyPr wrap="none">
              <a:spAutoFit/>
            </a:bodyPr>
            <a:lstStyle/>
            <a:p>
              <a:r>
                <a:rPr lang="en-US" sz="800">
                  <a:solidFill>
                    <a:prstClr val="black"/>
                  </a:solidFill>
                  <a:latin typeface="Arial" pitchFamily="34" charset="0"/>
                </a:rPr>
                <a:t>Time, T</a:t>
              </a:r>
            </a:p>
          </p:txBody>
        </p:sp>
        <p:sp>
          <p:nvSpPr>
            <p:cNvPr id="15" name="Text Box 13"/>
            <p:cNvSpPr txBox="1">
              <a:spLocks noChangeArrowheads="1"/>
            </p:cNvSpPr>
            <p:nvPr/>
          </p:nvSpPr>
          <p:spPr bwMode="auto">
            <a:xfrm>
              <a:off x="34720530" y="16897903"/>
              <a:ext cx="1237375" cy="359809"/>
            </a:xfrm>
            <a:prstGeom prst="rect">
              <a:avLst/>
            </a:prstGeom>
            <a:noFill/>
            <a:ln w="9525">
              <a:noFill/>
              <a:miter lim="800000"/>
              <a:headEnd/>
              <a:tailEnd/>
            </a:ln>
            <a:effectLst/>
          </p:spPr>
          <p:txBody>
            <a:bodyPr wrap="none">
              <a:spAutoFit/>
            </a:bodyPr>
            <a:lstStyle/>
            <a:p>
              <a:r>
                <a:rPr lang="en-US" sz="800">
                  <a:solidFill>
                    <a:prstClr val="black"/>
                  </a:solidFill>
                  <a:latin typeface="Arial" pitchFamily="34" charset="0"/>
                </a:rPr>
                <a:t>Variables, V</a:t>
              </a:r>
            </a:p>
          </p:txBody>
        </p:sp>
        <p:sp>
          <p:nvSpPr>
            <p:cNvPr id="16" name="Line 14"/>
            <p:cNvSpPr>
              <a:spLocks noChangeShapeType="1"/>
            </p:cNvSpPr>
            <p:nvPr/>
          </p:nvSpPr>
          <p:spPr bwMode="auto">
            <a:xfrm flipH="1" flipV="1">
              <a:off x="36602670" y="15312945"/>
              <a:ext cx="0" cy="99060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17" name="Line 15"/>
            <p:cNvSpPr>
              <a:spLocks noChangeShapeType="1"/>
            </p:cNvSpPr>
            <p:nvPr/>
          </p:nvSpPr>
          <p:spPr bwMode="auto">
            <a:xfrm flipV="1">
              <a:off x="35166300" y="15659655"/>
              <a:ext cx="0" cy="99060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18" name="Line 16"/>
            <p:cNvSpPr>
              <a:spLocks noChangeShapeType="1"/>
            </p:cNvSpPr>
            <p:nvPr/>
          </p:nvSpPr>
          <p:spPr bwMode="auto">
            <a:xfrm flipV="1">
              <a:off x="36057840" y="15659655"/>
              <a:ext cx="0" cy="99060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19" name="Line 17"/>
            <p:cNvSpPr>
              <a:spLocks noChangeShapeType="1"/>
            </p:cNvSpPr>
            <p:nvPr/>
          </p:nvSpPr>
          <p:spPr bwMode="auto">
            <a:xfrm flipH="1">
              <a:off x="36057840" y="16303545"/>
              <a:ext cx="544830" cy="34671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0" name="Line 18"/>
            <p:cNvSpPr>
              <a:spLocks noChangeShapeType="1"/>
            </p:cNvSpPr>
            <p:nvPr/>
          </p:nvSpPr>
          <p:spPr bwMode="auto">
            <a:xfrm flipH="1">
              <a:off x="35166300" y="16650255"/>
              <a:ext cx="891540"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1" name="Line 19"/>
            <p:cNvSpPr>
              <a:spLocks noChangeShapeType="1"/>
            </p:cNvSpPr>
            <p:nvPr/>
          </p:nvSpPr>
          <p:spPr bwMode="auto">
            <a:xfrm flipH="1">
              <a:off x="36057840" y="15312945"/>
              <a:ext cx="544830" cy="34671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2" name="Line 20"/>
            <p:cNvSpPr>
              <a:spLocks noChangeShapeType="1"/>
            </p:cNvSpPr>
            <p:nvPr/>
          </p:nvSpPr>
          <p:spPr bwMode="auto">
            <a:xfrm flipH="1">
              <a:off x="35166300" y="15659655"/>
              <a:ext cx="891540"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3" name="Line 21"/>
            <p:cNvSpPr>
              <a:spLocks noChangeShapeType="1"/>
            </p:cNvSpPr>
            <p:nvPr/>
          </p:nvSpPr>
          <p:spPr bwMode="auto">
            <a:xfrm flipV="1">
              <a:off x="35166300" y="15312945"/>
              <a:ext cx="594360" cy="34671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4" name="Line 22"/>
            <p:cNvSpPr>
              <a:spLocks noChangeShapeType="1"/>
            </p:cNvSpPr>
            <p:nvPr/>
          </p:nvSpPr>
          <p:spPr bwMode="auto">
            <a:xfrm flipH="1">
              <a:off x="35760660" y="15312945"/>
              <a:ext cx="842010"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25" name="Oval 23"/>
            <p:cNvSpPr>
              <a:spLocks noChangeArrowheads="1"/>
            </p:cNvSpPr>
            <p:nvPr/>
          </p:nvSpPr>
          <p:spPr bwMode="auto">
            <a:xfrm>
              <a:off x="36008310" y="15610125"/>
              <a:ext cx="99060" cy="99060"/>
            </a:xfrm>
            <a:prstGeom prst="ellipse">
              <a:avLst/>
            </a:prstGeom>
            <a:solidFill>
              <a:srgbClr val="FF3300"/>
            </a:solidFill>
            <a:ln w="9525">
              <a:solidFill>
                <a:schemeClr val="tx1"/>
              </a:solidFill>
              <a:round/>
              <a:headEnd/>
              <a:tailEnd/>
            </a:ln>
            <a:effectLst/>
          </p:spPr>
          <p:txBody>
            <a:bodyPr wrap="none" anchor="ctr"/>
            <a:lstStyle/>
            <a:p>
              <a:endParaRPr lang="en-US" sz="1000">
                <a:solidFill>
                  <a:prstClr val="black"/>
                </a:solidFill>
              </a:endParaRPr>
            </a:p>
          </p:txBody>
        </p:sp>
        <p:sp>
          <p:nvSpPr>
            <p:cNvPr id="26" name="Text Box 24"/>
            <p:cNvSpPr txBox="1">
              <a:spLocks noChangeArrowheads="1"/>
            </p:cNvSpPr>
            <p:nvPr/>
          </p:nvSpPr>
          <p:spPr bwMode="auto">
            <a:xfrm>
              <a:off x="36107370" y="15569883"/>
              <a:ext cx="227014" cy="424060"/>
            </a:xfrm>
            <a:prstGeom prst="rect">
              <a:avLst/>
            </a:prstGeom>
            <a:noFill/>
            <a:ln w="9525">
              <a:noFill/>
              <a:miter lim="800000"/>
              <a:headEnd/>
              <a:tailEnd/>
            </a:ln>
            <a:effectLst/>
          </p:spPr>
          <p:txBody>
            <a:bodyPr>
              <a:spAutoFit/>
            </a:bodyPr>
            <a:lstStyle/>
            <a:p>
              <a:r>
                <a:rPr lang="en-US" sz="1000">
                  <a:solidFill>
                    <a:prstClr val="black"/>
                  </a:solidFill>
                  <a:latin typeface="Arial" pitchFamily="34" charset="0"/>
                </a:rPr>
                <a:t>D</a:t>
              </a:r>
            </a:p>
          </p:txBody>
        </p:sp>
        <p:sp>
          <p:nvSpPr>
            <p:cNvPr id="27" name="Text Box 25"/>
            <p:cNvSpPr txBox="1">
              <a:spLocks noChangeArrowheads="1"/>
            </p:cNvSpPr>
            <p:nvPr/>
          </p:nvSpPr>
          <p:spPr bwMode="auto">
            <a:xfrm>
              <a:off x="36761580" y="14989970"/>
              <a:ext cx="1264146" cy="771017"/>
            </a:xfrm>
            <a:prstGeom prst="rect">
              <a:avLst/>
            </a:prstGeom>
            <a:noFill/>
            <a:ln w="9525">
              <a:noFill/>
              <a:miter lim="800000"/>
              <a:headEnd/>
              <a:tailEnd/>
            </a:ln>
            <a:effectLst/>
          </p:spPr>
          <p:txBody>
            <a:bodyPr wrap="none">
              <a:spAutoFit/>
            </a:bodyPr>
            <a:lstStyle/>
            <a:p>
              <a:r>
                <a:rPr lang="en-US" sz="800" b="1" dirty="0">
                  <a:solidFill>
                    <a:prstClr val="black"/>
                  </a:solidFill>
                  <a:latin typeface="Arial" pitchFamily="34" charset="0"/>
                </a:rPr>
                <a:t>Coordinate </a:t>
              </a:r>
            </a:p>
            <a:p>
              <a:r>
                <a:rPr lang="en-US" sz="800" b="1" dirty="0">
                  <a:solidFill>
                    <a:prstClr val="black"/>
                  </a:solidFill>
                  <a:latin typeface="Arial" pitchFamily="34" charset="0"/>
                </a:rPr>
                <a:t>dimensions</a:t>
              </a:r>
            </a:p>
            <a:p>
              <a:r>
                <a:rPr lang="en-US" sz="800" b="1" dirty="0">
                  <a:solidFill>
                    <a:prstClr val="black"/>
                  </a:solidFill>
                  <a:latin typeface="Arial" pitchFamily="34" charset="0"/>
                </a:rPr>
                <a:t>{X}</a:t>
              </a:r>
            </a:p>
          </p:txBody>
        </p:sp>
        <p:sp>
          <p:nvSpPr>
            <p:cNvPr id="28" name="Line 26"/>
            <p:cNvSpPr>
              <a:spLocks noChangeShapeType="1"/>
            </p:cNvSpPr>
            <p:nvPr/>
          </p:nvSpPr>
          <p:spPr bwMode="auto">
            <a:xfrm flipH="1" flipV="1">
              <a:off x="36506008" y="14799427"/>
              <a:ext cx="294782" cy="216338"/>
            </a:xfrm>
            <a:prstGeom prst="line">
              <a:avLst/>
            </a:prstGeom>
            <a:noFill/>
            <a:ln w="9525">
              <a:solidFill>
                <a:schemeClr val="tx1"/>
              </a:solidFill>
              <a:round/>
              <a:headEnd/>
              <a:tailEnd type="triangle" w="med" len="med"/>
            </a:ln>
            <a:effectLst/>
          </p:spPr>
          <p:txBody>
            <a:bodyPr/>
            <a:lstStyle/>
            <a:p>
              <a:endParaRPr lang="en-US" sz="1000">
                <a:solidFill>
                  <a:prstClr val="black"/>
                </a:solidFill>
              </a:endParaRPr>
            </a:p>
          </p:txBody>
        </p:sp>
        <p:sp>
          <p:nvSpPr>
            <p:cNvPr id="29" name="Line 27"/>
            <p:cNvSpPr>
              <a:spLocks noChangeShapeType="1"/>
            </p:cNvSpPr>
            <p:nvPr/>
          </p:nvSpPr>
          <p:spPr bwMode="auto">
            <a:xfrm>
              <a:off x="37197030" y="15610125"/>
              <a:ext cx="0" cy="594360"/>
            </a:xfrm>
            <a:prstGeom prst="line">
              <a:avLst/>
            </a:prstGeom>
            <a:noFill/>
            <a:ln w="9525">
              <a:solidFill>
                <a:schemeClr val="tx1"/>
              </a:solidFill>
              <a:round/>
              <a:headEnd/>
              <a:tailEnd type="triangle" w="med" len="med"/>
            </a:ln>
            <a:effectLst/>
          </p:spPr>
          <p:txBody>
            <a:bodyPr/>
            <a:lstStyle/>
            <a:p>
              <a:endParaRPr lang="en-US" sz="1000">
                <a:solidFill>
                  <a:prstClr val="black"/>
                </a:solidFill>
              </a:endParaRPr>
            </a:p>
          </p:txBody>
        </p:sp>
        <p:sp>
          <p:nvSpPr>
            <p:cNvPr id="30" name="Text Box 28"/>
            <p:cNvSpPr txBox="1">
              <a:spLocks noChangeArrowheads="1"/>
            </p:cNvSpPr>
            <p:nvPr/>
          </p:nvSpPr>
          <p:spPr bwMode="auto">
            <a:xfrm>
              <a:off x="35954653" y="16749316"/>
              <a:ext cx="1984298" cy="565412"/>
            </a:xfrm>
            <a:prstGeom prst="rect">
              <a:avLst/>
            </a:prstGeom>
            <a:noFill/>
            <a:ln w="9525">
              <a:noFill/>
              <a:miter lim="800000"/>
              <a:headEnd/>
              <a:tailEnd/>
            </a:ln>
            <a:effectLst/>
          </p:spPr>
          <p:txBody>
            <a:bodyPr wrap="none">
              <a:spAutoFit/>
            </a:bodyPr>
            <a:lstStyle/>
            <a:p>
              <a:r>
                <a:rPr lang="en-US" sz="800" b="1">
                  <a:solidFill>
                    <a:prstClr val="black"/>
                  </a:solidFill>
                  <a:latin typeface="Arial" pitchFamily="34" charset="0"/>
                </a:rPr>
                <a:t>Variable dimensions</a:t>
              </a:r>
            </a:p>
            <a:p>
              <a:r>
                <a:rPr lang="en-US" sz="800" b="1">
                  <a:solidFill>
                    <a:prstClr val="black"/>
                  </a:solidFill>
                  <a:latin typeface="Arial" pitchFamily="34" charset="0"/>
                </a:rPr>
                <a:t>{Y}</a:t>
              </a:r>
            </a:p>
          </p:txBody>
        </p:sp>
        <p:sp>
          <p:nvSpPr>
            <p:cNvPr id="31" name="Line 29"/>
            <p:cNvSpPr>
              <a:spLocks noChangeShapeType="1"/>
            </p:cNvSpPr>
            <p:nvPr/>
          </p:nvSpPr>
          <p:spPr bwMode="auto">
            <a:xfrm flipH="1">
              <a:off x="35760661" y="16947435"/>
              <a:ext cx="247650" cy="99059"/>
            </a:xfrm>
            <a:prstGeom prst="line">
              <a:avLst/>
            </a:prstGeom>
            <a:noFill/>
            <a:ln w="9525">
              <a:solidFill>
                <a:schemeClr val="tx1"/>
              </a:solidFill>
              <a:round/>
              <a:headEnd/>
              <a:tailEnd type="triangle" w="med" len="med"/>
            </a:ln>
            <a:effectLst/>
          </p:spPr>
          <p:txBody>
            <a:bodyPr/>
            <a:lstStyle/>
            <a:p>
              <a:endParaRPr lang="en-US" sz="1000">
                <a:solidFill>
                  <a:prstClr val="black"/>
                </a:solidFill>
              </a:endParaRPr>
            </a:p>
          </p:txBody>
        </p:sp>
      </p:grpSp>
      <p:sp>
        <p:nvSpPr>
          <p:cNvPr id="32" name="Rectangle 19"/>
          <p:cNvSpPr txBox="1">
            <a:spLocks noChangeArrowheads="1"/>
          </p:cNvSpPr>
          <p:nvPr/>
        </p:nvSpPr>
        <p:spPr>
          <a:xfrm>
            <a:off x="5028210" y="551968"/>
            <a:ext cx="3353790" cy="977388"/>
          </a:xfrm>
          <a:prstGeom prst="rect">
            <a:avLst/>
          </a:prstGeom>
        </p:spPr>
        <p:txBody>
          <a:bodyPr vert="horz" lIns="512064" tIns="256032" rIns="512064" bIns="256032" rtlCol="0" anchor="ctr">
            <a:noAutofit/>
          </a:bodyPr>
          <a:lstStyle/>
          <a:p>
            <a:pPr algn="ctr">
              <a:spcBef>
                <a:spcPct val="0"/>
              </a:spcBef>
            </a:pPr>
            <a:r>
              <a:rPr lang="en-US" sz="1600" dirty="0" err="1" smtClean="0">
                <a:solidFill>
                  <a:prstClr val="black"/>
                </a:solidFill>
              </a:rPr>
              <a:t>ArcHydro</a:t>
            </a:r>
            <a:r>
              <a:rPr lang="en-US" sz="1600" dirty="0" smtClean="0">
                <a:solidFill>
                  <a:prstClr val="black"/>
                </a:solidFill>
              </a:rPr>
              <a:t> – A model for Discrete Space-Time Data </a:t>
            </a:r>
            <a:endParaRPr lang="en-US" sz="1600" dirty="0">
              <a:solidFill>
                <a:prstClr val="black"/>
              </a:solidFill>
            </a:endParaRPr>
          </a:p>
        </p:txBody>
      </p:sp>
      <p:grpSp>
        <p:nvGrpSpPr>
          <p:cNvPr id="33" name="Group 32"/>
          <p:cNvGrpSpPr/>
          <p:nvPr/>
        </p:nvGrpSpPr>
        <p:grpSpPr>
          <a:xfrm>
            <a:off x="5081262" y="1367881"/>
            <a:ext cx="3300738" cy="1914075"/>
            <a:chOff x="42824400" y="14615587"/>
            <a:chExt cx="4887476" cy="2834213"/>
          </a:xfrm>
        </p:grpSpPr>
        <p:pic>
          <p:nvPicPr>
            <p:cNvPr id="34" name="Picture 20"/>
            <p:cNvPicPr>
              <a:picLocks noChangeAspect="1" noChangeArrowheads="1"/>
            </p:cNvPicPr>
            <p:nvPr/>
          </p:nvPicPr>
          <p:blipFill>
            <a:blip r:embed="rId5" cstate="print"/>
            <a:srcRect/>
            <a:stretch>
              <a:fillRect/>
            </a:stretch>
          </p:blipFill>
          <p:spPr>
            <a:xfrm>
              <a:off x="44573130" y="16513781"/>
              <a:ext cx="3138746" cy="936019"/>
            </a:xfrm>
            <a:prstGeom prst="rect">
              <a:avLst/>
            </a:prstGeom>
            <a:noFill/>
            <a:ln/>
          </p:spPr>
        </p:pic>
        <p:pic>
          <p:nvPicPr>
            <p:cNvPr id="35" name="Picture 21"/>
            <p:cNvPicPr>
              <a:picLocks noChangeAspect="1" noChangeArrowheads="1"/>
            </p:cNvPicPr>
            <p:nvPr/>
          </p:nvPicPr>
          <p:blipFill>
            <a:blip r:embed="rId6" cstate="print"/>
            <a:srcRect/>
            <a:stretch>
              <a:fillRect/>
            </a:stretch>
          </p:blipFill>
          <p:spPr bwMode="auto">
            <a:xfrm>
              <a:off x="45066361" y="14615587"/>
              <a:ext cx="2421318" cy="1500246"/>
            </a:xfrm>
            <a:prstGeom prst="rect">
              <a:avLst/>
            </a:prstGeom>
            <a:noFill/>
            <a:ln w="9525">
              <a:noFill/>
              <a:miter lim="800000"/>
              <a:headEnd/>
              <a:tailEnd/>
            </a:ln>
          </p:spPr>
        </p:pic>
        <p:sp>
          <p:nvSpPr>
            <p:cNvPr id="36" name="Line 2"/>
            <p:cNvSpPr>
              <a:spLocks noChangeShapeType="1"/>
            </p:cNvSpPr>
            <p:nvPr/>
          </p:nvSpPr>
          <p:spPr bwMode="auto">
            <a:xfrm flipH="1" flipV="1">
              <a:off x="43810863" y="14818298"/>
              <a:ext cx="0" cy="1434855"/>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37" name="Line 3"/>
            <p:cNvSpPr>
              <a:spLocks noChangeShapeType="1"/>
            </p:cNvSpPr>
            <p:nvPr/>
          </p:nvSpPr>
          <p:spPr bwMode="auto">
            <a:xfrm flipH="1">
              <a:off x="42824400" y="16253153"/>
              <a:ext cx="986463" cy="582910"/>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38" name="Line 4"/>
            <p:cNvSpPr>
              <a:spLocks noChangeShapeType="1"/>
            </p:cNvSpPr>
            <p:nvPr/>
          </p:nvSpPr>
          <p:spPr bwMode="auto">
            <a:xfrm>
              <a:off x="43810863" y="16253153"/>
              <a:ext cx="1390016" cy="0"/>
            </a:xfrm>
            <a:prstGeom prst="line">
              <a:avLst/>
            </a:prstGeom>
            <a:noFill/>
            <a:ln w="28575">
              <a:solidFill>
                <a:schemeClr val="tx1"/>
              </a:solidFill>
              <a:round/>
              <a:headEnd/>
              <a:tailEnd type="triangle" w="med" len="med"/>
            </a:ln>
            <a:effectLst/>
          </p:spPr>
          <p:txBody>
            <a:bodyPr/>
            <a:lstStyle/>
            <a:p>
              <a:endParaRPr lang="en-US" sz="1000">
                <a:solidFill>
                  <a:prstClr val="black"/>
                </a:solidFill>
              </a:endParaRPr>
            </a:p>
          </p:txBody>
        </p:sp>
        <p:sp>
          <p:nvSpPr>
            <p:cNvPr id="39" name="Text Box 5"/>
            <p:cNvSpPr txBox="1">
              <a:spLocks noChangeArrowheads="1"/>
            </p:cNvSpPr>
            <p:nvPr/>
          </p:nvSpPr>
          <p:spPr bwMode="auto">
            <a:xfrm>
              <a:off x="44832823" y="16229799"/>
              <a:ext cx="1495845" cy="319013"/>
            </a:xfrm>
            <a:prstGeom prst="rect">
              <a:avLst/>
            </a:prstGeom>
            <a:noFill/>
            <a:ln w="28575">
              <a:noFill/>
              <a:miter lim="800000"/>
              <a:headEnd/>
              <a:tailEnd/>
            </a:ln>
            <a:effectLst/>
          </p:spPr>
          <p:txBody>
            <a:bodyPr wrap="none">
              <a:spAutoFit/>
            </a:bodyPr>
            <a:lstStyle/>
            <a:p>
              <a:r>
                <a:rPr lang="en-US" sz="800" dirty="0">
                  <a:solidFill>
                    <a:prstClr val="black"/>
                  </a:solidFill>
                  <a:latin typeface="Arial" pitchFamily="34" charset="0"/>
                </a:rPr>
                <a:t>Space, </a:t>
              </a:r>
              <a:r>
                <a:rPr lang="en-US" sz="800" b="1" dirty="0" err="1">
                  <a:solidFill>
                    <a:prstClr val="black"/>
                  </a:solidFill>
                  <a:latin typeface="Arial" pitchFamily="34" charset="0"/>
                </a:rPr>
                <a:t>FeatureID</a:t>
              </a:r>
              <a:endParaRPr lang="en-US" sz="800" b="1" dirty="0">
                <a:solidFill>
                  <a:prstClr val="black"/>
                </a:solidFill>
                <a:latin typeface="Arial" pitchFamily="34" charset="0"/>
              </a:endParaRPr>
            </a:p>
          </p:txBody>
        </p:sp>
        <p:sp>
          <p:nvSpPr>
            <p:cNvPr id="40" name="Text Box 6"/>
            <p:cNvSpPr txBox="1">
              <a:spLocks noChangeArrowheads="1"/>
            </p:cNvSpPr>
            <p:nvPr/>
          </p:nvSpPr>
          <p:spPr bwMode="auto">
            <a:xfrm>
              <a:off x="43855702" y="14728619"/>
              <a:ext cx="1576547" cy="319013"/>
            </a:xfrm>
            <a:prstGeom prst="rect">
              <a:avLst/>
            </a:prstGeom>
            <a:noFill/>
            <a:ln w="9525">
              <a:noFill/>
              <a:miter lim="800000"/>
              <a:headEnd/>
              <a:tailEnd/>
            </a:ln>
            <a:effectLst/>
          </p:spPr>
          <p:txBody>
            <a:bodyPr wrap="none">
              <a:spAutoFit/>
            </a:bodyPr>
            <a:lstStyle/>
            <a:p>
              <a:r>
                <a:rPr lang="en-US" sz="800">
                  <a:solidFill>
                    <a:prstClr val="black"/>
                  </a:solidFill>
                  <a:latin typeface="Arial" pitchFamily="34" charset="0"/>
                </a:rPr>
                <a:t>Time, </a:t>
              </a:r>
              <a:r>
                <a:rPr lang="en-US" sz="800" b="1">
                  <a:solidFill>
                    <a:prstClr val="black"/>
                  </a:solidFill>
                  <a:latin typeface="Arial" pitchFamily="34" charset="0"/>
                </a:rPr>
                <a:t>TSDateTime</a:t>
              </a:r>
            </a:p>
          </p:txBody>
        </p:sp>
        <p:sp>
          <p:nvSpPr>
            <p:cNvPr id="41" name="Text Box 7"/>
            <p:cNvSpPr txBox="1">
              <a:spLocks noChangeArrowheads="1"/>
            </p:cNvSpPr>
            <p:nvPr/>
          </p:nvSpPr>
          <p:spPr bwMode="auto">
            <a:xfrm>
              <a:off x="42869239" y="16791224"/>
              <a:ext cx="1697601" cy="319013"/>
            </a:xfrm>
            <a:prstGeom prst="rect">
              <a:avLst/>
            </a:prstGeom>
            <a:noFill/>
            <a:ln w="9525">
              <a:noFill/>
              <a:miter lim="800000"/>
              <a:headEnd/>
              <a:tailEnd/>
            </a:ln>
            <a:effectLst/>
          </p:spPr>
          <p:txBody>
            <a:bodyPr wrap="none">
              <a:spAutoFit/>
            </a:bodyPr>
            <a:lstStyle/>
            <a:p>
              <a:r>
                <a:rPr lang="en-US" sz="800">
                  <a:solidFill>
                    <a:prstClr val="black"/>
                  </a:solidFill>
                  <a:latin typeface="Arial" pitchFamily="34" charset="0"/>
                </a:rPr>
                <a:t>Variables, </a:t>
              </a:r>
              <a:r>
                <a:rPr lang="en-US" sz="800" b="1">
                  <a:solidFill>
                    <a:prstClr val="black"/>
                  </a:solidFill>
                  <a:latin typeface="Arial" pitchFamily="34" charset="0"/>
                </a:rPr>
                <a:t>TSTypeID</a:t>
              </a:r>
            </a:p>
          </p:txBody>
        </p:sp>
        <p:sp>
          <p:nvSpPr>
            <p:cNvPr id="42" name="Line 8"/>
            <p:cNvSpPr>
              <a:spLocks noChangeShapeType="1"/>
            </p:cNvSpPr>
            <p:nvPr/>
          </p:nvSpPr>
          <p:spPr bwMode="auto">
            <a:xfrm flipH="1" flipV="1">
              <a:off x="44573130" y="15356369"/>
              <a:ext cx="0" cy="89678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3" name="Line 9"/>
            <p:cNvSpPr>
              <a:spLocks noChangeShapeType="1"/>
            </p:cNvSpPr>
            <p:nvPr/>
          </p:nvSpPr>
          <p:spPr bwMode="auto">
            <a:xfrm flipV="1">
              <a:off x="43272792" y="15670243"/>
              <a:ext cx="0" cy="89678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4" name="Line 10"/>
            <p:cNvSpPr>
              <a:spLocks noChangeShapeType="1"/>
            </p:cNvSpPr>
            <p:nvPr/>
          </p:nvSpPr>
          <p:spPr bwMode="auto">
            <a:xfrm flipV="1">
              <a:off x="44079898" y="15670243"/>
              <a:ext cx="0" cy="89678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5" name="Line 11"/>
            <p:cNvSpPr>
              <a:spLocks noChangeShapeType="1"/>
            </p:cNvSpPr>
            <p:nvPr/>
          </p:nvSpPr>
          <p:spPr bwMode="auto">
            <a:xfrm flipH="1">
              <a:off x="44079898" y="16253153"/>
              <a:ext cx="493232" cy="31387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6" name="Line 12"/>
            <p:cNvSpPr>
              <a:spLocks noChangeShapeType="1"/>
            </p:cNvSpPr>
            <p:nvPr/>
          </p:nvSpPr>
          <p:spPr bwMode="auto">
            <a:xfrm flipH="1">
              <a:off x="43272792" y="16567028"/>
              <a:ext cx="807106"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7" name="Line 13"/>
            <p:cNvSpPr>
              <a:spLocks noChangeShapeType="1"/>
            </p:cNvSpPr>
            <p:nvPr/>
          </p:nvSpPr>
          <p:spPr bwMode="auto">
            <a:xfrm flipH="1">
              <a:off x="44079898" y="15356369"/>
              <a:ext cx="493232" cy="31387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8" name="Line 14"/>
            <p:cNvSpPr>
              <a:spLocks noChangeShapeType="1"/>
            </p:cNvSpPr>
            <p:nvPr/>
          </p:nvSpPr>
          <p:spPr bwMode="auto">
            <a:xfrm flipH="1">
              <a:off x="43272792" y="15670243"/>
              <a:ext cx="807106"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49" name="Line 15"/>
            <p:cNvSpPr>
              <a:spLocks noChangeShapeType="1"/>
            </p:cNvSpPr>
            <p:nvPr/>
          </p:nvSpPr>
          <p:spPr bwMode="auto">
            <a:xfrm flipV="1">
              <a:off x="43272792" y="15356369"/>
              <a:ext cx="538071" cy="313875"/>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50" name="Line 16"/>
            <p:cNvSpPr>
              <a:spLocks noChangeShapeType="1"/>
            </p:cNvSpPr>
            <p:nvPr/>
          </p:nvSpPr>
          <p:spPr bwMode="auto">
            <a:xfrm flipH="1">
              <a:off x="43810863" y="15356369"/>
              <a:ext cx="762267" cy="0"/>
            </a:xfrm>
            <a:prstGeom prst="line">
              <a:avLst/>
            </a:prstGeom>
            <a:noFill/>
            <a:ln w="9525">
              <a:solidFill>
                <a:schemeClr val="tx1"/>
              </a:solidFill>
              <a:round/>
              <a:headEnd/>
              <a:tailEnd/>
            </a:ln>
            <a:effectLst/>
          </p:spPr>
          <p:txBody>
            <a:bodyPr/>
            <a:lstStyle/>
            <a:p>
              <a:endParaRPr lang="en-US" sz="1000">
                <a:solidFill>
                  <a:prstClr val="black"/>
                </a:solidFill>
              </a:endParaRPr>
            </a:p>
          </p:txBody>
        </p:sp>
        <p:sp>
          <p:nvSpPr>
            <p:cNvPr id="51" name="Oval 17"/>
            <p:cNvSpPr>
              <a:spLocks noChangeArrowheads="1"/>
            </p:cNvSpPr>
            <p:nvPr/>
          </p:nvSpPr>
          <p:spPr bwMode="auto">
            <a:xfrm>
              <a:off x="44035059" y="15625404"/>
              <a:ext cx="89678" cy="89678"/>
            </a:xfrm>
            <a:prstGeom prst="ellipse">
              <a:avLst/>
            </a:prstGeom>
            <a:solidFill>
              <a:srgbClr val="FF3300"/>
            </a:solidFill>
            <a:ln w="9525">
              <a:solidFill>
                <a:schemeClr val="tx1"/>
              </a:solidFill>
              <a:round/>
              <a:headEnd/>
              <a:tailEnd/>
            </a:ln>
            <a:effectLst/>
          </p:spPr>
          <p:txBody>
            <a:bodyPr wrap="none" anchor="ctr"/>
            <a:lstStyle/>
            <a:p>
              <a:endParaRPr lang="en-US" sz="1000">
                <a:solidFill>
                  <a:prstClr val="black"/>
                </a:solidFill>
              </a:endParaRPr>
            </a:p>
          </p:txBody>
        </p:sp>
        <p:sp>
          <p:nvSpPr>
            <p:cNvPr id="52" name="Text Box 18"/>
            <p:cNvSpPr txBox="1">
              <a:spLocks noChangeArrowheads="1"/>
            </p:cNvSpPr>
            <p:nvPr/>
          </p:nvSpPr>
          <p:spPr bwMode="auto">
            <a:xfrm>
              <a:off x="44124738" y="15588972"/>
              <a:ext cx="1214262" cy="319013"/>
            </a:xfrm>
            <a:prstGeom prst="rect">
              <a:avLst/>
            </a:prstGeom>
            <a:noFill/>
            <a:ln w="9525">
              <a:noFill/>
              <a:miter lim="800000"/>
              <a:headEnd/>
              <a:tailEnd/>
            </a:ln>
            <a:effectLst/>
          </p:spPr>
          <p:txBody>
            <a:bodyPr wrap="square">
              <a:spAutoFit/>
            </a:bodyPr>
            <a:lstStyle/>
            <a:p>
              <a:r>
                <a:rPr lang="en-US" sz="800" b="1" dirty="0" err="1">
                  <a:solidFill>
                    <a:prstClr val="black"/>
                  </a:solidFill>
                  <a:latin typeface="Arial" pitchFamily="34" charset="0"/>
                </a:rPr>
                <a:t>TSValue</a:t>
              </a:r>
              <a:endParaRPr lang="en-US" sz="800" b="1" dirty="0">
                <a:solidFill>
                  <a:prstClr val="black"/>
                </a:solidFill>
                <a:latin typeface="Arial" pitchFamily="34" charset="0"/>
              </a:endParaRPr>
            </a:p>
          </p:txBody>
        </p:sp>
        <p:sp>
          <p:nvSpPr>
            <p:cNvPr id="53" name="AutoShape 22"/>
            <p:cNvSpPr>
              <a:spLocks noChangeArrowheads="1"/>
            </p:cNvSpPr>
            <p:nvPr/>
          </p:nvSpPr>
          <p:spPr bwMode="auto">
            <a:xfrm>
              <a:off x="46501217" y="16110228"/>
              <a:ext cx="224196" cy="358714"/>
            </a:xfrm>
            <a:prstGeom prst="upDownArrow">
              <a:avLst>
                <a:gd name="adj1" fmla="val 50000"/>
                <a:gd name="adj2" fmla="val 32000"/>
              </a:avLst>
            </a:prstGeom>
            <a:solidFill>
              <a:srgbClr val="FF3300"/>
            </a:solidFill>
            <a:ln w="9525">
              <a:solidFill>
                <a:schemeClr val="tx1"/>
              </a:solidFill>
              <a:miter lim="800000"/>
              <a:headEnd/>
              <a:tailEnd/>
            </a:ln>
            <a:effectLst/>
          </p:spPr>
          <p:txBody>
            <a:bodyPr vert="eaVert" wrap="none" anchor="ctr"/>
            <a:lstStyle/>
            <a:p>
              <a:endParaRPr lang="en-US" sz="1000">
                <a:solidFill>
                  <a:prstClr val="black"/>
                </a:solidFill>
              </a:endParaRPr>
            </a:p>
          </p:txBody>
        </p:sp>
      </p:grpSp>
      <p:sp>
        <p:nvSpPr>
          <p:cNvPr id="54" name="Rectangle 2"/>
          <p:cNvSpPr txBox="1">
            <a:spLocks noChangeArrowheads="1"/>
          </p:cNvSpPr>
          <p:nvPr/>
        </p:nvSpPr>
        <p:spPr>
          <a:xfrm>
            <a:off x="-304800" y="3205756"/>
            <a:ext cx="5063214" cy="1295400"/>
          </a:xfrm>
          <a:prstGeom prst="rect">
            <a:avLst/>
          </a:prstGeom>
        </p:spPr>
        <p:txBody>
          <a:bodyPr vert="horz" lIns="512064" tIns="256032" rIns="512064" bIns="256032" rtlCol="0" anchor="ctr">
            <a:noAutofit/>
          </a:bodyPr>
          <a:lstStyle>
            <a:defPPr>
              <a:defRPr lang="en-US"/>
            </a:defPPr>
            <a:lvl1pPr lvl="0" algn="ctr">
              <a:spcBef>
                <a:spcPct val="0"/>
              </a:spcBef>
              <a:defRPr kumimoji="0" b="0" i="0" u="none" strike="noStrike" cap="none" spc="0" normalizeH="0" baseline="0">
                <a:ln>
                  <a:noFill/>
                </a:ln>
                <a:effectLst/>
                <a:uLnTx/>
                <a:uFillTx/>
                <a:ea typeface="+mj-ea"/>
                <a:cs typeface="+mj-cs"/>
              </a:defRPr>
            </a:lvl1pPr>
          </a:lstStyle>
          <a:p>
            <a:r>
              <a:rPr lang="en-US" sz="1600" dirty="0">
                <a:solidFill>
                  <a:prstClr val="black"/>
                </a:solidFill>
              </a:rPr>
              <a:t>Terrain Flow Data Model used to enrich the information content of a digital elevation model</a:t>
            </a:r>
          </a:p>
        </p:txBody>
      </p:sp>
      <p:grpSp>
        <p:nvGrpSpPr>
          <p:cNvPr id="55" name="Group 54"/>
          <p:cNvGrpSpPr/>
          <p:nvPr/>
        </p:nvGrpSpPr>
        <p:grpSpPr>
          <a:xfrm>
            <a:off x="607934" y="4265227"/>
            <a:ext cx="3159880" cy="2293329"/>
            <a:chOff x="36195000" y="19004291"/>
            <a:chExt cx="5072194" cy="3681218"/>
          </a:xfrm>
        </p:grpSpPr>
        <p:pic>
          <p:nvPicPr>
            <p:cNvPr id="56" name="Picture 5"/>
            <p:cNvPicPr>
              <a:picLocks noChangeAspect="1" noChangeArrowheads="1"/>
            </p:cNvPicPr>
            <p:nvPr/>
          </p:nvPicPr>
          <p:blipFill>
            <a:blip r:embed="rId7" cstate="print"/>
            <a:srcRect l="20833" t="14352" r="3870" b="10199"/>
            <a:stretch>
              <a:fillRect/>
            </a:stretch>
          </p:blipFill>
          <p:spPr bwMode="auto">
            <a:xfrm>
              <a:off x="37288605" y="19194889"/>
              <a:ext cx="2019730" cy="1594629"/>
            </a:xfrm>
            <a:prstGeom prst="rect">
              <a:avLst/>
            </a:prstGeom>
            <a:noFill/>
          </p:spPr>
        </p:pic>
        <p:pic>
          <p:nvPicPr>
            <p:cNvPr id="57" name="Picture 6"/>
            <p:cNvPicPr>
              <a:picLocks noChangeArrowheads="1"/>
            </p:cNvPicPr>
            <p:nvPr/>
          </p:nvPicPr>
          <p:blipFill>
            <a:blip r:embed="rId8" cstate="print"/>
            <a:srcRect l="44542" t="26949" r="7033" b="16425"/>
            <a:stretch>
              <a:fillRect/>
            </a:stretch>
          </p:blipFill>
          <p:spPr bwMode="auto">
            <a:xfrm>
              <a:off x="37742645" y="21133789"/>
              <a:ext cx="2040686" cy="1551720"/>
            </a:xfrm>
            <a:prstGeom prst="rect">
              <a:avLst/>
            </a:prstGeom>
            <a:noFill/>
            <a:ln w="12700">
              <a:noFill/>
              <a:miter lim="800000"/>
              <a:headEnd/>
              <a:tailEnd/>
            </a:ln>
            <a:effectLst/>
          </p:spPr>
        </p:pic>
        <p:sp>
          <p:nvSpPr>
            <p:cNvPr id="58" name="AutoShape 7"/>
            <p:cNvSpPr>
              <a:spLocks noChangeArrowheads="1"/>
            </p:cNvSpPr>
            <p:nvPr/>
          </p:nvSpPr>
          <p:spPr bwMode="auto">
            <a:xfrm>
              <a:off x="39395399" y="19870461"/>
              <a:ext cx="453791" cy="170140"/>
            </a:xfrm>
            <a:prstGeom prst="rightArrow">
              <a:avLst>
                <a:gd name="adj1" fmla="val 50000"/>
                <a:gd name="adj2" fmla="val 85982"/>
              </a:avLst>
            </a:prstGeom>
            <a:solidFill>
              <a:schemeClr val="accent1"/>
            </a:solidFill>
            <a:ln w="9525">
              <a:solidFill>
                <a:schemeClr val="tx1"/>
              </a:solidFill>
              <a:miter lim="800000"/>
              <a:headEnd/>
              <a:tailEnd/>
            </a:ln>
            <a:effectLst/>
          </p:spPr>
          <p:txBody>
            <a:bodyPr wrap="none" anchor="ctr"/>
            <a:lstStyle/>
            <a:p>
              <a:endParaRPr lang="en-US">
                <a:solidFill>
                  <a:prstClr val="black"/>
                </a:solidFill>
              </a:endParaRPr>
            </a:p>
          </p:txBody>
        </p:sp>
        <p:sp>
          <p:nvSpPr>
            <p:cNvPr id="59" name="AutoShape 8"/>
            <p:cNvSpPr>
              <a:spLocks noChangeArrowheads="1"/>
            </p:cNvSpPr>
            <p:nvPr/>
          </p:nvSpPr>
          <p:spPr bwMode="auto">
            <a:xfrm rot="7595098">
              <a:off x="37058591" y="20839911"/>
              <a:ext cx="401152" cy="172635"/>
            </a:xfrm>
            <a:prstGeom prst="rightArrow">
              <a:avLst>
                <a:gd name="adj1" fmla="val 50287"/>
                <a:gd name="adj2" fmla="val 55188"/>
              </a:avLst>
            </a:prstGeom>
            <a:solidFill>
              <a:schemeClr val="accent1"/>
            </a:solidFill>
            <a:ln w="9525">
              <a:solidFill>
                <a:schemeClr val="tx1"/>
              </a:solidFill>
              <a:miter lim="800000"/>
              <a:headEnd/>
              <a:tailEnd/>
            </a:ln>
            <a:effectLst/>
          </p:spPr>
          <p:txBody>
            <a:bodyPr wrap="none" anchor="ctr"/>
            <a:lstStyle/>
            <a:p>
              <a:endParaRPr lang="en-US">
                <a:solidFill>
                  <a:prstClr val="black"/>
                </a:solidFill>
              </a:endParaRPr>
            </a:p>
          </p:txBody>
        </p:sp>
        <p:sp>
          <p:nvSpPr>
            <p:cNvPr id="60" name="Rectangle 12"/>
            <p:cNvSpPr>
              <a:spLocks noChangeArrowheads="1"/>
            </p:cNvSpPr>
            <p:nvPr/>
          </p:nvSpPr>
          <p:spPr bwMode="auto">
            <a:xfrm>
              <a:off x="37243700" y="20554015"/>
              <a:ext cx="35924" cy="172635"/>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solidFill>
                  <a:prstClr val="black"/>
                </a:solidFill>
                <a:latin typeface="Arial" pitchFamily="34" charset="0"/>
              </a:endParaRPr>
            </a:p>
          </p:txBody>
        </p:sp>
        <p:sp>
          <p:nvSpPr>
            <p:cNvPr id="61" name="AutoShape 14"/>
            <p:cNvSpPr>
              <a:spLocks noChangeArrowheads="1"/>
            </p:cNvSpPr>
            <p:nvPr/>
          </p:nvSpPr>
          <p:spPr bwMode="auto">
            <a:xfrm>
              <a:off x="37823474" y="20800494"/>
              <a:ext cx="169641" cy="287392"/>
            </a:xfrm>
            <a:prstGeom prst="downArrow">
              <a:avLst>
                <a:gd name="adj1" fmla="val 50000"/>
                <a:gd name="adj2" fmla="val 42353"/>
              </a:avLst>
            </a:prstGeom>
            <a:solidFill>
              <a:schemeClr val="accent1"/>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62" name="Group 15"/>
            <p:cNvGrpSpPr>
              <a:grpSpLocks/>
            </p:cNvGrpSpPr>
            <p:nvPr/>
          </p:nvGrpSpPr>
          <p:grpSpPr bwMode="auto">
            <a:xfrm>
              <a:off x="40053759" y="20185793"/>
              <a:ext cx="1193477" cy="1196471"/>
              <a:chOff x="105" y="2544"/>
              <a:chExt cx="1686" cy="1690"/>
            </a:xfrm>
          </p:grpSpPr>
          <p:sp>
            <p:nvSpPr>
              <p:cNvPr id="121" name="Rectangle 16"/>
              <p:cNvSpPr>
                <a:spLocks noChangeArrowheads="1"/>
              </p:cNvSpPr>
              <p:nvPr/>
            </p:nvSpPr>
            <p:spPr bwMode="auto">
              <a:xfrm>
                <a:off x="337" y="2777"/>
                <a:ext cx="1221" cy="1224"/>
              </a:xfrm>
              <a:prstGeom prst="rect">
                <a:avLst/>
              </a:prstGeom>
              <a:solidFill>
                <a:srgbClr val="FFFFFF"/>
              </a:solidFill>
              <a:ln w="9525">
                <a:noFill/>
                <a:miter lim="800000"/>
                <a:headEnd/>
                <a:tailEnd/>
              </a:ln>
            </p:spPr>
            <p:txBody>
              <a:bodyPr/>
              <a:lstStyle/>
              <a:p>
                <a:endParaRPr lang="en-US">
                  <a:solidFill>
                    <a:prstClr val="black"/>
                  </a:solidFill>
                </a:endParaRPr>
              </a:p>
            </p:txBody>
          </p:sp>
          <p:sp>
            <p:nvSpPr>
              <p:cNvPr id="122" name="Rectangle 17"/>
              <p:cNvSpPr>
                <a:spLocks noChangeArrowheads="1"/>
              </p:cNvSpPr>
              <p:nvPr/>
            </p:nvSpPr>
            <p:spPr bwMode="auto">
              <a:xfrm>
                <a:off x="337" y="2777"/>
                <a:ext cx="1221" cy="1224"/>
              </a:xfrm>
              <a:prstGeom prst="rect">
                <a:avLst/>
              </a:prstGeom>
              <a:noFill/>
              <a:ln w="30163">
                <a:solidFill>
                  <a:srgbClr val="000000"/>
                </a:solidFill>
                <a:miter lim="800000"/>
                <a:headEnd/>
                <a:tailEnd/>
              </a:ln>
            </p:spPr>
            <p:txBody>
              <a:bodyPr/>
              <a:lstStyle/>
              <a:p>
                <a:endParaRPr lang="en-US">
                  <a:solidFill>
                    <a:prstClr val="black"/>
                  </a:solidFill>
                </a:endParaRPr>
              </a:p>
            </p:txBody>
          </p:sp>
          <p:sp>
            <p:nvSpPr>
              <p:cNvPr id="123" name="Rectangle 18"/>
              <p:cNvSpPr>
                <a:spLocks noChangeArrowheads="1"/>
              </p:cNvSpPr>
              <p:nvPr/>
            </p:nvSpPr>
            <p:spPr bwMode="auto">
              <a:xfrm>
                <a:off x="421" y="2827"/>
                <a:ext cx="51" cy="244"/>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solidFill>
                    <a:prstClr val="black"/>
                  </a:solidFill>
                  <a:latin typeface="Arial" pitchFamily="34" charset="0"/>
                </a:endParaRPr>
              </a:p>
            </p:txBody>
          </p:sp>
          <p:sp>
            <p:nvSpPr>
              <p:cNvPr id="124" name="Line 19"/>
              <p:cNvSpPr>
                <a:spLocks noChangeShapeType="1"/>
              </p:cNvSpPr>
              <p:nvPr/>
            </p:nvSpPr>
            <p:spPr bwMode="auto">
              <a:xfrm>
                <a:off x="948" y="2777"/>
                <a:ext cx="1" cy="1224"/>
              </a:xfrm>
              <a:prstGeom prst="line">
                <a:avLst/>
              </a:prstGeom>
              <a:noFill/>
              <a:ln w="30163">
                <a:solidFill>
                  <a:srgbClr val="000000"/>
                </a:solidFill>
                <a:round/>
                <a:headEnd/>
                <a:tailEnd/>
              </a:ln>
            </p:spPr>
            <p:txBody>
              <a:bodyPr/>
              <a:lstStyle/>
              <a:p>
                <a:endParaRPr lang="en-US">
                  <a:solidFill>
                    <a:prstClr val="black"/>
                  </a:solidFill>
                </a:endParaRPr>
              </a:p>
            </p:txBody>
          </p:sp>
          <p:sp>
            <p:nvSpPr>
              <p:cNvPr id="125" name="Line 20"/>
              <p:cNvSpPr>
                <a:spLocks noChangeShapeType="1"/>
              </p:cNvSpPr>
              <p:nvPr/>
            </p:nvSpPr>
            <p:spPr bwMode="auto">
              <a:xfrm>
                <a:off x="337" y="3389"/>
                <a:ext cx="1221" cy="1"/>
              </a:xfrm>
              <a:prstGeom prst="line">
                <a:avLst/>
              </a:prstGeom>
              <a:noFill/>
              <a:ln w="30163">
                <a:solidFill>
                  <a:srgbClr val="000000"/>
                </a:solidFill>
                <a:round/>
                <a:headEnd/>
                <a:tailEnd/>
              </a:ln>
            </p:spPr>
            <p:txBody>
              <a:bodyPr/>
              <a:lstStyle/>
              <a:p>
                <a:endParaRPr lang="en-US">
                  <a:solidFill>
                    <a:prstClr val="black"/>
                  </a:solidFill>
                </a:endParaRPr>
              </a:p>
            </p:txBody>
          </p:sp>
          <p:sp>
            <p:nvSpPr>
              <p:cNvPr id="126" name="Freeform 21"/>
              <p:cNvSpPr>
                <a:spLocks noEditPoints="1"/>
              </p:cNvSpPr>
              <p:nvPr/>
            </p:nvSpPr>
            <p:spPr bwMode="auto">
              <a:xfrm>
                <a:off x="105" y="2544"/>
                <a:ext cx="1686" cy="1690"/>
              </a:xfrm>
              <a:custGeom>
                <a:avLst/>
                <a:gdLst/>
                <a:ahLst/>
                <a:cxnLst>
                  <a:cxn ang="0">
                    <a:pos x="1840" y="9"/>
                  </a:cxn>
                  <a:cxn ang="0">
                    <a:pos x="1713" y="9"/>
                  </a:cxn>
                  <a:cxn ang="0">
                    <a:pos x="1588" y="9"/>
                  </a:cxn>
                  <a:cxn ang="0">
                    <a:pos x="1462" y="9"/>
                  </a:cxn>
                  <a:cxn ang="0">
                    <a:pos x="1336" y="9"/>
                  </a:cxn>
                  <a:cxn ang="0">
                    <a:pos x="1210" y="9"/>
                  </a:cxn>
                  <a:cxn ang="0">
                    <a:pos x="1085" y="9"/>
                  </a:cxn>
                  <a:cxn ang="0">
                    <a:pos x="958" y="9"/>
                  </a:cxn>
                  <a:cxn ang="0">
                    <a:pos x="833" y="9"/>
                  </a:cxn>
                  <a:cxn ang="0">
                    <a:pos x="706" y="9"/>
                  </a:cxn>
                  <a:cxn ang="0">
                    <a:pos x="581" y="9"/>
                  </a:cxn>
                  <a:cxn ang="0">
                    <a:pos x="454" y="9"/>
                  </a:cxn>
                  <a:cxn ang="0">
                    <a:pos x="329" y="9"/>
                  </a:cxn>
                  <a:cxn ang="0">
                    <a:pos x="203" y="9"/>
                  </a:cxn>
                  <a:cxn ang="0">
                    <a:pos x="77" y="9"/>
                  </a:cxn>
                  <a:cxn ang="0">
                    <a:pos x="8" y="93"/>
                  </a:cxn>
                  <a:cxn ang="0">
                    <a:pos x="8" y="218"/>
                  </a:cxn>
                  <a:cxn ang="0">
                    <a:pos x="8" y="345"/>
                  </a:cxn>
                  <a:cxn ang="0">
                    <a:pos x="8" y="470"/>
                  </a:cxn>
                  <a:cxn ang="0">
                    <a:pos x="8" y="597"/>
                  </a:cxn>
                  <a:cxn ang="0">
                    <a:pos x="8" y="722"/>
                  </a:cxn>
                  <a:cxn ang="0">
                    <a:pos x="8" y="849"/>
                  </a:cxn>
                  <a:cxn ang="0">
                    <a:pos x="8" y="975"/>
                  </a:cxn>
                  <a:cxn ang="0">
                    <a:pos x="8" y="1101"/>
                  </a:cxn>
                  <a:cxn ang="0">
                    <a:pos x="8" y="1227"/>
                  </a:cxn>
                  <a:cxn ang="0">
                    <a:pos x="8" y="1354"/>
                  </a:cxn>
                  <a:cxn ang="0">
                    <a:pos x="8" y="1479"/>
                  </a:cxn>
                  <a:cxn ang="0">
                    <a:pos x="8" y="1606"/>
                  </a:cxn>
                  <a:cxn ang="0">
                    <a:pos x="8" y="1731"/>
                  </a:cxn>
                  <a:cxn ang="0">
                    <a:pos x="8" y="1858"/>
                  </a:cxn>
                  <a:cxn ang="0">
                    <a:pos x="0" y="1886"/>
                  </a:cxn>
                  <a:cxn ang="0">
                    <a:pos x="108" y="1912"/>
                  </a:cxn>
                  <a:cxn ang="0">
                    <a:pos x="234" y="1912"/>
                  </a:cxn>
                  <a:cxn ang="0">
                    <a:pos x="359" y="1912"/>
                  </a:cxn>
                  <a:cxn ang="0">
                    <a:pos x="486" y="1912"/>
                  </a:cxn>
                  <a:cxn ang="0">
                    <a:pos x="611" y="1912"/>
                  </a:cxn>
                  <a:cxn ang="0">
                    <a:pos x="738" y="1912"/>
                  </a:cxn>
                  <a:cxn ang="0">
                    <a:pos x="863" y="1912"/>
                  </a:cxn>
                  <a:cxn ang="0">
                    <a:pos x="990" y="1912"/>
                  </a:cxn>
                  <a:cxn ang="0">
                    <a:pos x="1115" y="1912"/>
                  </a:cxn>
                  <a:cxn ang="0">
                    <a:pos x="1241" y="1912"/>
                  </a:cxn>
                  <a:cxn ang="0">
                    <a:pos x="1367" y="1912"/>
                  </a:cxn>
                  <a:cxn ang="0">
                    <a:pos x="1493" y="1912"/>
                  </a:cxn>
                  <a:cxn ang="0">
                    <a:pos x="1619" y="1912"/>
                  </a:cxn>
                  <a:cxn ang="0">
                    <a:pos x="1745" y="1912"/>
                  </a:cxn>
                  <a:cxn ang="0">
                    <a:pos x="1899" y="1903"/>
                  </a:cxn>
                  <a:cxn ang="0">
                    <a:pos x="1899" y="1814"/>
                  </a:cxn>
                  <a:cxn ang="0">
                    <a:pos x="1899" y="1687"/>
                  </a:cxn>
                  <a:cxn ang="0">
                    <a:pos x="1899" y="1561"/>
                  </a:cxn>
                  <a:cxn ang="0">
                    <a:pos x="1899" y="1434"/>
                  </a:cxn>
                  <a:cxn ang="0">
                    <a:pos x="1899" y="1309"/>
                  </a:cxn>
                  <a:cxn ang="0">
                    <a:pos x="1899" y="1182"/>
                  </a:cxn>
                  <a:cxn ang="0">
                    <a:pos x="1899" y="1057"/>
                  </a:cxn>
                  <a:cxn ang="0">
                    <a:pos x="1899" y="930"/>
                  </a:cxn>
                  <a:cxn ang="0">
                    <a:pos x="1899" y="805"/>
                  </a:cxn>
                  <a:cxn ang="0">
                    <a:pos x="1899" y="678"/>
                  </a:cxn>
                  <a:cxn ang="0">
                    <a:pos x="1899" y="552"/>
                  </a:cxn>
                  <a:cxn ang="0">
                    <a:pos x="1899" y="426"/>
                  </a:cxn>
                  <a:cxn ang="0">
                    <a:pos x="1899" y="300"/>
                  </a:cxn>
                  <a:cxn ang="0">
                    <a:pos x="1899" y="173"/>
                  </a:cxn>
                  <a:cxn ang="0">
                    <a:pos x="1899" y="48"/>
                  </a:cxn>
                </a:cxnLst>
                <a:rect l="0" t="0" r="r" b="b"/>
                <a:pathLst>
                  <a:path w="1908" h="1912">
                    <a:moveTo>
                      <a:pt x="1903" y="9"/>
                    </a:moveTo>
                    <a:lnTo>
                      <a:pt x="1867" y="9"/>
                    </a:lnTo>
                    <a:lnTo>
                      <a:pt x="1867" y="0"/>
                    </a:lnTo>
                    <a:lnTo>
                      <a:pt x="1903" y="0"/>
                    </a:lnTo>
                    <a:lnTo>
                      <a:pt x="1903" y="9"/>
                    </a:lnTo>
                    <a:close/>
                    <a:moveTo>
                      <a:pt x="1840" y="9"/>
                    </a:moveTo>
                    <a:lnTo>
                      <a:pt x="1804" y="9"/>
                    </a:lnTo>
                    <a:lnTo>
                      <a:pt x="1804" y="0"/>
                    </a:lnTo>
                    <a:lnTo>
                      <a:pt x="1840" y="0"/>
                    </a:lnTo>
                    <a:lnTo>
                      <a:pt x="1840" y="9"/>
                    </a:lnTo>
                    <a:close/>
                    <a:moveTo>
                      <a:pt x="1777" y="9"/>
                    </a:moveTo>
                    <a:lnTo>
                      <a:pt x="1741" y="9"/>
                    </a:lnTo>
                    <a:lnTo>
                      <a:pt x="1741" y="0"/>
                    </a:lnTo>
                    <a:lnTo>
                      <a:pt x="1777" y="0"/>
                    </a:lnTo>
                    <a:lnTo>
                      <a:pt x="1777" y="9"/>
                    </a:lnTo>
                    <a:close/>
                    <a:moveTo>
                      <a:pt x="1713" y="9"/>
                    </a:moveTo>
                    <a:lnTo>
                      <a:pt x="1678" y="9"/>
                    </a:lnTo>
                    <a:lnTo>
                      <a:pt x="1678" y="0"/>
                    </a:lnTo>
                    <a:lnTo>
                      <a:pt x="1713" y="0"/>
                    </a:lnTo>
                    <a:lnTo>
                      <a:pt x="1713" y="9"/>
                    </a:lnTo>
                    <a:close/>
                    <a:moveTo>
                      <a:pt x="1652" y="9"/>
                    </a:moveTo>
                    <a:lnTo>
                      <a:pt x="1616" y="9"/>
                    </a:lnTo>
                    <a:lnTo>
                      <a:pt x="1616" y="0"/>
                    </a:lnTo>
                    <a:lnTo>
                      <a:pt x="1652" y="0"/>
                    </a:lnTo>
                    <a:lnTo>
                      <a:pt x="1652" y="9"/>
                    </a:lnTo>
                    <a:close/>
                    <a:moveTo>
                      <a:pt x="1588" y="9"/>
                    </a:moveTo>
                    <a:lnTo>
                      <a:pt x="1552" y="9"/>
                    </a:lnTo>
                    <a:lnTo>
                      <a:pt x="1552" y="0"/>
                    </a:lnTo>
                    <a:lnTo>
                      <a:pt x="1588" y="0"/>
                    </a:lnTo>
                    <a:lnTo>
                      <a:pt x="1588" y="9"/>
                    </a:lnTo>
                    <a:close/>
                    <a:moveTo>
                      <a:pt x="1525" y="9"/>
                    </a:moveTo>
                    <a:lnTo>
                      <a:pt x="1489" y="9"/>
                    </a:lnTo>
                    <a:lnTo>
                      <a:pt x="1489" y="0"/>
                    </a:lnTo>
                    <a:lnTo>
                      <a:pt x="1525" y="0"/>
                    </a:lnTo>
                    <a:lnTo>
                      <a:pt x="1525" y="9"/>
                    </a:lnTo>
                    <a:close/>
                    <a:moveTo>
                      <a:pt x="1462" y="9"/>
                    </a:moveTo>
                    <a:lnTo>
                      <a:pt x="1426" y="9"/>
                    </a:lnTo>
                    <a:lnTo>
                      <a:pt x="1426" y="0"/>
                    </a:lnTo>
                    <a:lnTo>
                      <a:pt x="1462" y="0"/>
                    </a:lnTo>
                    <a:lnTo>
                      <a:pt x="1462" y="9"/>
                    </a:lnTo>
                    <a:close/>
                    <a:moveTo>
                      <a:pt x="1400" y="9"/>
                    </a:moveTo>
                    <a:lnTo>
                      <a:pt x="1364" y="9"/>
                    </a:lnTo>
                    <a:lnTo>
                      <a:pt x="1364" y="0"/>
                    </a:lnTo>
                    <a:lnTo>
                      <a:pt x="1400" y="0"/>
                    </a:lnTo>
                    <a:lnTo>
                      <a:pt x="1400" y="9"/>
                    </a:lnTo>
                    <a:close/>
                    <a:moveTo>
                      <a:pt x="1336" y="9"/>
                    </a:moveTo>
                    <a:lnTo>
                      <a:pt x="1300" y="9"/>
                    </a:lnTo>
                    <a:lnTo>
                      <a:pt x="1300" y="0"/>
                    </a:lnTo>
                    <a:lnTo>
                      <a:pt x="1336" y="0"/>
                    </a:lnTo>
                    <a:lnTo>
                      <a:pt x="1336" y="9"/>
                    </a:lnTo>
                    <a:close/>
                    <a:moveTo>
                      <a:pt x="1273" y="9"/>
                    </a:moveTo>
                    <a:lnTo>
                      <a:pt x="1237" y="9"/>
                    </a:lnTo>
                    <a:lnTo>
                      <a:pt x="1237" y="0"/>
                    </a:lnTo>
                    <a:lnTo>
                      <a:pt x="1273" y="0"/>
                    </a:lnTo>
                    <a:lnTo>
                      <a:pt x="1273" y="9"/>
                    </a:lnTo>
                    <a:close/>
                    <a:moveTo>
                      <a:pt x="1210" y="9"/>
                    </a:moveTo>
                    <a:lnTo>
                      <a:pt x="1174" y="9"/>
                    </a:lnTo>
                    <a:lnTo>
                      <a:pt x="1174" y="0"/>
                    </a:lnTo>
                    <a:lnTo>
                      <a:pt x="1210" y="0"/>
                    </a:lnTo>
                    <a:lnTo>
                      <a:pt x="1210" y="9"/>
                    </a:lnTo>
                    <a:close/>
                    <a:moveTo>
                      <a:pt x="1148" y="9"/>
                    </a:moveTo>
                    <a:lnTo>
                      <a:pt x="1112" y="9"/>
                    </a:lnTo>
                    <a:lnTo>
                      <a:pt x="1112" y="0"/>
                    </a:lnTo>
                    <a:lnTo>
                      <a:pt x="1148" y="0"/>
                    </a:lnTo>
                    <a:lnTo>
                      <a:pt x="1148" y="9"/>
                    </a:lnTo>
                    <a:close/>
                    <a:moveTo>
                      <a:pt x="1085" y="9"/>
                    </a:moveTo>
                    <a:lnTo>
                      <a:pt x="1049" y="9"/>
                    </a:lnTo>
                    <a:lnTo>
                      <a:pt x="1049" y="0"/>
                    </a:lnTo>
                    <a:lnTo>
                      <a:pt x="1085" y="0"/>
                    </a:lnTo>
                    <a:lnTo>
                      <a:pt x="1085" y="9"/>
                    </a:lnTo>
                    <a:close/>
                    <a:moveTo>
                      <a:pt x="1021" y="9"/>
                    </a:moveTo>
                    <a:lnTo>
                      <a:pt x="985" y="9"/>
                    </a:lnTo>
                    <a:lnTo>
                      <a:pt x="985" y="0"/>
                    </a:lnTo>
                    <a:lnTo>
                      <a:pt x="1021" y="0"/>
                    </a:lnTo>
                    <a:lnTo>
                      <a:pt x="1021" y="9"/>
                    </a:lnTo>
                    <a:close/>
                    <a:moveTo>
                      <a:pt x="958" y="9"/>
                    </a:moveTo>
                    <a:lnTo>
                      <a:pt x="922" y="9"/>
                    </a:lnTo>
                    <a:lnTo>
                      <a:pt x="922" y="0"/>
                    </a:lnTo>
                    <a:lnTo>
                      <a:pt x="958" y="0"/>
                    </a:lnTo>
                    <a:lnTo>
                      <a:pt x="958" y="9"/>
                    </a:lnTo>
                    <a:close/>
                    <a:moveTo>
                      <a:pt x="896" y="9"/>
                    </a:moveTo>
                    <a:lnTo>
                      <a:pt x="860" y="9"/>
                    </a:lnTo>
                    <a:lnTo>
                      <a:pt x="860" y="0"/>
                    </a:lnTo>
                    <a:lnTo>
                      <a:pt x="896" y="0"/>
                    </a:lnTo>
                    <a:lnTo>
                      <a:pt x="896" y="9"/>
                    </a:lnTo>
                    <a:close/>
                    <a:moveTo>
                      <a:pt x="833" y="9"/>
                    </a:moveTo>
                    <a:lnTo>
                      <a:pt x="797" y="9"/>
                    </a:lnTo>
                    <a:lnTo>
                      <a:pt x="797" y="0"/>
                    </a:lnTo>
                    <a:lnTo>
                      <a:pt x="833" y="0"/>
                    </a:lnTo>
                    <a:lnTo>
                      <a:pt x="833" y="9"/>
                    </a:lnTo>
                    <a:close/>
                    <a:moveTo>
                      <a:pt x="770" y="9"/>
                    </a:moveTo>
                    <a:lnTo>
                      <a:pt x="734" y="9"/>
                    </a:lnTo>
                    <a:lnTo>
                      <a:pt x="734" y="0"/>
                    </a:lnTo>
                    <a:lnTo>
                      <a:pt x="770" y="0"/>
                    </a:lnTo>
                    <a:lnTo>
                      <a:pt x="770" y="9"/>
                    </a:lnTo>
                    <a:close/>
                    <a:moveTo>
                      <a:pt x="706" y="9"/>
                    </a:moveTo>
                    <a:lnTo>
                      <a:pt x="670" y="9"/>
                    </a:lnTo>
                    <a:lnTo>
                      <a:pt x="670" y="0"/>
                    </a:lnTo>
                    <a:lnTo>
                      <a:pt x="706" y="0"/>
                    </a:lnTo>
                    <a:lnTo>
                      <a:pt x="706" y="9"/>
                    </a:lnTo>
                    <a:close/>
                    <a:moveTo>
                      <a:pt x="644" y="9"/>
                    </a:moveTo>
                    <a:lnTo>
                      <a:pt x="608" y="9"/>
                    </a:lnTo>
                    <a:lnTo>
                      <a:pt x="608" y="0"/>
                    </a:lnTo>
                    <a:lnTo>
                      <a:pt x="644" y="0"/>
                    </a:lnTo>
                    <a:lnTo>
                      <a:pt x="644" y="9"/>
                    </a:lnTo>
                    <a:close/>
                    <a:moveTo>
                      <a:pt x="581" y="9"/>
                    </a:moveTo>
                    <a:lnTo>
                      <a:pt x="545" y="9"/>
                    </a:lnTo>
                    <a:lnTo>
                      <a:pt x="545" y="0"/>
                    </a:lnTo>
                    <a:lnTo>
                      <a:pt x="581" y="0"/>
                    </a:lnTo>
                    <a:lnTo>
                      <a:pt x="581" y="9"/>
                    </a:lnTo>
                    <a:close/>
                    <a:moveTo>
                      <a:pt x="518" y="9"/>
                    </a:moveTo>
                    <a:lnTo>
                      <a:pt x="482" y="9"/>
                    </a:lnTo>
                    <a:lnTo>
                      <a:pt x="482" y="0"/>
                    </a:lnTo>
                    <a:lnTo>
                      <a:pt x="518" y="0"/>
                    </a:lnTo>
                    <a:lnTo>
                      <a:pt x="518" y="9"/>
                    </a:lnTo>
                    <a:close/>
                    <a:moveTo>
                      <a:pt x="454" y="9"/>
                    </a:moveTo>
                    <a:lnTo>
                      <a:pt x="418" y="9"/>
                    </a:lnTo>
                    <a:lnTo>
                      <a:pt x="418" y="0"/>
                    </a:lnTo>
                    <a:lnTo>
                      <a:pt x="454" y="0"/>
                    </a:lnTo>
                    <a:lnTo>
                      <a:pt x="454" y="9"/>
                    </a:lnTo>
                    <a:close/>
                    <a:moveTo>
                      <a:pt x="392" y="9"/>
                    </a:moveTo>
                    <a:lnTo>
                      <a:pt x="357" y="9"/>
                    </a:lnTo>
                    <a:lnTo>
                      <a:pt x="357" y="0"/>
                    </a:lnTo>
                    <a:lnTo>
                      <a:pt x="392" y="0"/>
                    </a:lnTo>
                    <a:lnTo>
                      <a:pt x="392" y="9"/>
                    </a:lnTo>
                    <a:close/>
                    <a:moveTo>
                      <a:pt x="329" y="9"/>
                    </a:moveTo>
                    <a:lnTo>
                      <a:pt x="293" y="9"/>
                    </a:lnTo>
                    <a:lnTo>
                      <a:pt x="293" y="0"/>
                    </a:lnTo>
                    <a:lnTo>
                      <a:pt x="329" y="0"/>
                    </a:lnTo>
                    <a:lnTo>
                      <a:pt x="329" y="9"/>
                    </a:lnTo>
                    <a:close/>
                    <a:moveTo>
                      <a:pt x="266" y="9"/>
                    </a:moveTo>
                    <a:lnTo>
                      <a:pt x="230" y="9"/>
                    </a:lnTo>
                    <a:lnTo>
                      <a:pt x="230" y="0"/>
                    </a:lnTo>
                    <a:lnTo>
                      <a:pt x="266" y="0"/>
                    </a:lnTo>
                    <a:lnTo>
                      <a:pt x="266" y="9"/>
                    </a:lnTo>
                    <a:close/>
                    <a:moveTo>
                      <a:pt x="203" y="9"/>
                    </a:moveTo>
                    <a:lnTo>
                      <a:pt x="167" y="9"/>
                    </a:lnTo>
                    <a:lnTo>
                      <a:pt x="167" y="0"/>
                    </a:lnTo>
                    <a:lnTo>
                      <a:pt x="203" y="0"/>
                    </a:lnTo>
                    <a:lnTo>
                      <a:pt x="203" y="9"/>
                    </a:lnTo>
                    <a:close/>
                    <a:moveTo>
                      <a:pt x="141" y="9"/>
                    </a:moveTo>
                    <a:lnTo>
                      <a:pt x="105" y="9"/>
                    </a:lnTo>
                    <a:lnTo>
                      <a:pt x="105" y="0"/>
                    </a:lnTo>
                    <a:lnTo>
                      <a:pt x="141" y="0"/>
                    </a:lnTo>
                    <a:lnTo>
                      <a:pt x="141" y="9"/>
                    </a:lnTo>
                    <a:close/>
                    <a:moveTo>
                      <a:pt x="77" y="9"/>
                    </a:moveTo>
                    <a:lnTo>
                      <a:pt x="41" y="9"/>
                    </a:lnTo>
                    <a:lnTo>
                      <a:pt x="41" y="0"/>
                    </a:lnTo>
                    <a:lnTo>
                      <a:pt x="77" y="0"/>
                    </a:lnTo>
                    <a:lnTo>
                      <a:pt x="77" y="9"/>
                    </a:lnTo>
                    <a:close/>
                    <a:moveTo>
                      <a:pt x="14" y="9"/>
                    </a:moveTo>
                    <a:lnTo>
                      <a:pt x="4" y="9"/>
                    </a:lnTo>
                    <a:lnTo>
                      <a:pt x="8" y="5"/>
                    </a:lnTo>
                    <a:lnTo>
                      <a:pt x="8" y="29"/>
                    </a:lnTo>
                    <a:lnTo>
                      <a:pt x="0" y="29"/>
                    </a:lnTo>
                    <a:lnTo>
                      <a:pt x="0" y="0"/>
                    </a:lnTo>
                    <a:lnTo>
                      <a:pt x="14" y="0"/>
                    </a:lnTo>
                    <a:lnTo>
                      <a:pt x="14" y="9"/>
                    </a:lnTo>
                    <a:close/>
                    <a:moveTo>
                      <a:pt x="8" y="57"/>
                    </a:moveTo>
                    <a:lnTo>
                      <a:pt x="8" y="93"/>
                    </a:lnTo>
                    <a:lnTo>
                      <a:pt x="0" y="93"/>
                    </a:lnTo>
                    <a:lnTo>
                      <a:pt x="0" y="57"/>
                    </a:lnTo>
                    <a:lnTo>
                      <a:pt x="8" y="57"/>
                    </a:lnTo>
                    <a:close/>
                    <a:moveTo>
                      <a:pt x="8" y="120"/>
                    </a:moveTo>
                    <a:lnTo>
                      <a:pt x="8" y="156"/>
                    </a:lnTo>
                    <a:lnTo>
                      <a:pt x="0" y="156"/>
                    </a:lnTo>
                    <a:lnTo>
                      <a:pt x="0" y="120"/>
                    </a:lnTo>
                    <a:lnTo>
                      <a:pt x="8" y="120"/>
                    </a:lnTo>
                    <a:close/>
                    <a:moveTo>
                      <a:pt x="8" y="182"/>
                    </a:moveTo>
                    <a:lnTo>
                      <a:pt x="8" y="218"/>
                    </a:lnTo>
                    <a:lnTo>
                      <a:pt x="0" y="218"/>
                    </a:lnTo>
                    <a:lnTo>
                      <a:pt x="0" y="182"/>
                    </a:lnTo>
                    <a:lnTo>
                      <a:pt x="8" y="182"/>
                    </a:lnTo>
                    <a:close/>
                    <a:moveTo>
                      <a:pt x="8" y="245"/>
                    </a:moveTo>
                    <a:lnTo>
                      <a:pt x="8" y="281"/>
                    </a:lnTo>
                    <a:lnTo>
                      <a:pt x="0" y="281"/>
                    </a:lnTo>
                    <a:lnTo>
                      <a:pt x="0" y="245"/>
                    </a:lnTo>
                    <a:lnTo>
                      <a:pt x="8" y="245"/>
                    </a:lnTo>
                    <a:close/>
                    <a:moveTo>
                      <a:pt x="8" y="309"/>
                    </a:moveTo>
                    <a:lnTo>
                      <a:pt x="8" y="345"/>
                    </a:lnTo>
                    <a:lnTo>
                      <a:pt x="0" y="345"/>
                    </a:lnTo>
                    <a:lnTo>
                      <a:pt x="0" y="309"/>
                    </a:lnTo>
                    <a:lnTo>
                      <a:pt x="8" y="309"/>
                    </a:lnTo>
                    <a:close/>
                    <a:moveTo>
                      <a:pt x="8" y="372"/>
                    </a:moveTo>
                    <a:lnTo>
                      <a:pt x="8" y="408"/>
                    </a:lnTo>
                    <a:lnTo>
                      <a:pt x="0" y="408"/>
                    </a:lnTo>
                    <a:lnTo>
                      <a:pt x="0" y="372"/>
                    </a:lnTo>
                    <a:lnTo>
                      <a:pt x="8" y="372"/>
                    </a:lnTo>
                    <a:close/>
                    <a:moveTo>
                      <a:pt x="8" y="434"/>
                    </a:moveTo>
                    <a:lnTo>
                      <a:pt x="8" y="470"/>
                    </a:lnTo>
                    <a:lnTo>
                      <a:pt x="0" y="470"/>
                    </a:lnTo>
                    <a:lnTo>
                      <a:pt x="0" y="434"/>
                    </a:lnTo>
                    <a:lnTo>
                      <a:pt x="8" y="434"/>
                    </a:lnTo>
                    <a:close/>
                    <a:moveTo>
                      <a:pt x="8" y="498"/>
                    </a:moveTo>
                    <a:lnTo>
                      <a:pt x="8" y="534"/>
                    </a:lnTo>
                    <a:lnTo>
                      <a:pt x="0" y="534"/>
                    </a:lnTo>
                    <a:lnTo>
                      <a:pt x="0" y="498"/>
                    </a:lnTo>
                    <a:lnTo>
                      <a:pt x="8" y="498"/>
                    </a:lnTo>
                    <a:close/>
                    <a:moveTo>
                      <a:pt x="8" y="561"/>
                    </a:moveTo>
                    <a:lnTo>
                      <a:pt x="8" y="597"/>
                    </a:lnTo>
                    <a:lnTo>
                      <a:pt x="0" y="597"/>
                    </a:lnTo>
                    <a:lnTo>
                      <a:pt x="0" y="561"/>
                    </a:lnTo>
                    <a:lnTo>
                      <a:pt x="8" y="561"/>
                    </a:lnTo>
                    <a:close/>
                    <a:moveTo>
                      <a:pt x="8" y="624"/>
                    </a:moveTo>
                    <a:lnTo>
                      <a:pt x="8" y="660"/>
                    </a:lnTo>
                    <a:lnTo>
                      <a:pt x="0" y="660"/>
                    </a:lnTo>
                    <a:lnTo>
                      <a:pt x="0" y="624"/>
                    </a:lnTo>
                    <a:lnTo>
                      <a:pt x="8" y="624"/>
                    </a:lnTo>
                    <a:close/>
                    <a:moveTo>
                      <a:pt x="8" y="686"/>
                    </a:moveTo>
                    <a:lnTo>
                      <a:pt x="8" y="722"/>
                    </a:lnTo>
                    <a:lnTo>
                      <a:pt x="0" y="722"/>
                    </a:lnTo>
                    <a:lnTo>
                      <a:pt x="0" y="686"/>
                    </a:lnTo>
                    <a:lnTo>
                      <a:pt x="8" y="686"/>
                    </a:lnTo>
                    <a:close/>
                    <a:moveTo>
                      <a:pt x="8" y="750"/>
                    </a:moveTo>
                    <a:lnTo>
                      <a:pt x="8" y="786"/>
                    </a:lnTo>
                    <a:lnTo>
                      <a:pt x="0" y="786"/>
                    </a:lnTo>
                    <a:lnTo>
                      <a:pt x="0" y="750"/>
                    </a:lnTo>
                    <a:lnTo>
                      <a:pt x="8" y="750"/>
                    </a:lnTo>
                    <a:close/>
                    <a:moveTo>
                      <a:pt x="8" y="813"/>
                    </a:moveTo>
                    <a:lnTo>
                      <a:pt x="8" y="849"/>
                    </a:lnTo>
                    <a:lnTo>
                      <a:pt x="0" y="849"/>
                    </a:lnTo>
                    <a:lnTo>
                      <a:pt x="0" y="813"/>
                    </a:lnTo>
                    <a:lnTo>
                      <a:pt x="8" y="813"/>
                    </a:lnTo>
                    <a:close/>
                    <a:moveTo>
                      <a:pt x="8" y="877"/>
                    </a:moveTo>
                    <a:lnTo>
                      <a:pt x="8" y="913"/>
                    </a:lnTo>
                    <a:lnTo>
                      <a:pt x="0" y="913"/>
                    </a:lnTo>
                    <a:lnTo>
                      <a:pt x="0" y="877"/>
                    </a:lnTo>
                    <a:lnTo>
                      <a:pt x="8" y="877"/>
                    </a:lnTo>
                    <a:close/>
                    <a:moveTo>
                      <a:pt x="8" y="939"/>
                    </a:moveTo>
                    <a:lnTo>
                      <a:pt x="8" y="975"/>
                    </a:lnTo>
                    <a:lnTo>
                      <a:pt x="0" y="975"/>
                    </a:lnTo>
                    <a:lnTo>
                      <a:pt x="0" y="939"/>
                    </a:lnTo>
                    <a:lnTo>
                      <a:pt x="8" y="939"/>
                    </a:lnTo>
                    <a:close/>
                    <a:moveTo>
                      <a:pt x="8" y="1002"/>
                    </a:moveTo>
                    <a:lnTo>
                      <a:pt x="8" y="1038"/>
                    </a:lnTo>
                    <a:lnTo>
                      <a:pt x="0" y="1038"/>
                    </a:lnTo>
                    <a:lnTo>
                      <a:pt x="0" y="1002"/>
                    </a:lnTo>
                    <a:lnTo>
                      <a:pt x="8" y="1002"/>
                    </a:lnTo>
                    <a:close/>
                    <a:moveTo>
                      <a:pt x="8" y="1065"/>
                    </a:moveTo>
                    <a:lnTo>
                      <a:pt x="8" y="1101"/>
                    </a:lnTo>
                    <a:lnTo>
                      <a:pt x="0" y="1101"/>
                    </a:lnTo>
                    <a:lnTo>
                      <a:pt x="0" y="1065"/>
                    </a:lnTo>
                    <a:lnTo>
                      <a:pt x="8" y="1065"/>
                    </a:lnTo>
                    <a:close/>
                    <a:moveTo>
                      <a:pt x="8" y="1129"/>
                    </a:moveTo>
                    <a:lnTo>
                      <a:pt x="8" y="1165"/>
                    </a:lnTo>
                    <a:lnTo>
                      <a:pt x="0" y="1165"/>
                    </a:lnTo>
                    <a:lnTo>
                      <a:pt x="0" y="1129"/>
                    </a:lnTo>
                    <a:lnTo>
                      <a:pt x="8" y="1129"/>
                    </a:lnTo>
                    <a:close/>
                    <a:moveTo>
                      <a:pt x="8" y="1191"/>
                    </a:moveTo>
                    <a:lnTo>
                      <a:pt x="8" y="1227"/>
                    </a:lnTo>
                    <a:lnTo>
                      <a:pt x="0" y="1227"/>
                    </a:lnTo>
                    <a:lnTo>
                      <a:pt x="0" y="1191"/>
                    </a:lnTo>
                    <a:lnTo>
                      <a:pt x="8" y="1191"/>
                    </a:lnTo>
                    <a:close/>
                    <a:moveTo>
                      <a:pt x="8" y="1254"/>
                    </a:moveTo>
                    <a:lnTo>
                      <a:pt x="8" y="1290"/>
                    </a:lnTo>
                    <a:lnTo>
                      <a:pt x="0" y="1290"/>
                    </a:lnTo>
                    <a:lnTo>
                      <a:pt x="0" y="1254"/>
                    </a:lnTo>
                    <a:lnTo>
                      <a:pt x="8" y="1254"/>
                    </a:lnTo>
                    <a:close/>
                    <a:moveTo>
                      <a:pt x="8" y="1318"/>
                    </a:moveTo>
                    <a:lnTo>
                      <a:pt x="8" y="1354"/>
                    </a:lnTo>
                    <a:lnTo>
                      <a:pt x="0" y="1354"/>
                    </a:lnTo>
                    <a:lnTo>
                      <a:pt x="0" y="1318"/>
                    </a:lnTo>
                    <a:lnTo>
                      <a:pt x="8" y="1318"/>
                    </a:lnTo>
                    <a:close/>
                    <a:moveTo>
                      <a:pt x="8" y="1381"/>
                    </a:moveTo>
                    <a:lnTo>
                      <a:pt x="8" y="1417"/>
                    </a:lnTo>
                    <a:lnTo>
                      <a:pt x="0" y="1417"/>
                    </a:lnTo>
                    <a:lnTo>
                      <a:pt x="0" y="1381"/>
                    </a:lnTo>
                    <a:lnTo>
                      <a:pt x="8" y="1381"/>
                    </a:lnTo>
                    <a:close/>
                    <a:moveTo>
                      <a:pt x="8" y="1443"/>
                    </a:moveTo>
                    <a:lnTo>
                      <a:pt x="8" y="1479"/>
                    </a:lnTo>
                    <a:lnTo>
                      <a:pt x="0" y="1479"/>
                    </a:lnTo>
                    <a:lnTo>
                      <a:pt x="0" y="1443"/>
                    </a:lnTo>
                    <a:lnTo>
                      <a:pt x="8" y="1443"/>
                    </a:lnTo>
                    <a:close/>
                    <a:moveTo>
                      <a:pt x="8" y="1507"/>
                    </a:moveTo>
                    <a:lnTo>
                      <a:pt x="8" y="1543"/>
                    </a:lnTo>
                    <a:lnTo>
                      <a:pt x="0" y="1543"/>
                    </a:lnTo>
                    <a:lnTo>
                      <a:pt x="0" y="1507"/>
                    </a:lnTo>
                    <a:lnTo>
                      <a:pt x="8" y="1507"/>
                    </a:lnTo>
                    <a:close/>
                    <a:moveTo>
                      <a:pt x="8" y="1570"/>
                    </a:moveTo>
                    <a:lnTo>
                      <a:pt x="8" y="1606"/>
                    </a:lnTo>
                    <a:lnTo>
                      <a:pt x="0" y="1606"/>
                    </a:lnTo>
                    <a:lnTo>
                      <a:pt x="0" y="1570"/>
                    </a:lnTo>
                    <a:lnTo>
                      <a:pt x="8" y="1570"/>
                    </a:lnTo>
                    <a:close/>
                    <a:moveTo>
                      <a:pt x="8" y="1633"/>
                    </a:moveTo>
                    <a:lnTo>
                      <a:pt x="8" y="1669"/>
                    </a:lnTo>
                    <a:lnTo>
                      <a:pt x="0" y="1669"/>
                    </a:lnTo>
                    <a:lnTo>
                      <a:pt x="0" y="1633"/>
                    </a:lnTo>
                    <a:lnTo>
                      <a:pt x="8" y="1633"/>
                    </a:lnTo>
                    <a:close/>
                    <a:moveTo>
                      <a:pt x="8" y="1695"/>
                    </a:moveTo>
                    <a:lnTo>
                      <a:pt x="8" y="1731"/>
                    </a:lnTo>
                    <a:lnTo>
                      <a:pt x="0" y="1731"/>
                    </a:lnTo>
                    <a:lnTo>
                      <a:pt x="0" y="1695"/>
                    </a:lnTo>
                    <a:lnTo>
                      <a:pt x="8" y="1695"/>
                    </a:lnTo>
                    <a:close/>
                    <a:moveTo>
                      <a:pt x="8" y="1759"/>
                    </a:moveTo>
                    <a:lnTo>
                      <a:pt x="8" y="1795"/>
                    </a:lnTo>
                    <a:lnTo>
                      <a:pt x="0" y="1795"/>
                    </a:lnTo>
                    <a:lnTo>
                      <a:pt x="0" y="1759"/>
                    </a:lnTo>
                    <a:lnTo>
                      <a:pt x="8" y="1759"/>
                    </a:lnTo>
                    <a:close/>
                    <a:moveTo>
                      <a:pt x="8" y="1822"/>
                    </a:moveTo>
                    <a:lnTo>
                      <a:pt x="8" y="1858"/>
                    </a:lnTo>
                    <a:lnTo>
                      <a:pt x="0" y="1858"/>
                    </a:lnTo>
                    <a:lnTo>
                      <a:pt x="0" y="1822"/>
                    </a:lnTo>
                    <a:lnTo>
                      <a:pt x="8" y="1822"/>
                    </a:lnTo>
                    <a:close/>
                    <a:moveTo>
                      <a:pt x="8" y="1886"/>
                    </a:moveTo>
                    <a:lnTo>
                      <a:pt x="8" y="1907"/>
                    </a:lnTo>
                    <a:lnTo>
                      <a:pt x="4" y="1903"/>
                    </a:lnTo>
                    <a:lnTo>
                      <a:pt x="18" y="1903"/>
                    </a:lnTo>
                    <a:lnTo>
                      <a:pt x="18" y="1912"/>
                    </a:lnTo>
                    <a:lnTo>
                      <a:pt x="0" y="1912"/>
                    </a:lnTo>
                    <a:lnTo>
                      <a:pt x="0" y="1886"/>
                    </a:lnTo>
                    <a:lnTo>
                      <a:pt x="8" y="1886"/>
                    </a:lnTo>
                    <a:close/>
                    <a:moveTo>
                      <a:pt x="44" y="1903"/>
                    </a:moveTo>
                    <a:lnTo>
                      <a:pt x="80" y="1903"/>
                    </a:lnTo>
                    <a:lnTo>
                      <a:pt x="80" y="1912"/>
                    </a:lnTo>
                    <a:lnTo>
                      <a:pt x="44" y="1912"/>
                    </a:lnTo>
                    <a:lnTo>
                      <a:pt x="44" y="1903"/>
                    </a:lnTo>
                    <a:close/>
                    <a:moveTo>
                      <a:pt x="108" y="1903"/>
                    </a:moveTo>
                    <a:lnTo>
                      <a:pt x="144" y="1903"/>
                    </a:lnTo>
                    <a:lnTo>
                      <a:pt x="144" y="1912"/>
                    </a:lnTo>
                    <a:lnTo>
                      <a:pt x="108" y="1912"/>
                    </a:lnTo>
                    <a:lnTo>
                      <a:pt x="108" y="1903"/>
                    </a:lnTo>
                    <a:close/>
                    <a:moveTo>
                      <a:pt x="171" y="1903"/>
                    </a:moveTo>
                    <a:lnTo>
                      <a:pt x="207" y="1903"/>
                    </a:lnTo>
                    <a:lnTo>
                      <a:pt x="207" y="1912"/>
                    </a:lnTo>
                    <a:lnTo>
                      <a:pt x="171" y="1912"/>
                    </a:lnTo>
                    <a:lnTo>
                      <a:pt x="171" y="1903"/>
                    </a:lnTo>
                    <a:close/>
                    <a:moveTo>
                      <a:pt x="234" y="1903"/>
                    </a:moveTo>
                    <a:lnTo>
                      <a:pt x="270" y="1903"/>
                    </a:lnTo>
                    <a:lnTo>
                      <a:pt x="270" y="1912"/>
                    </a:lnTo>
                    <a:lnTo>
                      <a:pt x="234" y="1912"/>
                    </a:lnTo>
                    <a:lnTo>
                      <a:pt x="234" y="1903"/>
                    </a:lnTo>
                    <a:close/>
                    <a:moveTo>
                      <a:pt x="296" y="1903"/>
                    </a:moveTo>
                    <a:lnTo>
                      <a:pt x="332" y="1903"/>
                    </a:lnTo>
                    <a:lnTo>
                      <a:pt x="332" y="1912"/>
                    </a:lnTo>
                    <a:lnTo>
                      <a:pt x="296" y="1912"/>
                    </a:lnTo>
                    <a:lnTo>
                      <a:pt x="296" y="1903"/>
                    </a:lnTo>
                    <a:close/>
                    <a:moveTo>
                      <a:pt x="359" y="1903"/>
                    </a:moveTo>
                    <a:lnTo>
                      <a:pt x="395" y="1903"/>
                    </a:lnTo>
                    <a:lnTo>
                      <a:pt x="395" y="1912"/>
                    </a:lnTo>
                    <a:lnTo>
                      <a:pt x="359" y="1912"/>
                    </a:lnTo>
                    <a:lnTo>
                      <a:pt x="359" y="1903"/>
                    </a:lnTo>
                    <a:close/>
                    <a:moveTo>
                      <a:pt x="423" y="1903"/>
                    </a:moveTo>
                    <a:lnTo>
                      <a:pt x="459" y="1903"/>
                    </a:lnTo>
                    <a:lnTo>
                      <a:pt x="459" y="1912"/>
                    </a:lnTo>
                    <a:lnTo>
                      <a:pt x="423" y="1912"/>
                    </a:lnTo>
                    <a:lnTo>
                      <a:pt x="423" y="1903"/>
                    </a:lnTo>
                    <a:close/>
                    <a:moveTo>
                      <a:pt x="486" y="1903"/>
                    </a:moveTo>
                    <a:lnTo>
                      <a:pt x="522" y="1903"/>
                    </a:lnTo>
                    <a:lnTo>
                      <a:pt x="522" y="1912"/>
                    </a:lnTo>
                    <a:lnTo>
                      <a:pt x="486" y="1912"/>
                    </a:lnTo>
                    <a:lnTo>
                      <a:pt x="486" y="1903"/>
                    </a:lnTo>
                    <a:close/>
                    <a:moveTo>
                      <a:pt x="548" y="1903"/>
                    </a:moveTo>
                    <a:lnTo>
                      <a:pt x="584" y="1903"/>
                    </a:lnTo>
                    <a:lnTo>
                      <a:pt x="584" y="1912"/>
                    </a:lnTo>
                    <a:lnTo>
                      <a:pt x="548" y="1912"/>
                    </a:lnTo>
                    <a:lnTo>
                      <a:pt x="548" y="1903"/>
                    </a:lnTo>
                    <a:close/>
                    <a:moveTo>
                      <a:pt x="611" y="1903"/>
                    </a:moveTo>
                    <a:lnTo>
                      <a:pt x="647" y="1903"/>
                    </a:lnTo>
                    <a:lnTo>
                      <a:pt x="647" y="1912"/>
                    </a:lnTo>
                    <a:lnTo>
                      <a:pt x="611" y="1912"/>
                    </a:lnTo>
                    <a:lnTo>
                      <a:pt x="611" y="1903"/>
                    </a:lnTo>
                    <a:close/>
                    <a:moveTo>
                      <a:pt x="675" y="1903"/>
                    </a:moveTo>
                    <a:lnTo>
                      <a:pt x="711" y="1903"/>
                    </a:lnTo>
                    <a:lnTo>
                      <a:pt x="711" y="1912"/>
                    </a:lnTo>
                    <a:lnTo>
                      <a:pt x="675" y="1912"/>
                    </a:lnTo>
                    <a:lnTo>
                      <a:pt x="675" y="1903"/>
                    </a:lnTo>
                    <a:close/>
                    <a:moveTo>
                      <a:pt x="738" y="1903"/>
                    </a:moveTo>
                    <a:lnTo>
                      <a:pt x="774" y="1903"/>
                    </a:lnTo>
                    <a:lnTo>
                      <a:pt x="774" y="1912"/>
                    </a:lnTo>
                    <a:lnTo>
                      <a:pt x="738" y="1912"/>
                    </a:lnTo>
                    <a:lnTo>
                      <a:pt x="738" y="1903"/>
                    </a:lnTo>
                    <a:close/>
                    <a:moveTo>
                      <a:pt x="800" y="1903"/>
                    </a:moveTo>
                    <a:lnTo>
                      <a:pt x="836" y="1903"/>
                    </a:lnTo>
                    <a:lnTo>
                      <a:pt x="836" y="1912"/>
                    </a:lnTo>
                    <a:lnTo>
                      <a:pt x="800" y="1912"/>
                    </a:lnTo>
                    <a:lnTo>
                      <a:pt x="800" y="1903"/>
                    </a:lnTo>
                    <a:close/>
                    <a:moveTo>
                      <a:pt x="863" y="1903"/>
                    </a:moveTo>
                    <a:lnTo>
                      <a:pt x="899" y="1903"/>
                    </a:lnTo>
                    <a:lnTo>
                      <a:pt x="899" y="1912"/>
                    </a:lnTo>
                    <a:lnTo>
                      <a:pt x="863" y="1912"/>
                    </a:lnTo>
                    <a:lnTo>
                      <a:pt x="863" y="1903"/>
                    </a:lnTo>
                    <a:close/>
                    <a:moveTo>
                      <a:pt x="926" y="1903"/>
                    </a:moveTo>
                    <a:lnTo>
                      <a:pt x="962" y="1903"/>
                    </a:lnTo>
                    <a:lnTo>
                      <a:pt x="962" y="1912"/>
                    </a:lnTo>
                    <a:lnTo>
                      <a:pt x="926" y="1912"/>
                    </a:lnTo>
                    <a:lnTo>
                      <a:pt x="926" y="1903"/>
                    </a:lnTo>
                    <a:close/>
                    <a:moveTo>
                      <a:pt x="990" y="1903"/>
                    </a:moveTo>
                    <a:lnTo>
                      <a:pt x="1026" y="1903"/>
                    </a:lnTo>
                    <a:lnTo>
                      <a:pt x="1026" y="1912"/>
                    </a:lnTo>
                    <a:lnTo>
                      <a:pt x="990" y="1912"/>
                    </a:lnTo>
                    <a:lnTo>
                      <a:pt x="990" y="1903"/>
                    </a:lnTo>
                    <a:close/>
                    <a:moveTo>
                      <a:pt x="1052" y="1903"/>
                    </a:moveTo>
                    <a:lnTo>
                      <a:pt x="1088" y="1903"/>
                    </a:lnTo>
                    <a:lnTo>
                      <a:pt x="1088" y="1912"/>
                    </a:lnTo>
                    <a:lnTo>
                      <a:pt x="1052" y="1912"/>
                    </a:lnTo>
                    <a:lnTo>
                      <a:pt x="1052" y="1903"/>
                    </a:lnTo>
                    <a:close/>
                    <a:moveTo>
                      <a:pt x="1115" y="1903"/>
                    </a:moveTo>
                    <a:lnTo>
                      <a:pt x="1151" y="1903"/>
                    </a:lnTo>
                    <a:lnTo>
                      <a:pt x="1151" y="1912"/>
                    </a:lnTo>
                    <a:lnTo>
                      <a:pt x="1115" y="1912"/>
                    </a:lnTo>
                    <a:lnTo>
                      <a:pt x="1115" y="1903"/>
                    </a:lnTo>
                    <a:close/>
                    <a:moveTo>
                      <a:pt x="1178" y="1903"/>
                    </a:moveTo>
                    <a:lnTo>
                      <a:pt x="1214" y="1903"/>
                    </a:lnTo>
                    <a:lnTo>
                      <a:pt x="1214" y="1912"/>
                    </a:lnTo>
                    <a:lnTo>
                      <a:pt x="1178" y="1912"/>
                    </a:lnTo>
                    <a:lnTo>
                      <a:pt x="1178" y="1903"/>
                    </a:lnTo>
                    <a:close/>
                    <a:moveTo>
                      <a:pt x="1241" y="1903"/>
                    </a:moveTo>
                    <a:lnTo>
                      <a:pt x="1277" y="1903"/>
                    </a:lnTo>
                    <a:lnTo>
                      <a:pt x="1277" y="1912"/>
                    </a:lnTo>
                    <a:lnTo>
                      <a:pt x="1241" y="1912"/>
                    </a:lnTo>
                    <a:lnTo>
                      <a:pt x="1241" y="1903"/>
                    </a:lnTo>
                    <a:close/>
                    <a:moveTo>
                      <a:pt x="1303" y="1903"/>
                    </a:moveTo>
                    <a:lnTo>
                      <a:pt x="1339" y="1903"/>
                    </a:lnTo>
                    <a:lnTo>
                      <a:pt x="1339" y="1912"/>
                    </a:lnTo>
                    <a:lnTo>
                      <a:pt x="1303" y="1912"/>
                    </a:lnTo>
                    <a:lnTo>
                      <a:pt x="1303" y="1903"/>
                    </a:lnTo>
                    <a:close/>
                    <a:moveTo>
                      <a:pt x="1367" y="1903"/>
                    </a:moveTo>
                    <a:lnTo>
                      <a:pt x="1403" y="1903"/>
                    </a:lnTo>
                    <a:lnTo>
                      <a:pt x="1403" y="1912"/>
                    </a:lnTo>
                    <a:lnTo>
                      <a:pt x="1367" y="1912"/>
                    </a:lnTo>
                    <a:lnTo>
                      <a:pt x="1367" y="1903"/>
                    </a:lnTo>
                    <a:close/>
                    <a:moveTo>
                      <a:pt x="1430" y="1903"/>
                    </a:moveTo>
                    <a:lnTo>
                      <a:pt x="1466" y="1903"/>
                    </a:lnTo>
                    <a:lnTo>
                      <a:pt x="1466" y="1912"/>
                    </a:lnTo>
                    <a:lnTo>
                      <a:pt x="1430" y="1912"/>
                    </a:lnTo>
                    <a:lnTo>
                      <a:pt x="1430" y="1903"/>
                    </a:lnTo>
                    <a:close/>
                    <a:moveTo>
                      <a:pt x="1493" y="1903"/>
                    </a:moveTo>
                    <a:lnTo>
                      <a:pt x="1529" y="1903"/>
                    </a:lnTo>
                    <a:lnTo>
                      <a:pt x="1529" y="1912"/>
                    </a:lnTo>
                    <a:lnTo>
                      <a:pt x="1493" y="1912"/>
                    </a:lnTo>
                    <a:lnTo>
                      <a:pt x="1493" y="1903"/>
                    </a:lnTo>
                    <a:close/>
                    <a:moveTo>
                      <a:pt x="1555" y="1903"/>
                    </a:moveTo>
                    <a:lnTo>
                      <a:pt x="1591" y="1903"/>
                    </a:lnTo>
                    <a:lnTo>
                      <a:pt x="1591" y="1912"/>
                    </a:lnTo>
                    <a:lnTo>
                      <a:pt x="1555" y="1912"/>
                    </a:lnTo>
                    <a:lnTo>
                      <a:pt x="1555" y="1903"/>
                    </a:lnTo>
                    <a:close/>
                    <a:moveTo>
                      <a:pt x="1619" y="1903"/>
                    </a:moveTo>
                    <a:lnTo>
                      <a:pt x="1654" y="1903"/>
                    </a:lnTo>
                    <a:lnTo>
                      <a:pt x="1654" y="1912"/>
                    </a:lnTo>
                    <a:lnTo>
                      <a:pt x="1619" y="1912"/>
                    </a:lnTo>
                    <a:lnTo>
                      <a:pt x="1619" y="1903"/>
                    </a:lnTo>
                    <a:close/>
                    <a:moveTo>
                      <a:pt x="1682" y="1903"/>
                    </a:moveTo>
                    <a:lnTo>
                      <a:pt x="1718" y="1903"/>
                    </a:lnTo>
                    <a:lnTo>
                      <a:pt x="1718" y="1912"/>
                    </a:lnTo>
                    <a:lnTo>
                      <a:pt x="1682" y="1912"/>
                    </a:lnTo>
                    <a:lnTo>
                      <a:pt x="1682" y="1903"/>
                    </a:lnTo>
                    <a:close/>
                    <a:moveTo>
                      <a:pt x="1745" y="1903"/>
                    </a:moveTo>
                    <a:lnTo>
                      <a:pt x="1781" y="1903"/>
                    </a:lnTo>
                    <a:lnTo>
                      <a:pt x="1781" y="1912"/>
                    </a:lnTo>
                    <a:lnTo>
                      <a:pt x="1745" y="1912"/>
                    </a:lnTo>
                    <a:lnTo>
                      <a:pt x="1745" y="1903"/>
                    </a:lnTo>
                    <a:close/>
                    <a:moveTo>
                      <a:pt x="1807" y="1903"/>
                    </a:moveTo>
                    <a:lnTo>
                      <a:pt x="1843" y="1903"/>
                    </a:lnTo>
                    <a:lnTo>
                      <a:pt x="1843" y="1912"/>
                    </a:lnTo>
                    <a:lnTo>
                      <a:pt x="1807" y="1912"/>
                    </a:lnTo>
                    <a:lnTo>
                      <a:pt x="1807" y="1903"/>
                    </a:lnTo>
                    <a:close/>
                    <a:moveTo>
                      <a:pt x="1870" y="1903"/>
                    </a:moveTo>
                    <a:lnTo>
                      <a:pt x="1903" y="1903"/>
                    </a:lnTo>
                    <a:lnTo>
                      <a:pt x="1899" y="1907"/>
                    </a:lnTo>
                    <a:lnTo>
                      <a:pt x="1899" y="1903"/>
                    </a:lnTo>
                    <a:lnTo>
                      <a:pt x="1908" y="1903"/>
                    </a:lnTo>
                    <a:lnTo>
                      <a:pt x="1908" y="1912"/>
                    </a:lnTo>
                    <a:lnTo>
                      <a:pt x="1870" y="1912"/>
                    </a:lnTo>
                    <a:lnTo>
                      <a:pt x="1870" y="1903"/>
                    </a:lnTo>
                    <a:close/>
                    <a:moveTo>
                      <a:pt x="1899" y="1875"/>
                    </a:moveTo>
                    <a:lnTo>
                      <a:pt x="1899" y="1839"/>
                    </a:lnTo>
                    <a:lnTo>
                      <a:pt x="1908" y="1839"/>
                    </a:lnTo>
                    <a:lnTo>
                      <a:pt x="1908" y="1875"/>
                    </a:lnTo>
                    <a:lnTo>
                      <a:pt x="1899" y="1875"/>
                    </a:lnTo>
                    <a:close/>
                    <a:moveTo>
                      <a:pt x="1899" y="1814"/>
                    </a:moveTo>
                    <a:lnTo>
                      <a:pt x="1899" y="1777"/>
                    </a:lnTo>
                    <a:lnTo>
                      <a:pt x="1908" y="1777"/>
                    </a:lnTo>
                    <a:lnTo>
                      <a:pt x="1908" y="1814"/>
                    </a:lnTo>
                    <a:lnTo>
                      <a:pt x="1899" y="1814"/>
                    </a:lnTo>
                    <a:close/>
                    <a:moveTo>
                      <a:pt x="1899" y="1750"/>
                    </a:moveTo>
                    <a:lnTo>
                      <a:pt x="1899" y="1714"/>
                    </a:lnTo>
                    <a:lnTo>
                      <a:pt x="1908" y="1714"/>
                    </a:lnTo>
                    <a:lnTo>
                      <a:pt x="1908" y="1750"/>
                    </a:lnTo>
                    <a:lnTo>
                      <a:pt x="1899" y="1750"/>
                    </a:lnTo>
                    <a:close/>
                    <a:moveTo>
                      <a:pt x="1899" y="1687"/>
                    </a:moveTo>
                    <a:lnTo>
                      <a:pt x="1899" y="1651"/>
                    </a:lnTo>
                    <a:lnTo>
                      <a:pt x="1908" y="1651"/>
                    </a:lnTo>
                    <a:lnTo>
                      <a:pt x="1908" y="1687"/>
                    </a:lnTo>
                    <a:lnTo>
                      <a:pt x="1899" y="1687"/>
                    </a:lnTo>
                    <a:close/>
                    <a:moveTo>
                      <a:pt x="1899" y="1623"/>
                    </a:moveTo>
                    <a:lnTo>
                      <a:pt x="1899" y="1587"/>
                    </a:lnTo>
                    <a:lnTo>
                      <a:pt x="1908" y="1587"/>
                    </a:lnTo>
                    <a:lnTo>
                      <a:pt x="1908" y="1623"/>
                    </a:lnTo>
                    <a:lnTo>
                      <a:pt x="1899" y="1623"/>
                    </a:lnTo>
                    <a:close/>
                    <a:moveTo>
                      <a:pt x="1899" y="1561"/>
                    </a:moveTo>
                    <a:lnTo>
                      <a:pt x="1899" y="1525"/>
                    </a:lnTo>
                    <a:lnTo>
                      <a:pt x="1908" y="1525"/>
                    </a:lnTo>
                    <a:lnTo>
                      <a:pt x="1908" y="1561"/>
                    </a:lnTo>
                    <a:lnTo>
                      <a:pt x="1899" y="1561"/>
                    </a:lnTo>
                    <a:close/>
                    <a:moveTo>
                      <a:pt x="1899" y="1498"/>
                    </a:moveTo>
                    <a:lnTo>
                      <a:pt x="1899" y="1462"/>
                    </a:lnTo>
                    <a:lnTo>
                      <a:pt x="1908" y="1462"/>
                    </a:lnTo>
                    <a:lnTo>
                      <a:pt x="1908" y="1498"/>
                    </a:lnTo>
                    <a:lnTo>
                      <a:pt x="1899" y="1498"/>
                    </a:lnTo>
                    <a:close/>
                    <a:moveTo>
                      <a:pt x="1899" y="1434"/>
                    </a:moveTo>
                    <a:lnTo>
                      <a:pt x="1899" y="1398"/>
                    </a:lnTo>
                    <a:lnTo>
                      <a:pt x="1908" y="1398"/>
                    </a:lnTo>
                    <a:lnTo>
                      <a:pt x="1908" y="1434"/>
                    </a:lnTo>
                    <a:lnTo>
                      <a:pt x="1899" y="1434"/>
                    </a:lnTo>
                    <a:close/>
                    <a:moveTo>
                      <a:pt x="1899" y="1371"/>
                    </a:moveTo>
                    <a:lnTo>
                      <a:pt x="1899" y="1335"/>
                    </a:lnTo>
                    <a:lnTo>
                      <a:pt x="1908" y="1335"/>
                    </a:lnTo>
                    <a:lnTo>
                      <a:pt x="1908" y="1371"/>
                    </a:lnTo>
                    <a:lnTo>
                      <a:pt x="1899" y="1371"/>
                    </a:lnTo>
                    <a:close/>
                    <a:moveTo>
                      <a:pt x="1899" y="1309"/>
                    </a:moveTo>
                    <a:lnTo>
                      <a:pt x="1899" y="1273"/>
                    </a:lnTo>
                    <a:lnTo>
                      <a:pt x="1908" y="1273"/>
                    </a:lnTo>
                    <a:lnTo>
                      <a:pt x="1908" y="1309"/>
                    </a:lnTo>
                    <a:lnTo>
                      <a:pt x="1899" y="1309"/>
                    </a:lnTo>
                    <a:close/>
                    <a:moveTo>
                      <a:pt x="1899" y="1246"/>
                    </a:moveTo>
                    <a:lnTo>
                      <a:pt x="1899" y="1210"/>
                    </a:lnTo>
                    <a:lnTo>
                      <a:pt x="1908" y="1210"/>
                    </a:lnTo>
                    <a:lnTo>
                      <a:pt x="1908" y="1246"/>
                    </a:lnTo>
                    <a:lnTo>
                      <a:pt x="1899" y="1246"/>
                    </a:lnTo>
                    <a:close/>
                    <a:moveTo>
                      <a:pt x="1899" y="1182"/>
                    </a:moveTo>
                    <a:lnTo>
                      <a:pt x="1899" y="1146"/>
                    </a:lnTo>
                    <a:lnTo>
                      <a:pt x="1908" y="1146"/>
                    </a:lnTo>
                    <a:lnTo>
                      <a:pt x="1908" y="1182"/>
                    </a:lnTo>
                    <a:lnTo>
                      <a:pt x="1899" y="1182"/>
                    </a:lnTo>
                    <a:close/>
                    <a:moveTo>
                      <a:pt x="1899" y="1119"/>
                    </a:moveTo>
                    <a:lnTo>
                      <a:pt x="1899" y="1083"/>
                    </a:lnTo>
                    <a:lnTo>
                      <a:pt x="1908" y="1083"/>
                    </a:lnTo>
                    <a:lnTo>
                      <a:pt x="1908" y="1119"/>
                    </a:lnTo>
                    <a:lnTo>
                      <a:pt x="1899" y="1119"/>
                    </a:lnTo>
                    <a:close/>
                    <a:moveTo>
                      <a:pt x="1899" y="1057"/>
                    </a:moveTo>
                    <a:lnTo>
                      <a:pt x="1899" y="1021"/>
                    </a:lnTo>
                    <a:lnTo>
                      <a:pt x="1908" y="1021"/>
                    </a:lnTo>
                    <a:lnTo>
                      <a:pt x="1908" y="1057"/>
                    </a:lnTo>
                    <a:lnTo>
                      <a:pt x="1899" y="1057"/>
                    </a:lnTo>
                    <a:close/>
                    <a:moveTo>
                      <a:pt x="1899" y="993"/>
                    </a:moveTo>
                    <a:lnTo>
                      <a:pt x="1899" y="957"/>
                    </a:lnTo>
                    <a:lnTo>
                      <a:pt x="1908" y="957"/>
                    </a:lnTo>
                    <a:lnTo>
                      <a:pt x="1908" y="993"/>
                    </a:lnTo>
                    <a:lnTo>
                      <a:pt x="1899" y="993"/>
                    </a:lnTo>
                    <a:close/>
                    <a:moveTo>
                      <a:pt x="1899" y="930"/>
                    </a:moveTo>
                    <a:lnTo>
                      <a:pt x="1899" y="894"/>
                    </a:lnTo>
                    <a:lnTo>
                      <a:pt x="1908" y="894"/>
                    </a:lnTo>
                    <a:lnTo>
                      <a:pt x="1908" y="930"/>
                    </a:lnTo>
                    <a:lnTo>
                      <a:pt x="1899" y="930"/>
                    </a:lnTo>
                    <a:close/>
                    <a:moveTo>
                      <a:pt x="1899" y="867"/>
                    </a:moveTo>
                    <a:lnTo>
                      <a:pt x="1899" y="831"/>
                    </a:lnTo>
                    <a:lnTo>
                      <a:pt x="1908" y="831"/>
                    </a:lnTo>
                    <a:lnTo>
                      <a:pt x="1908" y="867"/>
                    </a:lnTo>
                    <a:lnTo>
                      <a:pt x="1899" y="867"/>
                    </a:lnTo>
                    <a:close/>
                    <a:moveTo>
                      <a:pt x="1899" y="805"/>
                    </a:moveTo>
                    <a:lnTo>
                      <a:pt x="1899" y="769"/>
                    </a:lnTo>
                    <a:lnTo>
                      <a:pt x="1908" y="769"/>
                    </a:lnTo>
                    <a:lnTo>
                      <a:pt x="1908" y="805"/>
                    </a:lnTo>
                    <a:lnTo>
                      <a:pt x="1899" y="805"/>
                    </a:lnTo>
                    <a:close/>
                    <a:moveTo>
                      <a:pt x="1899" y="741"/>
                    </a:moveTo>
                    <a:lnTo>
                      <a:pt x="1899" y="705"/>
                    </a:lnTo>
                    <a:lnTo>
                      <a:pt x="1908" y="705"/>
                    </a:lnTo>
                    <a:lnTo>
                      <a:pt x="1908" y="741"/>
                    </a:lnTo>
                    <a:lnTo>
                      <a:pt x="1899" y="741"/>
                    </a:lnTo>
                    <a:close/>
                    <a:moveTo>
                      <a:pt x="1899" y="678"/>
                    </a:moveTo>
                    <a:lnTo>
                      <a:pt x="1899" y="642"/>
                    </a:lnTo>
                    <a:lnTo>
                      <a:pt x="1908" y="642"/>
                    </a:lnTo>
                    <a:lnTo>
                      <a:pt x="1908" y="678"/>
                    </a:lnTo>
                    <a:lnTo>
                      <a:pt x="1899" y="678"/>
                    </a:lnTo>
                    <a:close/>
                    <a:moveTo>
                      <a:pt x="1899" y="614"/>
                    </a:moveTo>
                    <a:lnTo>
                      <a:pt x="1899" y="578"/>
                    </a:lnTo>
                    <a:lnTo>
                      <a:pt x="1908" y="578"/>
                    </a:lnTo>
                    <a:lnTo>
                      <a:pt x="1908" y="614"/>
                    </a:lnTo>
                    <a:lnTo>
                      <a:pt x="1899" y="614"/>
                    </a:lnTo>
                    <a:close/>
                    <a:moveTo>
                      <a:pt x="1899" y="552"/>
                    </a:moveTo>
                    <a:lnTo>
                      <a:pt x="1899" y="516"/>
                    </a:lnTo>
                    <a:lnTo>
                      <a:pt x="1908" y="516"/>
                    </a:lnTo>
                    <a:lnTo>
                      <a:pt x="1908" y="552"/>
                    </a:lnTo>
                    <a:lnTo>
                      <a:pt x="1899" y="552"/>
                    </a:lnTo>
                    <a:close/>
                    <a:moveTo>
                      <a:pt x="1899" y="489"/>
                    </a:moveTo>
                    <a:lnTo>
                      <a:pt x="1899" y="453"/>
                    </a:lnTo>
                    <a:lnTo>
                      <a:pt x="1908" y="453"/>
                    </a:lnTo>
                    <a:lnTo>
                      <a:pt x="1908" y="489"/>
                    </a:lnTo>
                    <a:lnTo>
                      <a:pt x="1899" y="489"/>
                    </a:lnTo>
                    <a:close/>
                    <a:moveTo>
                      <a:pt x="1899" y="426"/>
                    </a:moveTo>
                    <a:lnTo>
                      <a:pt x="1899" y="389"/>
                    </a:lnTo>
                    <a:lnTo>
                      <a:pt x="1908" y="389"/>
                    </a:lnTo>
                    <a:lnTo>
                      <a:pt x="1908" y="426"/>
                    </a:lnTo>
                    <a:lnTo>
                      <a:pt x="1899" y="426"/>
                    </a:lnTo>
                    <a:close/>
                    <a:moveTo>
                      <a:pt x="1899" y="362"/>
                    </a:moveTo>
                    <a:lnTo>
                      <a:pt x="1899" y="326"/>
                    </a:lnTo>
                    <a:lnTo>
                      <a:pt x="1908" y="326"/>
                    </a:lnTo>
                    <a:lnTo>
                      <a:pt x="1908" y="362"/>
                    </a:lnTo>
                    <a:lnTo>
                      <a:pt x="1899" y="362"/>
                    </a:lnTo>
                    <a:close/>
                    <a:moveTo>
                      <a:pt x="1899" y="300"/>
                    </a:moveTo>
                    <a:lnTo>
                      <a:pt x="1899" y="264"/>
                    </a:lnTo>
                    <a:lnTo>
                      <a:pt x="1908" y="264"/>
                    </a:lnTo>
                    <a:lnTo>
                      <a:pt x="1908" y="300"/>
                    </a:lnTo>
                    <a:lnTo>
                      <a:pt x="1899" y="300"/>
                    </a:lnTo>
                    <a:close/>
                    <a:moveTo>
                      <a:pt x="1899" y="237"/>
                    </a:moveTo>
                    <a:lnTo>
                      <a:pt x="1899" y="201"/>
                    </a:lnTo>
                    <a:lnTo>
                      <a:pt x="1908" y="201"/>
                    </a:lnTo>
                    <a:lnTo>
                      <a:pt x="1908" y="237"/>
                    </a:lnTo>
                    <a:lnTo>
                      <a:pt x="1899" y="237"/>
                    </a:lnTo>
                    <a:close/>
                    <a:moveTo>
                      <a:pt x="1899" y="173"/>
                    </a:moveTo>
                    <a:lnTo>
                      <a:pt x="1899" y="137"/>
                    </a:lnTo>
                    <a:lnTo>
                      <a:pt x="1908" y="137"/>
                    </a:lnTo>
                    <a:lnTo>
                      <a:pt x="1908" y="173"/>
                    </a:lnTo>
                    <a:lnTo>
                      <a:pt x="1899" y="173"/>
                    </a:lnTo>
                    <a:close/>
                    <a:moveTo>
                      <a:pt x="1899" y="110"/>
                    </a:moveTo>
                    <a:lnTo>
                      <a:pt x="1899" y="74"/>
                    </a:lnTo>
                    <a:lnTo>
                      <a:pt x="1908" y="74"/>
                    </a:lnTo>
                    <a:lnTo>
                      <a:pt x="1908" y="110"/>
                    </a:lnTo>
                    <a:lnTo>
                      <a:pt x="1899" y="110"/>
                    </a:lnTo>
                    <a:close/>
                    <a:moveTo>
                      <a:pt x="1899" y="48"/>
                    </a:moveTo>
                    <a:lnTo>
                      <a:pt x="1899" y="12"/>
                    </a:lnTo>
                    <a:lnTo>
                      <a:pt x="1908" y="12"/>
                    </a:lnTo>
                    <a:lnTo>
                      <a:pt x="1908" y="48"/>
                    </a:lnTo>
                    <a:lnTo>
                      <a:pt x="1899" y="48"/>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sp>
            <p:nvSpPr>
              <p:cNvPr id="127" name="Freeform 22"/>
              <p:cNvSpPr>
                <a:spLocks noEditPoints="1"/>
              </p:cNvSpPr>
              <p:nvPr/>
            </p:nvSpPr>
            <p:spPr bwMode="auto">
              <a:xfrm>
                <a:off x="639" y="2544"/>
                <a:ext cx="8" cy="1690"/>
              </a:xfrm>
              <a:custGeom>
                <a:avLst/>
                <a:gdLst/>
                <a:ahLst/>
                <a:cxnLst>
                  <a:cxn ang="0">
                    <a:pos x="0" y="31"/>
                  </a:cxn>
                  <a:cxn ang="0">
                    <a:pos x="9" y="5"/>
                  </a:cxn>
                  <a:cxn ang="0">
                    <a:pos x="0" y="94"/>
                  </a:cxn>
                  <a:cxn ang="0">
                    <a:pos x="9" y="67"/>
                  </a:cxn>
                  <a:cxn ang="0">
                    <a:pos x="0" y="157"/>
                  </a:cxn>
                  <a:cxn ang="0">
                    <a:pos x="9" y="130"/>
                  </a:cxn>
                  <a:cxn ang="0">
                    <a:pos x="0" y="221"/>
                  </a:cxn>
                  <a:cxn ang="0">
                    <a:pos x="9" y="193"/>
                  </a:cxn>
                  <a:cxn ang="0">
                    <a:pos x="0" y="283"/>
                  </a:cxn>
                  <a:cxn ang="0">
                    <a:pos x="9" y="257"/>
                  </a:cxn>
                  <a:cxn ang="0">
                    <a:pos x="0" y="346"/>
                  </a:cxn>
                  <a:cxn ang="0">
                    <a:pos x="9" y="319"/>
                  </a:cxn>
                  <a:cxn ang="0">
                    <a:pos x="0" y="410"/>
                  </a:cxn>
                  <a:cxn ang="0">
                    <a:pos x="9" y="382"/>
                  </a:cxn>
                  <a:cxn ang="0">
                    <a:pos x="0" y="473"/>
                  </a:cxn>
                  <a:cxn ang="0">
                    <a:pos x="9" y="446"/>
                  </a:cxn>
                  <a:cxn ang="0">
                    <a:pos x="0" y="535"/>
                  </a:cxn>
                  <a:cxn ang="0">
                    <a:pos x="9" y="509"/>
                  </a:cxn>
                  <a:cxn ang="0">
                    <a:pos x="0" y="598"/>
                  </a:cxn>
                  <a:cxn ang="0">
                    <a:pos x="9" y="571"/>
                  </a:cxn>
                  <a:cxn ang="0">
                    <a:pos x="0" y="662"/>
                  </a:cxn>
                  <a:cxn ang="0">
                    <a:pos x="9" y="635"/>
                  </a:cxn>
                  <a:cxn ang="0">
                    <a:pos x="0" y="725"/>
                  </a:cxn>
                  <a:cxn ang="0">
                    <a:pos x="9" y="698"/>
                  </a:cxn>
                  <a:cxn ang="0">
                    <a:pos x="0" y="787"/>
                  </a:cxn>
                  <a:cxn ang="0">
                    <a:pos x="9" y="761"/>
                  </a:cxn>
                  <a:cxn ang="0">
                    <a:pos x="0" y="851"/>
                  </a:cxn>
                  <a:cxn ang="0">
                    <a:pos x="9" y="823"/>
                  </a:cxn>
                  <a:cxn ang="0">
                    <a:pos x="0" y="914"/>
                  </a:cxn>
                  <a:cxn ang="0">
                    <a:pos x="9" y="887"/>
                  </a:cxn>
                  <a:cxn ang="0">
                    <a:pos x="0" y="978"/>
                  </a:cxn>
                  <a:cxn ang="0">
                    <a:pos x="9" y="950"/>
                  </a:cxn>
                  <a:cxn ang="0">
                    <a:pos x="0" y="1040"/>
                  </a:cxn>
                  <a:cxn ang="0">
                    <a:pos x="9" y="1014"/>
                  </a:cxn>
                  <a:cxn ang="0">
                    <a:pos x="0" y="1103"/>
                  </a:cxn>
                  <a:cxn ang="0">
                    <a:pos x="9" y="1076"/>
                  </a:cxn>
                  <a:cxn ang="0">
                    <a:pos x="0" y="1166"/>
                  </a:cxn>
                  <a:cxn ang="0">
                    <a:pos x="9" y="1139"/>
                  </a:cxn>
                  <a:cxn ang="0">
                    <a:pos x="0" y="1230"/>
                  </a:cxn>
                  <a:cxn ang="0">
                    <a:pos x="9" y="1202"/>
                  </a:cxn>
                  <a:cxn ang="0">
                    <a:pos x="0" y="1292"/>
                  </a:cxn>
                  <a:cxn ang="0">
                    <a:pos x="9" y="1266"/>
                  </a:cxn>
                  <a:cxn ang="0">
                    <a:pos x="0" y="1355"/>
                  </a:cxn>
                  <a:cxn ang="0">
                    <a:pos x="9" y="1328"/>
                  </a:cxn>
                  <a:cxn ang="0">
                    <a:pos x="0" y="1419"/>
                  </a:cxn>
                  <a:cxn ang="0">
                    <a:pos x="9" y="1391"/>
                  </a:cxn>
                  <a:cxn ang="0">
                    <a:pos x="0" y="1482"/>
                  </a:cxn>
                  <a:cxn ang="0">
                    <a:pos x="9" y="1455"/>
                  </a:cxn>
                  <a:cxn ang="0">
                    <a:pos x="0" y="1544"/>
                  </a:cxn>
                  <a:cxn ang="0">
                    <a:pos x="9" y="1518"/>
                  </a:cxn>
                  <a:cxn ang="0">
                    <a:pos x="0" y="1607"/>
                  </a:cxn>
                  <a:cxn ang="0">
                    <a:pos x="9" y="1580"/>
                  </a:cxn>
                  <a:cxn ang="0">
                    <a:pos x="0" y="1671"/>
                  </a:cxn>
                  <a:cxn ang="0">
                    <a:pos x="9" y="1643"/>
                  </a:cxn>
                  <a:cxn ang="0">
                    <a:pos x="0" y="1734"/>
                  </a:cxn>
                  <a:cxn ang="0">
                    <a:pos x="9" y="1707"/>
                  </a:cxn>
                  <a:cxn ang="0">
                    <a:pos x="0" y="1796"/>
                  </a:cxn>
                  <a:cxn ang="0">
                    <a:pos x="9" y="1770"/>
                  </a:cxn>
                  <a:cxn ang="0">
                    <a:pos x="0" y="1860"/>
                  </a:cxn>
                  <a:cxn ang="0">
                    <a:pos x="9" y="1832"/>
                  </a:cxn>
                  <a:cxn ang="0">
                    <a:pos x="0" y="1907"/>
                  </a:cxn>
                  <a:cxn ang="0">
                    <a:pos x="9" y="1896"/>
                  </a:cxn>
                </a:cxnLst>
                <a:rect l="0" t="0" r="r" b="b"/>
                <a:pathLst>
                  <a:path w="9" h="1912">
                    <a:moveTo>
                      <a:pt x="9" y="5"/>
                    </a:moveTo>
                    <a:lnTo>
                      <a:pt x="9" y="31"/>
                    </a:lnTo>
                    <a:lnTo>
                      <a:pt x="9" y="33"/>
                    </a:lnTo>
                    <a:lnTo>
                      <a:pt x="7" y="35"/>
                    </a:lnTo>
                    <a:lnTo>
                      <a:pt x="6" y="35"/>
                    </a:lnTo>
                    <a:lnTo>
                      <a:pt x="4" y="36"/>
                    </a:lnTo>
                    <a:lnTo>
                      <a:pt x="3" y="35"/>
                    </a:lnTo>
                    <a:lnTo>
                      <a:pt x="1" y="35"/>
                    </a:lnTo>
                    <a:lnTo>
                      <a:pt x="0" y="33"/>
                    </a:lnTo>
                    <a:lnTo>
                      <a:pt x="0" y="31"/>
                    </a:lnTo>
                    <a:lnTo>
                      <a:pt x="0" y="5"/>
                    </a:lnTo>
                    <a:lnTo>
                      <a:pt x="0" y="3"/>
                    </a:lnTo>
                    <a:lnTo>
                      <a:pt x="1" y="2"/>
                    </a:lnTo>
                    <a:lnTo>
                      <a:pt x="3" y="0"/>
                    </a:lnTo>
                    <a:lnTo>
                      <a:pt x="4" y="0"/>
                    </a:lnTo>
                    <a:lnTo>
                      <a:pt x="6" y="0"/>
                    </a:lnTo>
                    <a:lnTo>
                      <a:pt x="7" y="2"/>
                    </a:lnTo>
                    <a:lnTo>
                      <a:pt x="9" y="3"/>
                    </a:lnTo>
                    <a:lnTo>
                      <a:pt x="9" y="5"/>
                    </a:lnTo>
                    <a:lnTo>
                      <a:pt x="9" y="5"/>
                    </a:lnTo>
                    <a:close/>
                    <a:moveTo>
                      <a:pt x="9" y="67"/>
                    </a:moveTo>
                    <a:lnTo>
                      <a:pt x="9" y="94"/>
                    </a:lnTo>
                    <a:lnTo>
                      <a:pt x="9" y="95"/>
                    </a:lnTo>
                    <a:lnTo>
                      <a:pt x="7" y="97"/>
                    </a:lnTo>
                    <a:lnTo>
                      <a:pt x="6" y="98"/>
                    </a:lnTo>
                    <a:lnTo>
                      <a:pt x="4" y="98"/>
                    </a:lnTo>
                    <a:lnTo>
                      <a:pt x="3" y="98"/>
                    </a:lnTo>
                    <a:lnTo>
                      <a:pt x="1" y="97"/>
                    </a:lnTo>
                    <a:lnTo>
                      <a:pt x="0" y="95"/>
                    </a:lnTo>
                    <a:lnTo>
                      <a:pt x="0" y="94"/>
                    </a:lnTo>
                    <a:lnTo>
                      <a:pt x="0" y="67"/>
                    </a:lnTo>
                    <a:lnTo>
                      <a:pt x="0" y="65"/>
                    </a:lnTo>
                    <a:lnTo>
                      <a:pt x="1" y="64"/>
                    </a:lnTo>
                    <a:lnTo>
                      <a:pt x="3" y="64"/>
                    </a:lnTo>
                    <a:lnTo>
                      <a:pt x="4" y="62"/>
                    </a:lnTo>
                    <a:lnTo>
                      <a:pt x="6" y="64"/>
                    </a:lnTo>
                    <a:lnTo>
                      <a:pt x="7" y="64"/>
                    </a:lnTo>
                    <a:lnTo>
                      <a:pt x="9" y="65"/>
                    </a:lnTo>
                    <a:lnTo>
                      <a:pt x="9" y="67"/>
                    </a:lnTo>
                    <a:lnTo>
                      <a:pt x="9" y="67"/>
                    </a:lnTo>
                    <a:close/>
                    <a:moveTo>
                      <a:pt x="9" y="130"/>
                    </a:moveTo>
                    <a:lnTo>
                      <a:pt x="9" y="157"/>
                    </a:lnTo>
                    <a:lnTo>
                      <a:pt x="9" y="159"/>
                    </a:lnTo>
                    <a:lnTo>
                      <a:pt x="7" y="160"/>
                    </a:lnTo>
                    <a:lnTo>
                      <a:pt x="6" y="162"/>
                    </a:lnTo>
                    <a:lnTo>
                      <a:pt x="4" y="162"/>
                    </a:lnTo>
                    <a:lnTo>
                      <a:pt x="3" y="162"/>
                    </a:lnTo>
                    <a:lnTo>
                      <a:pt x="1" y="160"/>
                    </a:lnTo>
                    <a:lnTo>
                      <a:pt x="0" y="159"/>
                    </a:lnTo>
                    <a:lnTo>
                      <a:pt x="0" y="157"/>
                    </a:lnTo>
                    <a:lnTo>
                      <a:pt x="0" y="130"/>
                    </a:lnTo>
                    <a:lnTo>
                      <a:pt x="0" y="129"/>
                    </a:lnTo>
                    <a:lnTo>
                      <a:pt x="1" y="127"/>
                    </a:lnTo>
                    <a:lnTo>
                      <a:pt x="3" y="126"/>
                    </a:lnTo>
                    <a:lnTo>
                      <a:pt x="4" y="126"/>
                    </a:lnTo>
                    <a:lnTo>
                      <a:pt x="6" y="126"/>
                    </a:lnTo>
                    <a:lnTo>
                      <a:pt x="7" y="127"/>
                    </a:lnTo>
                    <a:lnTo>
                      <a:pt x="9" y="129"/>
                    </a:lnTo>
                    <a:lnTo>
                      <a:pt x="9" y="130"/>
                    </a:lnTo>
                    <a:lnTo>
                      <a:pt x="9" y="130"/>
                    </a:lnTo>
                    <a:close/>
                    <a:moveTo>
                      <a:pt x="9" y="193"/>
                    </a:moveTo>
                    <a:lnTo>
                      <a:pt x="9" y="221"/>
                    </a:lnTo>
                    <a:lnTo>
                      <a:pt x="9" y="222"/>
                    </a:lnTo>
                    <a:lnTo>
                      <a:pt x="7" y="224"/>
                    </a:lnTo>
                    <a:lnTo>
                      <a:pt x="6" y="225"/>
                    </a:lnTo>
                    <a:lnTo>
                      <a:pt x="4" y="225"/>
                    </a:lnTo>
                    <a:lnTo>
                      <a:pt x="3" y="225"/>
                    </a:lnTo>
                    <a:lnTo>
                      <a:pt x="1" y="224"/>
                    </a:lnTo>
                    <a:lnTo>
                      <a:pt x="0" y="222"/>
                    </a:lnTo>
                    <a:lnTo>
                      <a:pt x="0" y="221"/>
                    </a:lnTo>
                    <a:lnTo>
                      <a:pt x="0" y="193"/>
                    </a:lnTo>
                    <a:lnTo>
                      <a:pt x="0" y="192"/>
                    </a:lnTo>
                    <a:lnTo>
                      <a:pt x="1" y="191"/>
                    </a:lnTo>
                    <a:lnTo>
                      <a:pt x="3" y="189"/>
                    </a:lnTo>
                    <a:lnTo>
                      <a:pt x="4" y="189"/>
                    </a:lnTo>
                    <a:lnTo>
                      <a:pt x="6" y="189"/>
                    </a:lnTo>
                    <a:lnTo>
                      <a:pt x="7" y="191"/>
                    </a:lnTo>
                    <a:lnTo>
                      <a:pt x="9" y="192"/>
                    </a:lnTo>
                    <a:lnTo>
                      <a:pt x="9" y="193"/>
                    </a:lnTo>
                    <a:lnTo>
                      <a:pt x="9" y="193"/>
                    </a:lnTo>
                    <a:close/>
                    <a:moveTo>
                      <a:pt x="9" y="257"/>
                    </a:moveTo>
                    <a:lnTo>
                      <a:pt x="9" y="283"/>
                    </a:lnTo>
                    <a:lnTo>
                      <a:pt x="9" y="286"/>
                    </a:lnTo>
                    <a:lnTo>
                      <a:pt x="7" y="287"/>
                    </a:lnTo>
                    <a:lnTo>
                      <a:pt x="6" y="287"/>
                    </a:lnTo>
                    <a:lnTo>
                      <a:pt x="4" y="289"/>
                    </a:lnTo>
                    <a:lnTo>
                      <a:pt x="3" y="287"/>
                    </a:lnTo>
                    <a:lnTo>
                      <a:pt x="1" y="287"/>
                    </a:lnTo>
                    <a:lnTo>
                      <a:pt x="0" y="286"/>
                    </a:lnTo>
                    <a:lnTo>
                      <a:pt x="0" y="283"/>
                    </a:lnTo>
                    <a:lnTo>
                      <a:pt x="0" y="257"/>
                    </a:lnTo>
                    <a:lnTo>
                      <a:pt x="0" y="255"/>
                    </a:lnTo>
                    <a:lnTo>
                      <a:pt x="1" y="254"/>
                    </a:lnTo>
                    <a:lnTo>
                      <a:pt x="3" y="253"/>
                    </a:lnTo>
                    <a:lnTo>
                      <a:pt x="4" y="253"/>
                    </a:lnTo>
                    <a:lnTo>
                      <a:pt x="6" y="253"/>
                    </a:lnTo>
                    <a:lnTo>
                      <a:pt x="7" y="254"/>
                    </a:lnTo>
                    <a:lnTo>
                      <a:pt x="9" y="255"/>
                    </a:lnTo>
                    <a:lnTo>
                      <a:pt x="9" y="257"/>
                    </a:lnTo>
                    <a:lnTo>
                      <a:pt x="9" y="257"/>
                    </a:lnTo>
                    <a:close/>
                    <a:moveTo>
                      <a:pt x="9" y="319"/>
                    </a:moveTo>
                    <a:lnTo>
                      <a:pt x="9" y="346"/>
                    </a:lnTo>
                    <a:lnTo>
                      <a:pt x="9" y="348"/>
                    </a:lnTo>
                    <a:lnTo>
                      <a:pt x="7" y="349"/>
                    </a:lnTo>
                    <a:lnTo>
                      <a:pt x="6" y="351"/>
                    </a:lnTo>
                    <a:lnTo>
                      <a:pt x="4" y="351"/>
                    </a:lnTo>
                    <a:lnTo>
                      <a:pt x="3" y="351"/>
                    </a:lnTo>
                    <a:lnTo>
                      <a:pt x="1" y="349"/>
                    </a:lnTo>
                    <a:lnTo>
                      <a:pt x="0" y="348"/>
                    </a:lnTo>
                    <a:lnTo>
                      <a:pt x="0" y="346"/>
                    </a:lnTo>
                    <a:lnTo>
                      <a:pt x="0" y="319"/>
                    </a:lnTo>
                    <a:lnTo>
                      <a:pt x="0" y="317"/>
                    </a:lnTo>
                    <a:lnTo>
                      <a:pt x="1" y="316"/>
                    </a:lnTo>
                    <a:lnTo>
                      <a:pt x="3" y="316"/>
                    </a:lnTo>
                    <a:lnTo>
                      <a:pt x="4" y="315"/>
                    </a:lnTo>
                    <a:lnTo>
                      <a:pt x="6" y="316"/>
                    </a:lnTo>
                    <a:lnTo>
                      <a:pt x="7" y="316"/>
                    </a:lnTo>
                    <a:lnTo>
                      <a:pt x="9" y="317"/>
                    </a:lnTo>
                    <a:lnTo>
                      <a:pt x="9" y="319"/>
                    </a:lnTo>
                    <a:lnTo>
                      <a:pt x="9" y="319"/>
                    </a:lnTo>
                    <a:close/>
                    <a:moveTo>
                      <a:pt x="9" y="382"/>
                    </a:moveTo>
                    <a:lnTo>
                      <a:pt x="9" y="410"/>
                    </a:lnTo>
                    <a:lnTo>
                      <a:pt x="9" y="411"/>
                    </a:lnTo>
                    <a:lnTo>
                      <a:pt x="7" y="413"/>
                    </a:lnTo>
                    <a:lnTo>
                      <a:pt x="6" y="414"/>
                    </a:lnTo>
                    <a:lnTo>
                      <a:pt x="4" y="414"/>
                    </a:lnTo>
                    <a:lnTo>
                      <a:pt x="3" y="414"/>
                    </a:lnTo>
                    <a:lnTo>
                      <a:pt x="1" y="413"/>
                    </a:lnTo>
                    <a:lnTo>
                      <a:pt x="0" y="411"/>
                    </a:lnTo>
                    <a:lnTo>
                      <a:pt x="0" y="410"/>
                    </a:lnTo>
                    <a:lnTo>
                      <a:pt x="0" y="382"/>
                    </a:lnTo>
                    <a:lnTo>
                      <a:pt x="0" y="381"/>
                    </a:lnTo>
                    <a:lnTo>
                      <a:pt x="1" y="379"/>
                    </a:lnTo>
                    <a:lnTo>
                      <a:pt x="3" y="378"/>
                    </a:lnTo>
                    <a:lnTo>
                      <a:pt x="4" y="378"/>
                    </a:lnTo>
                    <a:lnTo>
                      <a:pt x="6" y="378"/>
                    </a:lnTo>
                    <a:lnTo>
                      <a:pt x="7" y="379"/>
                    </a:lnTo>
                    <a:lnTo>
                      <a:pt x="9" y="381"/>
                    </a:lnTo>
                    <a:lnTo>
                      <a:pt x="9" y="382"/>
                    </a:lnTo>
                    <a:lnTo>
                      <a:pt x="9" y="382"/>
                    </a:lnTo>
                    <a:close/>
                    <a:moveTo>
                      <a:pt x="9" y="446"/>
                    </a:moveTo>
                    <a:lnTo>
                      <a:pt x="9" y="473"/>
                    </a:lnTo>
                    <a:lnTo>
                      <a:pt x="9" y="475"/>
                    </a:lnTo>
                    <a:lnTo>
                      <a:pt x="7" y="476"/>
                    </a:lnTo>
                    <a:lnTo>
                      <a:pt x="6" y="477"/>
                    </a:lnTo>
                    <a:lnTo>
                      <a:pt x="4" y="477"/>
                    </a:lnTo>
                    <a:lnTo>
                      <a:pt x="3" y="477"/>
                    </a:lnTo>
                    <a:lnTo>
                      <a:pt x="1" y="476"/>
                    </a:lnTo>
                    <a:lnTo>
                      <a:pt x="0" y="475"/>
                    </a:lnTo>
                    <a:lnTo>
                      <a:pt x="0" y="473"/>
                    </a:lnTo>
                    <a:lnTo>
                      <a:pt x="0" y="446"/>
                    </a:lnTo>
                    <a:lnTo>
                      <a:pt x="0" y="444"/>
                    </a:lnTo>
                    <a:lnTo>
                      <a:pt x="1" y="443"/>
                    </a:lnTo>
                    <a:lnTo>
                      <a:pt x="3" y="441"/>
                    </a:lnTo>
                    <a:lnTo>
                      <a:pt x="4" y="441"/>
                    </a:lnTo>
                    <a:lnTo>
                      <a:pt x="6" y="441"/>
                    </a:lnTo>
                    <a:lnTo>
                      <a:pt x="7" y="443"/>
                    </a:lnTo>
                    <a:lnTo>
                      <a:pt x="9" y="444"/>
                    </a:lnTo>
                    <a:lnTo>
                      <a:pt x="9" y="446"/>
                    </a:lnTo>
                    <a:lnTo>
                      <a:pt x="9" y="446"/>
                    </a:lnTo>
                    <a:close/>
                    <a:moveTo>
                      <a:pt x="9" y="509"/>
                    </a:moveTo>
                    <a:lnTo>
                      <a:pt x="9" y="535"/>
                    </a:lnTo>
                    <a:lnTo>
                      <a:pt x="9" y="538"/>
                    </a:lnTo>
                    <a:lnTo>
                      <a:pt x="7" y="539"/>
                    </a:lnTo>
                    <a:lnTo>
                      <a:pt x="6" y="539"/>
                    </a:lnTo>
                    <a:lnTo>
                      <a:pt x="4" y="541"/>
                    </a:lnTo>
                    <a:lnTo>
                      <a:pt x="3" y="539"/>
                    </a:lnTo>
                    <a:lnTo>
                      <a:pt x="1" y="539"/>
                    </a:lnTo>
                    <a:lnTo>
                      <a:pt x="0" y="538"/>
                    </a:lnTo>
                    <a:lnTo>
                      <a:pt x="0" y="535"/>
                    </a:lnTo>
                    <a:lnTo>
                      <a:pt x="0" y="509"/>
                    </a:lnTo>
                    <a:lnTo>
                      <a:pt x="0" y="508"/>
                    </a:lnTo>
                    <a:lnTo>
                      <a:pt x="1" y="506"/>
                    </a:lnTo>
                    <a:lnTo>
                      <a:pt x="3" y="505"/>
                    </a:lnTo>
                    <a:lnTo>
                      <a:pt x="4" y="505"/>
                    </a:lnTo>
                    <a:lnTo>
                      <a:pt x="6" y="505"/>
                    </a:lnTo>
                    <a:lnTo>
                      <a:pt x="7" y="506"/>
                    </a:lnTo>
                    <a:lnTo>
                      <a:pt x="9" y="508"/>
                    </a:lnTo>
                    <a:lnTo>
                      <a:pt x="9" y="509"/>
                    </a:lnTo>
                    <a:lnTo>
                      <a:pt x="9" y="509"/>
                    </a:lnTo>
                    <a:close/>
                    <a:moveTo>
                      <a:pt x="9" y="571"/>
                    </a:moveTo>
                    <a:lnTo>
                      <a:pt x="9" y="598"/>
                    </a:lnTo>
                    <a:lnTo>
                      <a:pt x="9" y="600"/>
                    </a:lnTo>
                    <a:lnTo>
                      <a:pt x="7" y="601"/>
                    </a:lnTo>
                    <a:lnTo>
                      <a:pt x="6" y="603"/>
                    </a:lnTo>
                    <a:lnTo>
                      <a:pt x="4" y="603"/>
                    </a:lnTo>
                    <a:lnTo>
                      <a:pt x="3" y="603"/>
                    </a:lnTo>
                    <a:lnTo>
                      <a:pt x="1" y="601"/>
                    </a:lnTo>
                    <a:lnTo>
                      <a:pt x="0" y="600"/>
                    </a:lnTo>
                    <a:lnTo>
                      <a:pt x="0" y="598"/>
                    </a:lnTo>
                    <a:lnTo>
                      <a:pt x="0" y="571"/>
                    </a:lnTo>
                    <a:lnTo>
                      <a:pt x="0" y="570"/>
                    </a:lnTo>
                    <a:lnTo>
                      <a:pt x="1" y="568"/>
                    </a:lnTo>
                    <a:lnTo>
                      <a:pt x="3" y="568"/>
                    </a:lnTo>
                    <a:lnTo>
                      <a:pt x="4" y="567"/>
                    </a:lnTo>
                    <a:lnTo>
                      <a:pt x="6" y="568"/>
                    </a:lnTo>
                    <a:lnTo>
                      <a:pt x="7" y="568"/>
                    </a:lnTo>
                    <a:lnTo>
                      <a:pt x="9" y="570"/>
                    </a:lnTo>
                    <a:lnTo>
                      <a:pt x="9" y="571"/>
                    </a:lnTo>
                    <a:lnTo>
                      <a:pt x="9" y="571"/>
                    </a:lnTo>
                    <a:close/>
                    <a:moveTo>
                      <a:pt x="9" y="635"/>
                    </a:moveTo>
                    <a:lnTo>
                      <a:pt x="9" y="662"/>
                    </a:lnTo>
                    <a:lnTo>
                      <a:pt x="9" y="663"/>
                    </a:lnTo>
                    <a:lnTo>
                      <a:pt x="7" y="665"/>
                    </a:lnTo>
                    <a:lnTo>
                      <a:pt x="6" y="666"/>
                    </a:lnTo>
                    <a:lnTo>
                      <a:pt x="4" y="666"/>
                    </a:lnTo>
                    <a:lnTo>
                      <a:pt x="3" y="666"/>
                    </a:lnTo>
                    <a:lnTo>
                      <a:pt x="1" y="665"/>
                    </a:lnTo>
                    <a:lnTo>
                      <a:pt x="0" y="663"/>
                    </a:lnTo>
                    <a:lnTo>
                      <a:pt x="0" y="662"/>
                    </a:lnTo>
                    <a:lnTo>
                      <a:pt x="0" y="635"/>
                    </a:lnTo>
                    <a:lnTo>
                      <a:pt x="0" y="633"/>
                    </a:lnTo>
                    <a:lnTo>
                      <a:pt x="1" y="632"/>
                    </a:lnTo>
                    <a:lnTo>
                      <a:pt x="3" y="630"/>
                    </a:lnTo>
                    <a:lnTo>
                      <a:pt x="4" y="630"/>
                    </a:lnTo>
                    <a:lnTo>
                      <a:pt x="6" y="630"/>
                    </a:lnTo>
                    <a:lnTo>
                      <a:pt x="7" y="632"/>
                    </a:lnTo>
                    <a:lnTo>
                      <a:pt x="9" y="633"/>
                    </a:lnTo>
                    <a:lnTo>
                      <a:pt x="9" y="635"/>
                    </a:lnTo>
                    <a:lnTo>
                      <a:pt x="9" y="635"/>
                    </a:lnTo>
                    <a:close/>
                    <a:moveTo>
                      <a:pt x="9" y="698"/>
                    </a:moveTo>
                    <a:lnTo>
                      <a:pt x="9" y="725"/>
                    </a:lnTo>
                    <a:lnTo>
                      <a:pt x="9" y="727"/>
                    </a:lnTo>
                    <a:lnTo>
                      <a:pt x="7" y="728"/>
                    </a:lnTo>
                    <a:lnTo>
                      <a:pt x="6" y="730"/>
                    </a:lnTo>
                    <a:lnTo>
                      <a:pt x="4" y="730"/>
                    </a:lnTo>
                    <a:lnTo>
                      <a:pt x="3" y="730"/>
                    </a:lnTo>
                    <a:lnTo>
                      <a:pt x="1" y="728"/>
                    </a:lnTo>
                    <a:lnTo>
                      <a:pt x="0" y="727"/>
                    </a:lnTo>
                    <a:lnTo>
                      <a:pt x="0" y="725"/>
                    </a:lnTo>
                    <a:lnTo>
                      <a:pt x="0" y="698"/>
                    </a:lnTo>
                    <a:lnTo>
                      <a:pt x="0" y="696"/>
                    </a:lnTo>
                    <a:lnTo>
                      <a:pt x="1" y="695"/>
                    </a:lnTo>
                    <a:lnTo>
                      <a:pt x="3" y="694"/>
                    </a:lnTo>
                    <a:lnTo>
                      <a:pt x="4" y="694"/>
                    </a:lnTo>
                    <a:lnTo>
                      <a:pt x="6" y="694"/>
                    </a:lnTo>
                    <a:lnTo>
                      <a:pt x="7" y="695"/>
                    </a:lnTo>
                    <a:lnTo>
                      <a:pt x="9" y="696"/>
                    </a:lnTo>
                    <a:lnTo>
                      <a:pt x="9" y="698"/>
                    </a:lnTo>
                    <a:lnTo>
                      <a:pt x="9" y="698"/>
                    </a:lnTo>
                    <a:close/>
                    <a:moveTo>
                      <a:pt x="9" y="761"/>
                    </a:moveTo>
                    <a:lnTo>
                      <a:pt x="9" y="787"/>
                    </a:lnTo>
                    <a:lnTo>
                      <a:pt x="9" y="790"/>
                    </a:lnTo>
                    <a:lnTo>
                      <a:pt x="7" y="792"/>
                    </a:lnTo>
                    <a:lnTo>
                      <a:pt x="6" y="792"/>
                    </a:lnTo>
                    <a:lnTo>
                      <a:pt x="4" y="793"/>
                    </a:lnTo>
                    <a:lnTo>
                      <a:pt x="3" y="792"/>
                    </a:lnTo>
                    <a:lnTo>
                      <a:pt x="1" y="792"/>
                    </a:lnTo>
                    <a:lnTo>
                      <a:pt x="0" y="790"/>
                    </a:lnTo>
                    <a:lnTo>
                      <a:pt x="0" y="787"/>
                    </a:lnTo>
                    <a:lnTo>
                      <a:pt x="0" y="761"/>
                    </a:lnTo>
                    <a:lnTo>
                      <a:pt x="0" y="760"/>
                    </a:lnTo>
                    <a:lnTo>
                      <a:pt x="1" y="758"/>
                    </a:lnTo>
                    <a:lnTo>
                      <a:pt x="3" y="757"/>
                    </a:lnTo>
                    <a:lnTo>
                      <a:pt x="4" y="757"/>
                    </a:lnTo>
                    <a:lnTo>
                      <a:pt x="6" y="757"/>
                    </a:lnTo>
                    <a:lnTo>
                      <a:pt x="7" y="758"/>
                    </a:lnTo>
                    <a:lnTo>
                      <a:pt x="9" y="760"/>
                    </a:lnTo>
                    <a:lnTo>
                      <a:pt x="9" y="761"/>
                    </a:lnTo>
                    <a:lnTo>
                      <a:pt x="9" y="761"/>
                    </a:lnTo>
                    <a:close/>
                    <a:moveTo>
                      <a:pt x="9" y="823"/>
                    </a:moveTo>
                    <a:lnTo>
                      <a:pt x="9" y="851"/>
                    </a:lnTo>
                    <a:lnTo>
                      <a:pt x="9" y="852"/>
                    </a:lnTo>
                    <a:lnTo>
                      <a:pt x="7" y="854"/>
                    </a:lnTo>
                    <a:lnTo>
                      <a:pt x="6" y="855"/>
                    </a:lnTo>
                    <a:lnTo>
                      <a:pt x="4" y="855"/>
                    </a:lnTo>
                    <a:lnTo>
                      <a:pt x="3" y="855"/>
                    </a:lnTo>
                    <a:lnTo>
                      <a:pt x="1" y="854"/>
                    </a:lnTo>
                    <a:lnTo>
                      <a:pt x="0" y="852"/>
                    </a:lnTo>
                    <a:lnTo>
                      <a:pt x="0" y="851"/>
                    </a:lnTo>
                    <a:lnTo>
                      <a:pt x="0" y="823"/>
                    </a:lnTo>
                    <a:lnTo>
                      <a:pt x="0" y="822"/>
                    </a:lnTo>
                    <a:lnTo>
                      <a:pt x="1" y="820"/>
                    </a:lnTo>
                    <a:lnTo>
                      <a:pt x="3" y="820"/>
                    </a:lnTo>
                    <a:lnTo>
                      <a:pt x="4" y="819"/>
                    </a:lnTo>
                    <a:lnTo>
                      <a:pt x="6" y="820"/>
                    </a:lnTo>
                    <a:lnTo>
                      <a:pt x="7" y="820"/>
                    </a:lnTo>
                    <a:lnTo>
                      <a:pt x="9" y="822"/>
                    </a:lnTo>
                    <a:lnTo>
                      <a:pt x="9" y="823"/>
                    </a:lnTo>
                    <a:lnTo>
                      <a:pt x="9" y="823"/>
                    </a:lnTo>
                    <a:close/>
                    <a:moveTo>
                      <a:pt x="9" y="887"/>
                    </a:moveTo>
                    <a:lnTo>
                      <a:pt x="9" y="914"/>
                    </a:lnTo>
                    <a:lnTo>
                      <a:pt x="9" y="916"/>
                    </a:lnTo>
                    <a:lnTo>
                      <a:pt x="7" y="917"/>
                    </a:lnTo>
                    <a:lnTo>
                      <a:pt x="6" y="918"/>
                    </a:lnTo>
                    <a:lnTo>
                      <a:pt x="4" y="918"/>
                    </a:lnTo>
                    <a:lnTo>
                      <a:pt x="3" y="918"/>
                    </a:lnTo>
                    <a:lnTo>
                      <a:pt x="1" y="917"/>
                    </a:lnTo>
                    <a:lnTo>
                      <a:pt x="0" y="916"/>
                    </a:lnTo>
                    <a:lnTo>
                      <a:pt x="0" y="914"/>
                    </a:lnTo>
                    <a:lnTo>
                      <a:pt x="0" y="887"/>
                    </a:lnTo>
                    <a:lnTo>
                      <a:pt x="0" y="885"/>
                    </a:lnTo>
                    <a:lnTo>
                      <a:pt x="1" y="884"/>
                    </a:lnTo>
                    <a:lnTo>
                      <a:pt x="3" y="882"/>
                    </a:lnTo>
                    <a:lnTo>
                      <a:pt x="4" y="882"/>
                    </a:lnTo>
                    <a:lnTo>
                      <a:pt x="6" y="882"/>
                    </a:lnTo>
                    <a:lnTo>
                      <a:pt x="7" y="884"/>
                    </a:lnTo>
                    <a:lnTo>
                      <a:pt x="9" y="885"/>
                    </a:lnTo>
                    <a:lnTo>
                      <a:pt x="9" y="887"/>
                    </a:lnTo>
                    <a:lnTo>
                      <a:pt x="9" y="887"/>
                    </a:lnTo>
                    <a:close/>
                    <a:moveTo>
                      <a:pt x="9" y="950"/>
                    </a:moveTo>
                    <a:lnTo>
                      <a:pt x="9" y="978"/>
                    </a:lnTo>
                    <a:lnTo>
                      <a:pt x="9" y="979"/>
                    </a:lnTo>
                    <a:lnTo>
                      <a:pt x="7" y="980"/>
                    </a:lnTo>
                    <a:lnTo>
                      <a:pt x="6" y="982"/>
                    </a:lnTo>
                    <a:lnTo>
                      <a:pt x="4" y="982"/>
                    </a:lnTo>
                    <a:lnTo>
                      <a:pt x="3" y="982"/>
                    </a:lnTo>
                    <a:lnTo>
                      <a:pt x="1" y="980"/>
                    </a:lnTo>
                    <a:lnTo>
                      <a:pt x="0" y="979"/>
                    </a:lnTo>
                    <a:lnTo>
                      <a:pt x="0" y="978"/>
                    </a:lnTo>
                    <a:lnTo>
                      <a:pt x="0" y="950"/>
                    </a:lnTo>
                    <a:lnTo>
                      <a:pt x="0" y="949"/>
                    </a:lnTo>
                    <a:lnTo>
                      <a:pt x="1" y="947"/>
                    </a:lnTo>
                    <a:lnTo>
                      <a:pt x="3" y="946"/>
                    </a:lnTo>
                    <a:lnTo>
                      <a:pt x="4" y="946"/>
                    </a:lnTo>
                    <a:lnTo>
                      <a:pt x="6" y="946"/>
                    </a:lnTo>
                    <a:lnTo>
                      <a:pt x="7" y="947"/>
                    </a:lnTo>
                    <a:lnTo>
                      <a:pt x="9" y="949"/>
                    </a:lnTo>
                    <a:lnTo>
                      <a:pt x="9" y="950"/>
                    </a:lnTo>
                    <a:lnTo>
                      <a:pt x="9" y="950"/>
                    </a:lnTo>
                    <a:close/>
                    <a:moveTo>
                      <a:pt x="9" y="1014"/>
                    </a:moveTo>
                    <a:lnTo>
                      <a:pt x="9" y="1040"/>
                    </a:lnTo>
                    <a:lnTo>
                      <a:pt x="9" y="1042"/>
                    </a:lnTo>
                    <a:lnTo>
                      <a:pt x="7" y="1044"/>
                    </a:lnTo>
                    <a:lnTo>
                      <a:pt x="6" y="1044"/>
                    </a:lnTo>
                    <a:lnTo>
                      <a:pt x="4" y="1045"/>
                    </a:lnTo>
                    <a:lnTo>
                      <a:pt x="3" y="1044"/>
                    </a:lnTo>
                    <a:lnTo>
                      <a:pt x="1" y="1044"/>
                    </a:lnTo>
                    <a:lnTo>
                      <a:pt x="0" y="1042"/>
                    </a:lnTo>
                    <a:lnTo>
                      <a:pt x="0" y="1040"/>
                    </a:lnTo>
                    <a:lnTo>
                      <a:pt x="0" y="1014"/>
                    </a:lnTo>
                    <a:lnTo>
                      <a:pt x="0" y="1012"/>
                    </a:lnTo>
                    <a:lnTo>
                      <a:pt x="1" y="1011"/>
                    </a:lnTo>
                    <a:lnTo>
                      <a:pt x="3" y="1009"/>
                    </a:lnTo>
                    <a:lnTo>
                      <a:pt x="4" y="1009"/>
                    </a:lnTo>
                    <a:lnTo>
                      <a:pt x="6" y="1009"/>
                    </a:lnTo>
                    <a:lnTo>
                      <a:pt x="7" y="1011"/>
                    </a:lnTo>
                    <a:lnTo>
                      <a:pt x="9" y="1012"/>
                    </a:lnTo>
                    <a:lnTo>
                      <a:pt x="9" y="1014"/>
                    </a:lnTo>
                    <a:lnTo>
                      <a:pt x="9" y="1014"/>
                    </a:lnTo>
                    <a:close/>
                    <a:moveTo>
                      <a:pt x="9" y="1076"/>
                    </a:moveTo>
                    <a:lnTo>
                      <a:pt x="9" y="1103"/>
                    </a:lnTo>
                    <a:lnTo>
                      <a:pt x="9" y="1104"/>
                    </a:lnTo>
                    <a:lnTo>
                      <a:pt x="7" y="1106"/>
                    </a:lnTo>
                    <a:lnTo>
                      <a:pt x="6" y="1107"/>
                    </a:lnTo>
                    <a:lnTo>
                      <a:pt x="4" y="1107"/>
                    </a:lnTo>
                    <a:lnTo>
                      <a:pt x="3" y="1107"/>
                    </a:lnTo>
                    <a:lnTo>
                      <a:pt x="1" y="1106"/>
                    </a:lnTo>
                    <a:lnTo>
                      <a:pt x="0" y="1104"/>
                    </a:lnTo>
                    <a:lnTo>
                      <a:pt x="0" y="1103"/>
                    </a:lnTo>
                    <a:lnTo>
                      <a:pt x="0" y="1076"/>
                    </a:lnTo>
                    <a:lnTo>
                      <a:pt x="0" y="1074"/>
                    </a:lnTo>
                    <a:lnTo>
                      <a:pt x="1" y="1073"/>
                    </a:lnTo>
                    <a:lnTo>
                      <a:pt x="3" y="1073"/>
                    </a:lnTo>
                    <a:lnTo>
                      <a:pt x="4" y="1071"/>
                    </a:lnTo>
                    <a:lnTo>
                      <a:pt x="6" y="1073"/>
                    </a:lnTo>
                    <a:lnTo>
                      <a:pt x="7" y="1073"/>
                    </a:lnTo>
                    <a:lnTo>
                      <a:pt x="9" y="1074"/>
                    </a:lnTo>
                    <a:lnTo>
                      <a:pt x="9" y="1076"/>
                    </a:lnTo>
                    <a:lnTo>
                      <a:pt x="9" y="1076"/>
                    </a:lnTo>
                    <a:close/>
                    <a:moveTo>
                      <a:pt x="9" y="1139"/>
                    </a:moveTo>
                    <a:lnTo>
                      <a:pt x="9" y="1166"/>
                    </a:lnTo>
                    <a:lnTo>
                      <a:pt x="9" y="1168"/>
                    </a:lnTo>
                    <a:lnTo>
                      <a:pt x="7" y="1169"/>
                    </a:lnTo>
                    <a:lnTo>
                      <a:pt x="6" y="1171"/>
                    </a:lnTo>
                    <a:lnTo>
                      <a:pt x="4" y="1171"/>
                    </a:lnTo>
                    <a:lnTo>
                      <a:pt x="3" y="1171"/>
                    </a:lnTo>
                    <a:lnTo>
                      <a:pt x="1" y="1169"/>
                    </a:lnTo>
                    <a:lnTo>
                      <a:pt x="0" y="1168"/>
                    </a:lnTo>
                    <a:lnTo>
                      <a:pt x="0" y="1166"/>
                    </a:lnTo>
                    <a:lnTo>
                      <a:pt x="0" y="1139"/>
                    </a:lnTo>
                    <a:lnTo>
                      <a:pt x="0" y="1138"/>
                    </a:lnTo>
                    <a:lnTo>
                      <a:pt x="1" y="1136"/>
                    </a:lnTo>
                    <a:lnTo>
                      <a:pt x="3" y="1135"/>
                    </a:lnTo>
                    <a:lnTo>
                      <a:pt x="4" y="1135"/>
                    </a:lnTo>
                    <a:lnTo>
                      <a:pt x="6" y="1135"/>
                    </a:lnTo>
                    <a:lnTo>
                      <a:pt x="7" y="1136"/>
                    </a:lnTo>
                    <a:lnTo>
                      <a:pt x="9" y="1138"/>
                    </a:lnTo>
                    <a:lnTo>
                      <a:pt x="9" y="1139"/>
                    </a:lnTo>
                    <a:lnTo>
                      <a:pt x="9" y="1139"/>
                    </a:lnTo>
                    <a:close/>
                    <a:moveTo>
                      <a:pt x="9" y="1202"/>
                    </a:moveTo>
                    <a:lnTo>
                      <a:pt x="9" y="1230"/>
                    </a:lnTo>
                    <a:lnTo>
                      <a:pt x="9" y="1231"/>
                    </a:lnTo>
                    <a:lnTo>
                      <a:pt x="7" y="1233"/>
                    </a:lnTo>
                    <a:lnTo>
                      <a:pt x="6" y="1234"/>
                    </a:lnTo>
                    <a:lnTo>
                      <a:pt x="4" y="1234"/>
                    </a:lnTo>
                    <a:lnTo>
                      <a:pt x="3" y="1234"/>
                    </a:lnTo>
                    <a:lnTo>
                      <a:pt x="1" y="1233"/>
                    </a:lnTo>
                    <a:lnTo>
                      <a:pt x="0" y="1231"/>
                    </a:lnTo>
                    <a:lnTo>
                      <a:pt x="0" y="1230"/>
                    </a:lnTo>
                    <a:lnTo>
                      <a:pt x="0" y="1202"/>
                    </a:lnTo>
                    <a:lnTo>
                      <a:pt x="0" y="1201"/>
                    </a:lnTo>
                    <a:lnTo>
                      <a:pt x="1" y="1200"/>
                    </a:lnTo>
                    <a:lnTo>
                      <a:pt x="3" y="1198"/>
                    </a:lnTo>
                    <a:lnTo>
                      <a:pt x="4" y="1198"/>
                    </a:lnTo>
                    <a:lnTo>
                      <a:pt x="6" y="1198"/>
                    </a:lnTo>
                    <a:lnTo>
                      <a:pt x="7" y="1200"/>
                    </a:lnTo>
                    <a:lnTo>
                      <a:pt x="9" y="1201"/>
                    </a:lnTo>
                    <a:lnTo>
                      <a:pt x="9" y="1202"/>
                    </a:lnTo>
                    <a:lnTo>
                      <a:pt x="9" y="1202"/>
                    </a:lnTo>
                    <a:close/>
                    <a:moveTo>
                      <a:pt x="9" y="1266"/>
                    </a:moveTo>
                    <a:lnTo>
                      <a:pt x="9" y="1292"/>
                    </a:lnTo>
                    <a:lnTo>
                      <a:pt x="9" y="1295"/>
                    </a:lnTo>
                    <a:lnTo>
                      <a:pt x="7" y="1296"/>
                    </a:lnTo>
                    <a:lnTo>
                      <a:pt x="6" y="1296"/>
                    </a:lnTo>
                    <a:lnTo>
                      <a:pt x="4" y="1298"/>
                    </a:lnTo>
                    <a:lnTo>
                      <a:pt x="3" y="1296"/>
                    </a:lnTo>
                    <a:lnTo>
                      <a:pt x="1" y="1296"/>
                    </a:lnTo>
                    <a:lnTo>
                      <a:pt x="0" y="1295"/>
                    </a:lnTo>
                    <a:lnTo>
                      <a:pt x="0" y="1292"/>
                    </a:lnTo>
                    <a:lnTo>
                      <a:pt x="0" y="1266"/>
                    </a:lnTo>
                    <a:lnTo>
                      <a:pt x="0" y="1264"/>
                    </a:lnTo>
                    <a:lnTo>
                      <a:pt x="1" y="1263"/>
                    </a:lnTo>
                    <a:lnTo>
                      <a:pt x="3" y="1261"/>
                    </a:lnTo>
                    <a:lnTo>
                      <a:pt x="4" y="1261"/>
                    </a:lnTo>
                    <a:lnTo>
                      <a:pt x="6" y="1261"/>
                    </a:lnTo>
                    <a:lnTo>
                      <a:pt x="7" y="1263"/>
                    </a:lnTo>
                    <a:lnTo>
                      <a:pt x="9" y="1264"/>
                    </a:lnTo>
                    <a:lnTo>
                      <a:pt x="9" y="1266"/>
                    </a:lnTo>
                    <a:lnTo>
                      <a:pt x="9" y="1266"/>
                    </a:lnTo>
                    <a:close/>
                    <a:moveTo>
                      <a:pt x="9" y="1328"/>
                    </a:moveTo>
                    <a:lnTo>
                      <a:pt x="9" y="1355"/>
                    </a:lnTo>
                    <a:lnTo>
                      <a:pt x="9" y="1357"/>
                    </a:lnTo>
                    <a:lnTo>
                      <a:pt x="7" y="1358"/>
                    </a:lnTo>
                    <a:lnTo>
                      <a:pt x="6" y="1359"/>
                    </a:lnTo>
                    <a:lnTo>
                      <a:pt x="4" y="1359"/>
                    </a:lnTo>
                    <a:lnTo>
                      <a:pt x="3" y="1359"/>
                    </a:lnTo>
                    <a:lnTo>
                      <a:pt x="1" y="1358"/>
                    </a:lnTo>
                    <a:lnTo>
                      <a:pt x="0" y="1357"/>
                    </a:lnTo>
                    <a:lnTo>
                      <a:pt x="0" y="1355"/>
                    </a:lnTo>
                    <a:lnTo>
                      <a:pt x="0" y="1328"/>
                    </a:lnTo>
                    <a:lnTo>
                      <a:pt x="0" y="1326"/>
                    </a:lnTo>
                    <a:lnTo>
                      <a:pt x="1" y="1325"/>
                    </a:lnTo>
                    <a:lnTo>
                      <a:pt x="3" y="1325"/>
                    </a:lnTo>
                    <a:lnTo>
                      <a:pt x="4" y="1323"/>
                    </a:lnTo>
                    <a:lnTo>
                      <a:pt x="6" y="1325"/>
                    </a:lnTo>
                    <a:lnTo>
                      <a:pt x="7" y="1325"/>
                    </a:lnTo>
                    <a:lnTo>
                      <a:pt x="9" y="1326"/>
                    </a:lnTo>
                    <a:lnTo>
                      <a:pt x="9" y="1328"/>
                    </a:lnTo>
                    <a:lnTo>
                      <a:pt x="9" y="1328"/>
                    </a:lnTo>
                    <a:close/>
                    <a:moveTo>
                      <a:pt x="9" y="1391"/>
                    </a:moveTo>
                    <a:lnTo>
                      <a:pt x="9" y="1419"/>
                    </a:lnTo>
                    <a:lnTo>
                      <a:pt x="9" y="1420"/>
                    </a:lnTo>
                    <a:lnTo>
                      <a:pt x="7" y="1421"/>
                    </a:lnTo>
                    <a:lnTo>
                      <a:pt x="6" y="1423"/>
                    </a:lnTo>
                    <a:lnTo>
                      <a:pt x="4" y="1423"/>
                    </a:lnTo>
                    <a:lnTo>
                      <a:pt x="3" y="1423"/>
                    </a:lnTo>
                    <a:lnTo>
                      <a:pt x="1" y="1421"/>
                    </a:lnTo>
                    <a:lnTo>
                      <a:pt x="0" y="1420"/>
                    </a:lnTo>
                    <a:lnTo>
                      <a:pt x="0" y="1419"/>
                    </a:lnTo>
                    <a:lnTo>
                      <a:pt x="0" y="1391"/>
                    </a:lnTo>
                    <a:lnTo>
                      <a:pt x="0" y="1390"/>
                    </a:lnTo>
                    <a:lnTo>
                      <a:pt x="1" y="1388"/>
                    </a:lnTo>
                    <a:lnTo>
                      <a:pt x="3" y="1387"/>
                    </a:lnTo>
                    <a:lnTo>
                      <a:pt x="4" y="1387"/>
                    </a:lnTo>
                    <a:lnTo>
                      <a:pt x="6" y="1387"/>
                    </a:lnTo>
                    <a:lnTo>
                      <a:pt x="7" y="1388"/>
                    </a:lnTo>
                    <a:lnTo>
                      <a:pt x="9" y="1390"/>
                    </a:lnTo>
                    <a:lnTo>
                      <a:pt x="9" y="1391"/>
                    </a:lnTo>
                    <a:lnTo>
                      <a:pt x="9" y="1391"/>
                    </a:lnTo>
                    <a:close/>
                    <a:moveTo>
                      <a:pt x="9" y="1455"/>
                    </a:moveTo>
                    <a:lnTo>
                      <a:pt x="9" y="1482"/>
                    </a:lnTo>
                    <a:lnTo>
                      <a:pt x="9" y="1483"/>
                    </a:lnTo>
                    <a:lnTo>
                      <a:pt x="7" y="1485"/>
                    </a:lnTo>
                    <a:lnTo>
                      <a:pt x="6" y="1486"/>
                    </a:lnTo>
                    <a:lnTo>
                      <a:pt x="4" y="1486"/>
                    </a:lnTo>
                    <a:lnTo>
                      <a:pt x="3" y="1486"/>
                    </a:lnTo>
                    <a:lnTo>
                      <a:pt x="1" y="1485"/>
                    </a:lnTo>
                    <a:lnTo>
                      <a:pt x="0" y="1483"/>
                    </a:lnTo>
                    <a:lnTo>
                      <a:pt x="0" y="1482"/>
                    </a:lnTo>
                    <a:lnTo>
                      <a:pt x="0" y="1455"/>
                    </a:lnTo>
                    <a:lnTo>
                      <a:pt x="0" y="1453"/>
                    </a:lnTo>
                    <a:lnTo>
                      <a:pt x="1" y="1452"/>
                    </a:lnTo>
                    <a:lnTo>
                      <a:pt x="3" y="1450"/>
                    </a:lnTo>
                    <a:lnTo>
                      <a:pt x="4" y="1450"/>
                    </a:lnTo>
                    <a:lnTo>
                      <a:pt x="6" y="1450"/>
                    </a:lnTo>
                    <a:lnTo>
                      <a:pt x="7" y="1452"/>
                    </a:lnTo>
                    <a:lnTo>
                      <a:pt x="9" y="1453"/>
                    </a:lnTo>
                    <a:lnTo>
                      <a:pt x="9" y="1455"/>
                    </a:lnTo>
                    <a:lnTo>
                      <a:pt x="9" y="1455"/>
                    </a:lnTo>
                    <a:close/>
                    <a:moveTo>
                      <a:pt x="9" y="1518"/>
                    </a:moveTo>
                    <a:lnTo>
                      <a:pt x="9" y="1544"/>
                    </a:lnTo>
                    <a:lnTo>
                      <a:pt x="9" y="1547"/>
                    </a:lnTo>
                    <a:lnTo>
                      <a:pt x="7" y="1548"/>
                    </a:lnTo>
                    <a:lnTo>
                      <a:pt x="6" y="1548"/>
                    </a:lnTo>
                    <a:lnTo>
                      <a:pt x="4" y="1550"/>
                    </a:lnTo>
                    <a:lnTo>
                      <a:pt x="3" y="1548"/>
                    </a:lnTo>
                    <a:lnTo>
                      <a:pt x="1" y="1548"/>
                    </a:lnTo>
                    <a:lnTo>
                      <a:pt x="0" y="1547"/>
                    </a:lnTo>
                    <a:lnTo>
                      <a:pt x="0" y="1544"/>
                    </a:lnTo>
                    <a:lnTo>
                      <a:pt x="0" y="1518"/>
                    </a:lnTo>
                    <a:lnTo>
                      <a:pt x="0" y="1517"/>
                    </a:lnTo>
                    <a:lnTo>
                      <a:pt x="1" y="1515"/>
                    </a:lnTo>
                    <a:lnTo>
                      <a:pt x="3" y="1514"/>
                    </a:lnTo>
                    <a:lnTo>
                      <a:pt x="4" y="1514"/>
                    </a:lnTo>
                    <a:lnTo>
                      <a:pt x="6" y="1514"/>
                    </a:lnTo>
                    <a:lnTo>
                      <a:pt x="7" y="1515"/>
                    </a:lnTo>
                    <a:lnTo>
                      <a:pt x="9" y="1517"/>
                    </a:lnTo>
                    <a:lnTo>
                      <a:pt x="9" y="1518"/>
                    </a:lnTo>
                    <a:lnTo>
                      <a:pt x="9" y="1518"/>
                    </a:lnTo>
                    <a:close/>
                    <a:moveTo>
                      <a:pt x="9" y="1580"/>
                    </a:moveTo>
                    <a:lnTo>
                      <a:pt x="9" y="1607"/>
                    </a:lnTo>
                    <a:lnTo>
                      <a:pt x="9" y="1609"/>
                    </a:lnTo>
                    <a:lnTo>
                      <a:pt x="7" y="1610"/>
                    </a:lnTo>
                    <a:lnTo>
                      <a:pt x="6" y="1612"/>
                    </a:lnTo>
                    <a:lnTo>
                      <a:pt x="4" y="1612"/>
                    </a:lnTo>
                    <a:lnTo>
                      <a:pt x="3" y="1612"/>
                    </a:lnTo>
                    <a:lnTo>
                      <a:pt x="1" y="1610"/>
                    </a:lnTo>
                    <a:lnTo>
                      <a:pt x="0" y="1609"/>
                    </a:lnTo>
                    <a:lnTo>
                      <a:pt x="0" y="1607"/>
                    </a:lnTo>
                    <a:lnTo>
                      <a:pt x="0" y="1580"/>
                    </a:lnTo>
                    <a:lnTo>
                      <a:pt x="0" y="1579"/>
                    </a:lnTo>
                    <a:lnTo>
                      <a:pt x="1" y="1577"/>
                    </a:lnTo>
                    <a:lnTo>
                      <a:pt x="3" y="1577"/>
                    </a:lnTo>
                    <a:lnTo>
                      <a:pt x="4" y="1576"/>
                    </a:lnTo>
                    <a:lnTo>
                      <a:pt x="6" y="1577"/>
                    </a:lnTo>
                    <a:lnTo>
                      <a:pt x="7" y="1577"/>
                    </a:lnTo>
                    <a:lnTo>
                      <a:pt x="9" y="1579"/>
                    </a:lnTo>
                    <a:lnTo>
                      <a:pt x="9" y="1580"/>
                    </a:lnTo>
                    <a:lnTo>
                      <a:pt x="9" y="1580"/>
                    </a:lnTo>
                    <a:close/>
                    <a:moveTo>
                      <a:pt x="9" y="1643"/>
                    </a:moveTo>
                    <a:lnTo>
                      <a:pt x="9" y="1671"/>
                    </a:lnTo>
                    <a:lnTo>
                      <a:pt x="9" y="1672"/>
                    </a:lnTo>
                    <a:lnTo>
                      <a:pt x="7" y="1674"/>
                    </a:lnTo>
                    <a:lnTo>
                      <a:pt x="6" y="1675"/>
                    </a:lnTo>
                    <a:lnTo>
                      <a:pt x="4" y="1675"/>
                    </a:lnTo>
                    <a:lnTo>
                      <a:pt x="3" y="1675"/>
                    </a:lnTo>
                    <a:lnTo>
                      <a:pt x="1" y="1674"/>
                    </a:lnTo>
                    <a:lnTo>
                      <a:pt x="0" y="1672"/>
                    </a:lnTo>
                    <a:lnTo>
                      <a:pt x="0" y="1671"/>
                    </a:lnTo>
                    <a:lnTo>
                      <a:pt x="0" y="1643"/>
                    </a:lnTo>
                    <a:lnTo>
                      <a:pt x="0" y="1642"/>
                    </a:lnTo>
                    <a:lnTo>
                      <a:pt x="1" y="1641"/>
                    </a:lnTo>
                    <a:lnTo>
                      <a:pt x="3" y="1639"/>
                    </a:lnTo>
                    <a:lnTo>
                      <a:pt x="4" y="1639"/>
                    </a:lnTo>
                    <a:lnTo>
                      <a:pt x="6" y="1639"/>
                    </a:lnTo>
                    <a:lnTo>
                      <a:pt x="7" y="1641"/>
                    </a:lnTo>
                    <a:lnTo>
                      <a:pt x="9" y="1642"/>
                    </a:lnTo>
                    <a:lnTo>
                      <a:pt x="9" y="1643"/>
                    </a:lnTo>
                    <a:lnTo>
                      <a:pt x="9" y="1643"/>
                    </a:lnTo>
                    <a:close/>
                    <a:moveTo>
                      <a:pt x="9" y="1707"/>
                    </a:moveTo>
                    <a:lnTo>
                      <a:pt x="9" y="1734"/>
                    </a:lnTo>
                    <a:lnTo>
                      <a:pt x="9" y="1736"/>
                    </a:lnTo>
                    <a:lnTo>
                      <a:pt x="7" y="1737"/>
                    </a:lnTo>
                    <a:lnTo>
                      <a:pt x="6" y="1739"/>
                    </a:lnTo>
                    <a:lnTo>
                      <a:pt x="4" y="1739"/>
                    </a:lnTo>
                    <a:lnTo>
                      <a:pt x="3" y="1739"/>
                    </a:lnTo>
                    <a:lnTo>
                      <a:pt x="1" y="1737"/>
                    </a:lnTo>
                    <a:lnTo>
                      <a:pt x="0" y="1736"/>
                    </a:lnTo>
                    <a:lnTo>
                      <a:pt x="0" y="1734"/>
                    </a:lnTo>
                    <a:lnTo>
                      <a:pt x="0" y="1707"/>
                    </a:lnTo>
                    <a:lnTo>
                      <a:pt x="0" y="1705"/>
                    </a:lnTo>
                    <a:lnTo>
                      <a:pt x="1" y="1704"/>
                    </a:lnTo>
                    <a:lnTo>
                      <a:pt x="3" y="1703"/>
                    </a:lnTo>
                    <a:lnTo>
                      <a:pt x="4" y="1703"/>
                    </a:lnTo>
                    <a:lnTo>
                      <a:pt x="6" y="1703"/>
                    </a:lnTo>
                    <a:lnTo>
                      <a:pt x="7" y="1704"/>
                    </a:lnTo>
                    <a:lnTo>
                      <a:pt x="9" y="1705"/>
                    </a:lnTo>
                    <a:lnTo>
                      <a:pt x="9" y="1707"/>
                    </a:lnTo>
                    <a:lnTo>
                      <a:pt x="9" y="1707"/>
                    </a:lnTo>
                    <a:close/>
                    <a:moveTo>
                      <a:pt x="9" y="1770"/>
                    </a:moveTo>
                    <a:lnTo>
                      <a:pt x="9" y="1796"/>
                    </a:lnTo>
                    <a:lnTo>
                      <a:pt x="9" y="1799"/>
                    </a:lnTo>
                    <a:lnTo>
                      <a:pt x="7" y="1801"/>
                    </a:lnTo>
                    <a:lnTo>
                      <a:pt x="6" y="1801"/>
                    </a:lnTo>
                    <a:lnTo>
                      <a:pt x="4" y="1802"/>
                    </a:lnTo>
                    <a:lnTo>
                      <a:pt x="3" y="1801"/>
                    </a:lnTo>
                    <a:lnTo>
                      <a:pt x="1" y="1801"/>
                    </a:lnTo>
                    <a:lnTo>
                      <a:pt x="0" y="1799"/>
                    </a:lnTo>
                    <a:lnTo>
                      <a:pt x="0" y="1796"/>
                    </a:lnTo>
                    <a:lnTo>
                      <a:pt x="0" y="1770"/>
                    </a:lnTo>
                    <a:lnTo>
                      <a:pt x="0" y="1769"/>
                    </a:lnTo>
                    <a:lnTo>
                      <a:pt x="1" y="1767"/>
                    </a:lnTo>
                    <a:lnTo>
                      <a:pt x="3" y="1766"/>
                    </a:lnTo>
                    <a:lnTo>
                      <a:pt x="4" y="1766"/>
                    </a:lnTo>
                    <a:lnTo>
                      <a:pt x="6" y="1766"/>
                    </a:lnTo>
                    <a:lnTo>
                      <a:pt x="7" y="1767"/>
                    </a:lnTo>
                    <a:lnTo>
                      <a:pt x="9" y="1769"/>
                    </a:lnTo>
                    <a:lnTo>
                      <a:pt x="9" y="1770"/>
                    </a:lnTo>
                    <a:lnTo>
                      <a:pt x="9" y="1770"/>
                    </a:lnTo>
                    <a:close/>
                    <a:moveTo>
                      <a:pt x="9" y="1832"/>
                    </a:moveTo>
                    <a:lnTo>
                      <a:pt x="9" y="1860"/>
                    </a:lnTo>
                    <a:lnTo>
                      <a:pt x="9" y="1861"/>
                    </a:lnTo>
                    <a:lnTo>
                      <a:pt x="7" y="1863"/>
                    </a:lnTo>
                    <a:lnTo>
                      <a:pt x="6" y="1864"/>
                    </a:lnTo>
                    <a:lnTo>
                      <a:pt x="4" y="1864"/>
                    </a:lnTo>
                    <a:lnTo>
                      <a:pt x="3" y="1864"/>
                    </a:lnTo>
                    <a:lnTo>
                      <a:pt x="1" y="1863"/>
                    </a:lnTo>
                    <a:lnTo>
                      <a:pt x="0" y="1861"/>
                    </a:lnTo>
                    <a:lnTo>
                      <a:pt x="0" y="1860"/>
                    </a:lnTo>
                    <a:lnTo>
                      <a:pt x="0" y="1832"/>
                    </a:lnTo>
                    <a:lnTo>
                      <a:pt x="0" y="1831"/>
                    </a:lnTo>
                    <a:lnTo>
                      <a:pt x="1" y="1829"/>
                    </a:lnTo>
                    <a:lnTo>
                      <a:pt x="3" y="1829"/>
                    </a:lnTo>
                    <a:lnTo>
                      <a:pt x="4" y="1828"/>
                    </a:lnTo>
                    <a:lnTo>
                      <a:pt x="6" y="1829"/>
                    </a:lnTo>
                    <a:lnTo>
                      <a:pt x="7" y="1829"/>
                    </a:lnTo>
                    <a:lnTo>
                      <a:pt x="9" y="1831"/>
                    </a:lnTo>
                    <a:lnTo>
                      <a:pt x="9" y="1832"/>
                    </a:lnTo>
                    <a:lnTo>
                      <a:pt x="9" y="1832"/>
                    </a:lnTo>
                    <a:close/>
                    <a:moveTo>
                      <a:pt x="9" y="1896"/>
                    </a:moveTo>
                    <a:lnTo>
                      <a:pt x="9" y="1907"/>
                    </a:lnTo>
                    <a:lnTo>
                      <a:pt x="9" y="1909"/>
                    </a:lnTo>
                    <a:lnTo>
                      <a:pt x="7" y="1910"/>
                    </a:lnTo>
                    <a:lnTo>
                      <a:pt x="6" y="1912"/>
                    </a:lnTo>
                    <a:lnTo>
                      <a:pt x="4" y="1912"/>
                    </a:lnTo>
                    <a:lnTo>
                      <a:pt x="3" y="1912"/>
                    </a:lnTo>
                    <a:lnTo>
                      <a:pt x="1" y="1910"/>
                    </a:lnTo>
                    <a:lnTo>
                      <a:pt x="0" y="1909"/>
                    </a:lnTo>
                    <a:lnTo>
                      <a:pt x="0" y="1907"/>
                    </a:lnTo>
                    <a:lnTo>
                      <a:pt x="0" y="1896"/>
                    </a:lnTo>
                    <a:lnTo>
                      <a:pt x="0" y="1894"/>
                    </a:lnTo>
                    <a:lnTo>
                      <a:pt x="1" y="1893"/>
                    </a:lnTo>
                    <a:lnTo>
                      <a:pt x="3" y="1891"/>
                    </a:lnTo>
                    <a:lnTo>
                      <a:pt x="4" y="1891"/>
                    </a:lnTo>
                    <a:lnTo>
                      <a:pt x="6" y="1891"/>
                    </a:lnTo>
                    <a:lnTo>
                      <a:pt x="7" y="1893"/>
                    </a:lnTo>
                    <a:lnTo>
                      <a:pt x="9" y="1894"/>
                    </a:lnTo>
                    <a:lnTo>
                      <a:pt x="9" y="1896"/>
                    </a:lnTo>
                    <a:lnTo>
                      <a:pt x="9" y="1896"/>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sp>
            <p:nvSpPr>
              <p:cNvPr id="128" name="Freeform 23"/>
              <p:cNvSpPr>
                <a:spLocks noEditPoints="1"/>
              </p:cNvSpPr>
              <p:nvPr/>
            </p:nvSpPr>
            <p:spPr bwMode="auto">
              <a:xfrm>
                <a:off x="1249" y="2544"/>
                <a:ext cx="7" cy="1690"/>
              </a:xfrm>
              <a:custGeom>
                <a:avLst/>
                <a:gdLst/>
                <a:ahLst/>
                <a:cxnLst>
                  <a:cxn ang="0">
                    <a:pos x="0" y="31"/>
                  </a:cxn>
                  <a:cxn ang="0">
                    <a:pos x="8" y="5"/>
                  </a:cxn>
                  <a:cxn ang="0">
                    <a:pos x="0" y="94"/>
                  </a:cxn>
                  <a:cxn ang="0">
                    <a:pos x="8" y="67"/>
                  </a:cxn>
                  <a:cxn ang="0">
                    <a:pos x="0" y="157"/>
                  </a:cxn>
                  <a:cxn ang="0">
                    <a:pos x="8" y="130"/>
                  </a:cxn>
                  <a:cxn ang="0">
                    <a:pos x="0" y="221"/>
                  </a:cxn>
                  <a:cxn ang="0">
                    <a:pos x="8" y="193"/>
                  </a:cxn>
                  <a:cxn ang="0">
                    <a:pos x="0" y="283"/>
                  </a:cxn>
                  <a:cxn ang="0">
                    <a:pos x="8" y="257"/>
                  </a:cxn>
                  <a:cxn ang="0">
                    <a:pos x="0" y="346"/>
                  </a:cxn>
                  <a:cxn ang="0">
                    <a:pos x="8" y="319"/>
                  </a:cxn>
                  <a:cxn ang="0">
                    <a:pos x="0" y="410"/>
                  </a:cxn>
                  <a:cxn ang="0">
                    <a:pos x="8" y="382"/>
                  </a:cxn>
                  <a:cxn ang="0">
                    <a:pos x="0" y="473"/>
                  </a:cxn>
                  <a:cxn ang="0">
                    <a:pos x="8" y="446"/>
                  </a:cxn>
                  <a:cxn ang="0">
                    <a:pos x="0" y="535"/>
                  </a:cxn>
                  <a:cxn ang="0">
                    <a:pos x="8" y="509"/>
                  </a:cxn>
                  <a:cxn ang="0">
                    <a:pos x="0" y="598"/>
                  </a:cxn>
                  <a:cxn ang="0">
                    <a:pos x="8" y="571"/>
                  </a:cxn>
                  <a:cxn ang="0">
                    <a:pos x="0" y="662"/>
                  </a:cxn>
                  <a:cxn ang="0">
                    <a:pos x="8" y="635"/>
                  </a:cxn>
                  <a:cxn ang="0">
                    <a:pos x="0" y="725"/>
                  </a:cxn>
                  <a:cxn ang="0">
                    <a:pos x="8" y="698"/>
                  </a:cxn>
                  <a:cxn ang="0">
                    <a:pos x="0" y="787"/>
                  </a:cxn>
                  <a:cxn ang="0">
                    <a:pos x="8" y="761"/>
                  </a:cxn>
                  <a:cxn ang="0">
                    <a:pos x="0" y="851"/>
                  </a:cxn>
                  <a:cxn ang="0">
                    <a:pos x="8" y="823"/>
                  </a:cxn>
                  <a:cxn ang="0">
                    <a:pos x="0" y="914"/>
                  </a:cxn>
                  <a:cxn ang="0">
                    <a:pos x="8" y="887"/>
                  </a:cxn>
                  <a:cxn ang="0">
                    <a:pos x="0" y="978"/>
                  </a:cxn>
                  <a:cxn ang="0">
                    <a:pos x="8" y="950"/>
                  </a:cxn>
                  <a:cxn ang="0">
                    <a:pos x="0" y="1040"/>
                  </a:cxn>
                  <a:cxn ang="0">
                    <a:pos x="8" y="1014"/>
                  </a:cxn>
                  <a:cxn ang="0">
                    <a:pos x="0" y="1103"/>
                  </a:cxn>
                  <a:cxn ang="0">
                    <a:pos x="8" y="1076"/>
                  </a:cxn>
                  <a:cxn ang="0">
                    <a:pos x="0" y="1166"/>
                  </a:cxn>
                  <a:cxn ang="0">
                    <a:pos x="8" y="1139"/>
                  </a:cxn>
                  <a:cxn ang="0">
                    <a:pos x="0" y="1230"/>
                  </a:cxn>
                  <a:cxn ang="0">
                    <a:pos x="8" y="1202"/>
                  </a:cxn>
                  <a:cxn ang="0">
                    <a:pos x="0" y="1292"/>
                  </a:cxn>
                  <a:cxn ang="0">
                    <a:pos x="8" y="1266"/>
                  </a:cxn>
                  <a:cxn ang="0">
                    <a:pos x="0" y="1355"/>
                  </a:cxn>
                  <a:cxn ang="0">
                    <a:pos x="8" y="1328"/>
                  </a:cxn>
                  <a:cxn ang="0">
                    <a:pos x="0" y="1419"/>
                  </a:cxn>
                  <a:cxn ang="0">
                    <a:pos x="8" y="1391"/>
                  </a:cxn>
                  <a:cxn ang="0">
                    <a:pos x="0" y="1482"/>
                  </a:cxn>
                  <a:cxn ang="0">
                    <a:pos x="8" y="1455"/>
                  </a:cxn>
                  <a:cxn ang="0">
                    <a:pos x="0" y="1544"/>
                  </a:cxn>
                  <a:cxn ang="0">
                    <a:pos x="8" y="1518"/>
                  </a:cxn>
                  <a:cxn ang="0">
                    <a:pos x="0" y="1607"/>
                  </a:cxn>
                  <a:cxn ang="0">
                    <a:pos x="8" y="1580"/>
                  </a:cxn>
                  <a:cxn ang="0">
                    <a:pos x="0" y="1671"/>
                  </a:cxn>
                  <a:cxn ang="0">
                    <a:pos x="8" y="1643"/>
                  </a:cxn>
                  <a:cxn ang="0">
                    <a:pos x="0" y="1734"/>
                  </a:cxn>
                  <a:cxn ang="0">
                    <a:pos x="8" y="1707"/>
                  </a:cxn>
                  <a:cxn ang="0">
                    <a:pos x="0" y="1796"/>
                  </a:cxn>
                  <a:cxn ang="0">
                    <a:pos x="8" y="1770"/>
                  </a:cxn>
                  <a:cxn ang="0">
                    <a:pos x="0" y="1860"/>
                  </a:cxn>
                  <a:cxn ang="0">
                    <a:pos x="8" y="1832"/>
                  </a:cxn>
                  <a:cxn ang="0">
                    <a:pos x="0" y="1907"/>
                  </a:cxn>
                  <a:cxn ang="0">
                    <a:pos x="8" y="1896"/>
                  </a:cxn>
                </a:cxnLst>
                <a:rect l="0" t="0" r="r" b="b"/>
                <a:pathLst>
                  <a:path w="8" h="1912">
                    <a:moveTo>
                      <a:pt x="8" y="5"/>
                    </a:moveTo>
                    <a:lnTo>
                      <a:pt x="8" y="31"/>
                    </a:lnTo>
                    <a:lnTo>
                      <a:pt x="8" y="33"/>
                    </a:lnTo>
                    <a:lnTo>
                      <a:pt x="7" y="35"/>
                    </a:lnTo>
                    <a:lnTo>
                      <a:pt x="5" y="35"/>
                    </a:lnTo>
                    <a:lnTo>
                      <a:pt x="4" y="36"/>
                    </a:lnTo>
                    <a:lnTo>
                      <a:pt x="3" y="35"/>
                    </a:lnTo>
                    <a:lnTo>
                      <a:pt x="1" y="35"/>
                    </a:lnTo>
                    <a:lnTo>
                      <a:pt x="0" y="33"/>
                    </a:lnTo>
                    <a:lnTo>
                      <a:pt x="0" y="31"/>
                    </a:lnTo>
                    <a:lnTo>
                      <a:pt x="0" y="5"/>
                    </a:lnTo>
                    <a:lnTo>
                      <a:pt x="0" y="3"/>
                    </a:lnTo>
                    <a:lnTo>
                      <a:pt x="1" y="2"/>
                    </a:lnTo>
                    <a:lnTo>
                      <a:pt x="3" y="0"/>
                    </a:lnTo>
                    <a:lnTo>
                      <a:pt x="4" y="0"/>
                    </a:lnTo>
                    <a:lnTo>
                      <a:pt x="5" y="0"/>
                    </a:lnTo>
                    <a:lnTo>
                      <a:pt x="7" y="2"/>
                    </a:lnTo>
                    <a:lnTo>
                      <a:pt x="8" y="3"/>
                    </a:lnTo>
                    <a:lnTo>
                      <a:pt x="8" y="5"/>
                    </a:lnTo>
                    <a:lnTo>
                      <a:pt x="8" y="5"/>
                    </a:lnTo>
                    <a:close/>
                    <a:moveTo>
                      <a:pt x="8" y="67"/>
                    </a:moveTo>
                    <a:lnTo>
                      <a:pt x="8" y="94"/>
                    </a:lnTo>
                    <a:lnTo>
                      <a:pt x="8" y="95"/>
                    </a:lnTo>
                    <a:lnTo>
                      <a:pt x="7" y="97"/>
                    </a:lnTo>
                    <a:lnTo>
                      <a:pt x="5" y="98"/>
                    </a:lnTo>
                    <a:lnTo>
                      <a:pt x="4" y="98"/>
                    </a:lnTo>
                    <a:lnTo>
                      <a:pt x="3" y="98"/>
                    </a:lnTo>
                    <a:lnTo>
                      <a:pt x="1" y="97"/>
                    </a:lnTo>
                    <a:lnTo>
                      <a:pt x="0" y="95"/>
                    </a:lnTo>
                    <a:lnTo>
                      <a:pt x="0" y="94"/>
                    </a:lnTo>
                    <a:lnTo>
                      <a:pt x="0" y="67"/>
                    </a:lnTo>
                    <a:lnTo>
                      <a:pt x="0" y="65"/>
                    </a:lnTo>
                    <a:lnTo>
                      <a:pt x="1" y="64"/>
                    </a:lnTo>
                    <a:lnTo>
                      <a:pt x="3" y="64"/>
                    </a:lnTo>
                    <a:lnTo>
                      <a:pt x="4" y="62"/>
                    </a:lnTo>
                    <a:lnTo>
                      <a:pt x="5" y="64"/>
                    </a:lnTo>
                    <a:lnTo>
                      <a:pt x="7" y="64"/>
                    </a:lnTo>
                    <a:lnTo>
                      <a:pt x="8" y="65"/>
                    </a:lnTo>
                    <a:lnTo>
                      <a:pt x="8" y="67"/>
                    </a:lnTo>
                    <a:lnTo>
                      <a:pt x="8" y="67"/>
                    </a:lnTo>
                    <a:close/>
                    <a:moveTo>
                      <a:pt x="8" y="130"/>
                    </a:moveTo>
                    <a:lnTo>
                      <a:pt x="8" y="157"/>
                    </a:lnTo>
                    <a:lnTo>
                      <a:pt x="8" y="159"/>
                    </a:lnTo>
                    <a:lnTo>
                      <a:pt x="7" y="160"/>
                    </a:lnTo>
                    <a:lnTo>
                      <a:pt x="5" y="162"/>
                    </a:lnTo>
                    <a:lnTo>
                      <a:pt x="4" y="162"/>
                    </a:lnTo>
                    <a:lnTo>
                      <a:pt x="3" y="162"/>
                    </a:lnTo>
                    <a:lnTo>
                      <a:pt x="1" y="160"/>
                    </a:lnTo>
                    <a:lnTo>
                      <a:pt x="0" y="159"/>
                    </a:lnTo>
                    <a:lnTo>
                      <a:pt x="0" y="157"/>
                    </a:lnTo>
                    <a:lnTo>
                      <a:pt x="0" y="130"/>
                    </a:lnTo>
                    <a:lnTo>
                      <a:pt x="0" y="129"/>
                    </a:lnTo>
                    <a:lnTo>
                      <a:pt x="1" y="127"/>
                    </a:lnTo>
                    <a:lnTo>
                      <a:pt x="3" y="126"/>
                    </a:lnTo>
                    <a:lnTo>
                      <a:pt x="4" y="126"/>
                    </a:lnTo>
                    <a:lnTo>
                      <a:pt x="5" y="126"/>
                    </a:lnTo>
                    <a:lnTo>
                      <a:pt x="7" y="127"/>
                    </a:lnTo>
                    <a:lnTo>
                      <a:pt x="8" y="129"/>
                    </a:lnTo>
                    <a:lnTo>
                      <a:pt x="8" y="130"/>
                    </a:lnTo>
                    <a:lnTo>
                      <a:pt x="8" y="130"/>
                    </a:lnTo>
                    <a:close/>
                    <a:moveTo>
                      <a:pt x="8" y="193"/>
                    </a:moveTo>
                    <a:lnTo>
                      <a:pt x="8" y="221"/>
                    </a:lnTo>
                    <a:lnTo>
                      <a:pt x="8" y="222"/>
                    </a:lnTo>
                    <a:lnTo>
                      <a:pt x="7" y="224"/>
                    </a:lnTo>
                    <a:lnTo>
                      <a:pt x="5" y="225"/>
                    </a:lnTo>
                    <a:lnTo>
                      <a:pt x="4" y="225"/>
                    </a:lnTo>
                    <a:lnTo>
                      <a:pt x="3" y="225"/>
                    </a:lnTo>
                    <a:lnTo>
                      <a:pt x="1" y="224"/>
                    </a:lnTo>
                    <a:lnTo>
                      <a:pt x="0" y="222"/>
                    </a:lnTo>
                    <a:lnTo>
                      <a:pt x="0" y="221"/>
                    </a:lnTo>
                    <a:lnTo>
                      <a:pt x="0" y="193"/>
                    </a:lnTo>
                    <a:lnTo>
                      <a:pt x="0" y="192"/>
                    </a:lnTo>
                    <a:lnTo>
                      <a:pt x="1" y="191"/>
                    </a:lnTo>
                    <a:lnTo>
                      <a:pt x="3" y="189"/>
                    </a:lnTo>
                    <a:lnTo>
                      <a:pt x="4" y="189"/>
                    </a:lnTo>
                    <a:lnTo>
                      <a:pt x="5" y="189"/>
                    </a:lnTo>
                    <a:lnTo>
                      <a:pt x="7" y="191"/>
                    </a:lnTo>
                    <a:lnTo>
                      <a:pt x="8" y="192"/>
                    </a:lnTo>
                    <a:lnTo>
                      <a:pt x="8" y="193"/>
                    </a:lnTo>
                    <a:lnTo>
                      <a:pt x="8" y="193"/>
                    </a:lnTo>
                    <a:close/>
                    <a:moveTo>
                      <a:pt x="8" y="257"/>
                    </a:moveTo>
                    <a:lnTo>
                      <a:pt x="8" y="283"/>
                    </a:lnTo>
                    <a:lnTo>
                      <a:pt x="8" y="286"/>
                    </a:lnTo>
                    <a:lnTo>
                      <a:pt x="7" y="287"/>
                    </a:lnTo>
                    <a:lnTo>
                      <a:pt x="5" y="287"/>
                    </a:lnTo>
                    <a:lnTo>
                      <a:pt x="4" y="289"/>
                    </a:lnTo>
                    <a:lnTo>
                      <a:pt x="3" y="287"/>
                    </a:lnTo>
                    <a:lnTo>
                      <a:pt x="1" y="287"/>
                    </a:lnTo>
                    <a:lnTo>
                      <a:pt x="0" y="286"/>
                    </a:lnTo>
                    <a:lnTo>
                      <a:pt x="0" y="283"/>
                    </a:lnTo>
                    <a:lnTo>
                      <a:pt x="0" y="257"/>
                    </a:lnTo>
                    <a:lnTo>
                      <a:pt x="0" y="255"/>
                    </a:lnTo>
                    <a:lnTo>
                      <a:pt x="1" y="254"/>
                    </a:lnTo>
                    <a:lnTo>
                      <a:pt x="3" y="253"/>
                    </a:lnTo>
                    <a:lnTo>
                      <a:pt x="4" y="253"/>
                    </a:lnTo>
                    <a:lnTo>
                      <a:pt x="5" y="253"/>
                    </a:lnTo>
                    <a:lnTo>
                      <a:pt x="7" y="254"/>
                    </a:lnTo>
                    <a:lnTo>
                      <a:pt x="8" y="255"/>
                    </a:lnTo>
                    <a:lnTo>
                      <a:pt x="8" y="257"/>
                    </a:lnTo>
                    <a:lnTo>
                      <a:pt x="8" y="257"/>
                    </a:lnTo>
                    <a:close/>
                    <a:moveTo>
                      <a:pt x="8" y="319"/>
                    </a:moveTo>
                    <a:lnTo>
                      <a:pt x="8" y="346"/>
                    </a:lnTo>
                    <a:lnTo>
                      <a:pt x="8" y="348"/>
                    </a:lnTo>
                    <a:lnTo>
                      <a:pt x="7" y="349"/>
                    </a:lnTo>
                    <a:lnTo>
                      <a:pt x="5" y="351"/>
                    </a:lnTo>
                    <a:lnTo>
                      <a:pt x="4" y="351"/>
                    </a:lnTo>
                    <a:lnTo>
                      <a:pt x="3" y="351"/>
                    </a:lnTo>
                    <a:lnTo>
                      <a:pt x="1" y="349"/>
                    </a:lnTo>
                    <a:lnTo>
                      <a:pt x="0" y="348"/>
                    </a:lnTo>
                    <a:lnTo>
                      <a:pt x="0" y="346"/>
                    </a:lnTo>
                    <a:lnTo>
                      <a:pt x="0" y="319"/>
                    </a:lnTo>
                    <a:lnTo>
                      <a:pt x="0" y="317"/>
                    </a:lnTo>
                    <a:lnTo>
                      <a:pt x="1" y="316"/>
                    </a:lnTo>
                    <a:lnTo>
                      <a:pt x="3" y="316"/>
                    </a:lnTo>
                    <a:lnTo>
                      <a:pt x="4" y="315"/>
                    </a:lnTo>
                    <a:lnTo>
                      <a:pt x="5" y="316"/>
                    </a:lnTo>
                    <a:lnTo>
                      <a:pt x="7" y="316"/>
                    </a:lnTo>
                    <a:lnTo>
                      <a:pt x="8" y="317"/>
                    </a:lnTo>
                    <a:lnTo>
                      <a:pt x="8" y="319"/>
                    </a:lnTo>
                    <a:lnTo>
                      <a:pt x="8" y="319"/>
                    </a:lnTo>
                    <a:close/>
                    <a:moveTo>
                      <a:pt x="8" y="382"/>
                    </a:moveTo>
                    <a:lnTo>
                      <a:pt x="8" y="410"/>
                    </a:lnTo>
                    <a:lnTo>
                      <a:pt x="8" y="411"/>
                    </a:lnTo>
                    <a:lnTo>
                      <a:pt x="7" y="413"/>
                    </a:lnTo>
                    <a:lnTo>
                      <a:pt x="5" y="414"/>
                    </a:lnTo>
                    <a:lnTo>
                      <a:pt x="4" y="414"/>
                    </a:lnTo>
                    <a:lnTo>
                      <a:pt x="3" y="414"/>
                    </a:lnTo>
                    <a:lnTo>
                      <a:pt x="1" y="413"/>
                    </a:lnTo>
                    <a:lnTo>
                      <a:pt x="0" y="411"/>
                    </a:lnTo>
                    <a:lnTo>
                      <a:pt x="0" y="410"/>
                    </a:lnTo>
                    <a:lnTo>
                      <a:pt x="0" y="382"/>
                    </a:lnTo>
                    <a:lnTo>
                      <a:pt x="0" y="381"/>
                    </a:lnTo>
                    <a:lnTo>
                      <a:pt x="1" y="379"/>
                    </a:lnTo>
                    <a:lnTo>
                      <a:pt x="3" y="378"/>
                    </a:lnTo>
                    <a:lnTo>
                      <a:pt x="4" y="378"/>
                    </a:lnTo>
                    <a:lnTo>
                      <a:pt x="5" y="378"/>
                    </a:lnTo>
                    <a:lnTo>
                      <a:pt x="7" y="379"/>
                    </a:lnTo>
                    <a:lnTo>
                      <a:pt x="8" y="381"/>
                    </a:lnTo>
                    <a:lnTo>
                      <a:pt x="8" y="382"/>
                    </a:lnTo>
                    <a:lnTo>
                      <a:pt x="8" y="382"/>
                    </a:lnTo>
                    <a:close/>
                    <a:moveTo>
                      <a:pt x="8" y="446"/>
                    </a:moveTo>
                    <a:lnTo>
                      <a:pt x="8" y="473"/>
                    </a:lnTo>
                    <a:lnTo>
                      <a:pt x="8" y="475"/>
                    </a:lnTo>
                    <a:lnTo>
                      <a:pt x="7" y="476"/>
                    </a:lnTo>
                    <a:lnTo>
                      <a:pt x="5" y="477"/>
                    </a:lnTo>
                    <a:lnTo>
                      <a:pt x="4" y="477"/>
                    </a:lnTo>
                    <a:lnTo>
                      <a:pt x="3" y="477"/>
                    </a:lnTo>
                    <a:lnTo>
                      <a:pt x="1" y="476"/>
                    </a:lnTo>
                    <a:lnTo>
                      <a:pt x="0" y="475"/>
                    </a:lnTo>
                    <a:lnTo>
                      <a:pt x="0" y="473"/>
                    </a:lnTo>
                    <a:lnTo>
                      <a:pt x="0" y="446"/>
                    </a:lnTo>
                    <a:lnTo>
                      <a:pt x="0" y="444"/>
                    </a:lnTo>
                    <a:lnTo>
                      <a:pt x="1" y="443"/>
                    </a:lnTo>
                    <a:lnTo>
                      <a:pt x="3" y="441"/>
                    </a:lnTo>
                    <a:lnTo>
                      <a:pt x="4" y="441"/>
                    </a:lnTo>
                    <a:lnTo>
                      <a:pt x="5" y="441"/>
                    </a:lnTo>
                    <a:lnTo>
                      <a:pt x="7" y="443"/>
                    </a:lnTo>
                    <a:lnTo>
                      <a:pt x="8" y="444"/>
                    </a:lnTo>
                    <a:lnTo>
                      <a:pt x="8" y="446"/>
                    </a:lnTo>
                    <a:lnTo>
                      <a:pt x="8" y="446"/>
                    </a:lnTo>
                    <a:close/>
                    <a:moveTo>
                      <a:pt x="8" y="509"/>
                    </a:moveTo>
                    <a:lnTo>
                      <a:pt x="8" y="535"/>
                    </a:lnTo>
                    <a:lnTo>
                      <a:pt x="8" y="538"/>
                    </a:lnTo>
                    <a:lnTo>
                      <a:pt x="7" y="539"/>
                    </a:lnTo>
                    <a:lnTo>
                      <a:pt x="5" y="539"/>
                    </a:lnTo>
                    <a:lnTo>
                      <a:pt x="4" y="541"/>
                    </a:lnTo>
                    <a:lnTo>
                      <a:pt x="3" y="539"/>
                    </a:lnTo>
                    <a:lnTo>
                      <a:pt x="1" y="539"/>
                    </a:lnTo>
                    <a:lnTo>
                      <a:pt x="0" y="538"/>
                    </a:lnTo>
                    <a:lnTo>
                      <a:pt x="0" y="535"/>
                    </a:lnTo>
                    <a:lnTo>
                      <a:pt x="0" y="509"/>
                    </a:lnTo>
                    <a:lnTo>
                      <a:pt x="0" y="508"/>
                    </a:lnTo>
                    <a:lnTo>
                      <a:pt x="1" y="506"/>
                    </a:lnTo>
                    <a:lnTo>
                      <a:pt x="3" y="505"/>
                    </a:lnTo>
                    <a:lnTo>
                      <a:pt x="4" y="505"/>
                    </a:lnTo>
                    <a:lnTo>
                      <a:pt x="5" y="505"/>
                    </a:lnTo>
                    <a:lnTo>
                      <a:pt x="7" y="506"/>
                    </a:lnTo>
                    <a:lnTo>
                      <a:pt x="8" y="508"/>
                    </a:lnTo>
                    <a:lnTo>
                      <a:pt x="8" y="509"/>
                    </a:lnTo>
                    <a:lnTo>
                      <a:pt x="8" y="509"/>
                    </a:lnTo>
                    <a:close/>
                    <a:moveTo>
                      <a:pt x="8" y="571"/>
                    </a:moveTo>
                    <a:lnTo>
                      <a:pt x="8" y="598"/>
                    </a:lnTo>
                    <a:lnTo>
                      <a:pt x="8" y="600"/>
                    </a:lnTo>
                    <a:lnTo>
                      <a:pt x="7" y="601"/>
                    </a:lnTo>
                    <a:lnTo>
                      <a:pt x="5" y="603"/>
                    </a:lnTo>
                    <a:lnTo>
                      <a:pt x="4" y="603"/>
                    </a:lnTo>
                    <a:lnTo>
                      <a:pt x="3" y="603"/>
                    </a:lnTo>
                    <a:lnTo>
                      <a:pt x="1" y="601"/>
                    </a:lnTo>
                    <a:lnTo>
                      <a:pt x="0" y="600"/>
                    </a:lnTo>
                    <a:lnTo>
                      <a:pt x="0" y="598"/>
                    </a:lnTo>
                    <a:lnTo>
                      <a:pt x="0" y="571"/>
                    </a:lnTo>
                    <a:lnTo>
                      <a:pt x="0" y="570"/>
                    </a:lnTo>
                    <a:lnTo>
                      <a:pt x="1" y="568"/>
                    </a:lnTo>
                    <a:lnTo>
                      <a:pt x="3" y="568"/>
                    </a:lnTo>
                    <a:lnTo>
                      <a:pt x="4" y="567"/>
                    </a:lnTo>
                    <a:lnTo>
                      <a:pt x="5" y="568"/>
                    </a:lnTo>
                    <a:lnTo>
                      <a:pt x="7" y="568"/>
                    </a:lnTo>
                    <a:lnTo>
                      <a:pt x="8" y="570"/>
                    </a:lnTo>
                    <a:lnTo>
                      <a:pt x="8" y="571"/>
                    </a:lnTo>
                    <a:lnTo>
                      <a:pt x="8" y="571"/>
                    </a:lnTo>
                    <a:close/>
                    <a:moveTo>
                      <a:pt x="8" y="635"/>
                    </a:moveTo>
                    <a:lnTo>
                      <a:pt x="8" y="662"/>
                    </a:lnTo>
                    <a:lnTo>
                      <a:pt x="8" y="663"/>
                    </a:lnTo>
                    <a:lnTo>
                      <a:pt x="7" y="665"/>
                    </a:lnTo>
                    <a:lnTo>
                      <a:pt x="5" y="666"/>
                    </a:lnTo>
                    <a:lnTo>
                      <a:pt x="4" y="666"/>
                    </a:lnTo>
                    <a:lnTo>
                      <a:pt x="3" y="666"/>
                    </a:lnTo>
                    <a:lnTo>
                      <a:pt x="1" y="665"/>
                    </a:lnTo>
                    <a:lnTo>
                      <a:pt x="0" y="663"/>
                    </a:lnTo>
                    <a:lnTo>
                      <a:pt x="0" y="662"/>
                    </a:lnTo>
                    <a:lnTo>
                      <a:pt x="0" y="635"/>
                    </a:lnTo>
                    <a:lnTo>
                      <a:pt x="0" y="633"/>
                    </a:lnTo>
                    <a:lnTo>
                      <a:pt x="1" y="632"/>
                    </a:lnTo>
                    <a:lnTo>
                      <a:pt x="3" y="630"/>
                    </a:lnTo>
                    <a:lnTo>
                      <a:pt x="4" y="630"/>
                    </a:lnTo>
                    <a:lnTo>
                      <a:pt x="5" y="630"/>
                    </a:lnTo>
                    <a:lnTo>
                      <a:pt x="7" y="632"/>
                    </a:lnTo>
                    <a:lnTo>
                      <a:pt x="8" y="633"/>
                    </a:lnTo>
                    <a:lnTo>
                      <a:pt x="8" y="635"/>
                    </a:lnTo>
                    <a:lnTo>
                      <a:pt x="8" y="635"/>
                    </a:lnTo>
                    <a:close/>
                    <a:moveTo>
                      <a:pt x="8" y="698"/>
                    </a:moveTo>
                    <a:lnTo>
                      <a:pt x="8" y="725"/>
                    </a:lnTo>
                    <a:lnTo>
                      <a:pt x="8" y="727"/>
                    </a:lnTo>
                    <a:lnTo>
                      <a:pt x="7" y="728"/>
                    </a:lnTo>
                    <a:lnTo>
                      <a:pt x="5" y="730"/>
                    </a:lnTo>
                    <a:lnTo>
                      <a:pt x="4" y="730"/>
                    </a:lnTo>
                    <a:lnTo>
                      <a:pt x="3" y="730"/>
                    </a:lnTo>
                    <a:lnTo>
                      <a:pt x="1" y="728"/>
                    </a:lnTo>
                    <a:lnTo>
                      <a:pt x="0" y="727"/>
                    </a:lnTo>
                    <a:lnTo>
                      <a:pt x="0" y="725"/>
                    </a:lnTo>
                    <a:lnTo>
                      <a:pt x="0" y="698"/>
                    </a:lnTo>
                    <a:lnTo>
                      <a:pt x="0" y="696"/>
                    </a:lnTo>
                    <a:lnTo>
                      <a:pt x="1" y="695"/>
                    </a:lnTo>
                    <a:lnTo>
                      <a:pt x="3" y="694"/>
                    </a:lnTo>
                    <a:lnTo>
                      <a:pt x="4" y="694"/>
                    </a:lnTo>
                    <a:lnTo>
                      <a:pt x="5" y="694"/>
                    </a:lnTo>
                    <a:lnTo>
                      <a:pt x="7" y="695"/>
                    </a:lnTo>
                    <a:lnTo>
                      <a:pt x="8" y="696"/>
                    </a:lnTo>
                    <a:lnTo>
                      <a:pt x="8" y="698"/>
                    </a:lnTo>
                    <a:lnTo>
                      <a:pt x="8" y="698"/>
                    </a:lnTo>
                    <a:close/>
                    <a:moveTo>
                      <a:pt x="8" y="761"/>
                    </a:moveTo>
                    <a:lnTo>
                      <a:pt x="8" y="787"/>
                    </a:lnTo>
                    <a:lnTo>
                      <a:pt x="8" y="790"/>
                    </a:lnTo>
                    <a:lnTo>
                      <a:pt x="7" y="792"/>
                    </a:lnTo>
                    <a:lnTo>
                      <a:pt x="5" y="792"/>
                    </a:lnTo>
                    <a:lnTo>
                      <a:pt x="4" y="793"/>
                    </a:lnTo>
                    <a:lnTo>
                      <a:pt x="3" y="792"/>
                    </a:lnTo>
                    <a:lnTo>
                      <a:pt x="1" y="792"/>
                    </a:lnTo>
                    <a:lnTo>
                      <a:pt x="0" y="790"/>
                    </a:lnTo>
                    <a:lnTo>
                      <a:pt x="0" y="787"/>
                    </a:lnTo>
                    <a:lnTo>
                      <a:pt x="0" y="761"/>
                    </a:lnTo>
                    <a:lnTo>
                      <a:pt x="0" y="760"/>
                    </a:lnTo>
                    <a:lnTo>
                      <a:pt x="1" y="758"/>
                    </a:lnTo>
                    <a:lnTo>
                      <a:pt x="3" y="757"/>
                    </a:lnTo>
                    <a:lnTo>
                      <a:pt x="4" y="757"/>
                    </a:lnTo>
                    <a:lnTo>
                      <a:pt x="5" y="757"/>
                    </a:lnTo>
                    <a:lnTo>
                      <a:pt x="7" y="758"/>
                    </a:lnTo>
                    <a:lnTo>
                      <a:pt x="8" y="760"/>
                    </a:lnTo>
                    <a:lnTo>
                      <a:pt x="8" y="761"/>
                    </a:lnTo>
                    <a:lnTo>
                      <a:pt x="8" y="761"/>
                    </a:lnTo>
                    <a:close/>
                    <a:moveTo>
                      <a:pt x="8" y="823"/>
                    </a:moveTo>
                    <a:lnTo>
                      <a:pt x="8" y="851"/>
                    </a:lnTo>
                    <a:lnTo>
                      <a:pt x="8" y="852"/>
                    </a:lnTo>
                    <a:lnTo>
                      <a:pt x="7" y="854"/>
                    </a:lnTo>
                    <a:lnTo>
                      <a:pt x="5" y="855"/>
                    </a:lnTo>
                    <a:lnTo>
                      <a:pt x="4" y="855"/>
                    </a:lnTo>
                    <a:lnTo>
                      <a:pt x="3" y="855"/>
                    </a:lnTo>
                    <a:lnTo>
                      <a:pt x="1" y="854"/>
                    </a:lnTo>
                    <a:lnTo>
                      <a:pt x="0" y="852"/>
                    </a:lnTo>
                    <a:lnTo>
                      <a:pt x="0" y="851"/>
                    </a:lnTo>
                    <a:lnTo>
                      <a:pt x="0" y="823"/>
                    </a:lnTo>
                    <a:lnTo>
                      <a:pt x="0" y="822"/>
                    </a:lnTo>
                    <a:lnTo>
                      <a:pt x="1" y="820"/>
                    </a:lnTo>
                    <a:lnTo>
                      <a:pt x="3" y="820"/>
                    </a:lnTo>
                    <a:lnTo>
                      <a:pt x="4" y="819"/>
                    </a:lnTo>
                    <a:lnTo>
                      <a:pt x="5" y="820"/>
                    </a:lnTo>
                    <a:lnTo>
                      <a:pt x="7" y="820"/>
                    </a:lnTo>
                    <a:lnTo>
                      <a:pt x="8" y="822"/>
                    </a:lnTo>
                    <a:lnTo>
                      <a:pt x="8" y="823"/>
                    </a:lnTo>
                    <a:lnTo>
                      <a:pt x="8" y="823"/>
                    </a:lnTo>
                    <a:close/>
                    <a:moveTo>
                      <a:pt x="8" y="887"/>
                    </a:moveTo>
                    <a:lnTo>
                      <a:pt x="8" y="914"/>
                    </a:lnTo>
                    <a:lnTo>
                      <a:pt x="8" y="916"/>
                    </a:lnTo>
                    <a:lnTo>
                      <a:pt x="7" y="917"/>
                    </a:lnTo>
                    <a:lnTo>
                      <a:pt x="5" y="918"/>
                    </a:lnTo>
                    <a:lnTo>
                      <a:pt x="4" y="918"/>
                    </a:lnTo>
                    <a:lnTo>
                      <a:pt x="3" y="918"/>
                    </a:lnTo>
                    <a:lnTo>
                      <a:pt x="1" y="917"/>
                    </a:lnTo>
                    <a:lnTo>
                      <a:pt x="0" y="916"/>
                    </a:lnTo>
                    <a:lnTo>
                      <a:pt x="0" y="914"/>
                    </a:lnTo>
                    <a:lnTo>
                      <a:pt x="0" y="887"/>
                    </a:lnTo>
                    <a:lnTo>
                      <a:pt x="0" y="885"/>
                    </a:lnTo>
                    <a:lnTo>
                      <a:pt x="1" y="884"/>
                    </a:lnTo>
                    <a:lnTo>
                      <a:pt x="3" y="882"/>
                    </a:lnTo>
                    <a:lnTo>
                      <a:pt x="4" y="882"/>
                    </a:lnTo>
                    <a:lnTo>
                      <a:pt x="5" y="882"/>
                    </a:lnTo>
                    <a:lnTo>
                      <a:pt x="7" y="884"/>
                    </a:lnTo>
                    <a:lnTo>
                      <a:pt x="8" y="885"/>
                    </a:lnTo>
                    <a:lnTo>
                      <a:pt x="8" y="887"/>
                    </a:lnTo>
                    <a:lnTo>
                      <a:pt x="8" y="887"/>
                    </a:lnTo>
                    <a:close/>
                    <a:moveTo>
                      <a:pt x="8" y="950"/>
                    </a:moveTo>
                    <a:lnTo>
                      <a:pt x="8" y="978"/>
                    </a:lnTo>
                    <a:lnTo>
                      <a:pt x="8" y="979"/>
                    </a:lnTo>
                    <a:lnTo>
                      <a:pt x="7" y="980"/>
                    </a:lnTo>
                    <a:lnTo>
                      <a:pt x="5" y="982"/>
                    </a:lnTo>
                    <a:lnTo>
                      <a:pt x="4" y="982"/>
                    </a:lnTo>
                    <a:lnTo>
                      <a:pt x="3" y="982"/>
                    </a:lnTo>
                    <a:lnTo>
                      <a:pt x="1" y="980"/>
                    </a:lnTo>
                    <a:lnTo>
                      <a:pt x="0" y="979"/>
                    </a:lnTo>
                    <a:lnTo>
                      <a:pt x="0" y="978"/>
                    </a:lnTo>
                    <a:lnTo>
                      <a:pt x="0" y="950"/>
                    </a:lnTo>
                    <a:lnTo>
                      <a:pt x="0" y="949"/>
                    </a:lnTo>
                    <a:lnTo>
                      <a:pt x="1" y="947"/>
                    </a:lnTo>
                    <a:lnTo>
                      <a:pt x="3" y="946"/>
                    </a:lnTo>
                    <a:lnTo>
                      <a:pt x="4" y="946"/>
                    </a:lnTo>
                    <a:lnTo>
                      <a:pt x="5" y="946"/>
                    </a:lnTo>
                    <a:lnTo>
                      <a:pt x="7" y="947"/>
                    </a:lnTo>
                    <a:lnTo>
                      <a:pt x="8" y="949"/>
                    </a:lnTo>
                    <a:lnTo>
                      <a:pt x="8" y="950"/>
                    </a:lnTo>
                    <a:lnTo>
                      <a:pt x="8" y="950"/>
                    </a:lnTo>
                    <a:close/>
                    <a:moveTo>
                      <a:pt x="8" y="1014"/>
                    </a:moveTo>
                    <a:lnTo>
                      <a:pt x="8" y="1040"/>
                    </a:lnTo>
                    <a:lnTo>
                      <a:pt x="8" y="1042"/>
                    </a:lnTo>
                    <a:lnTo>
                      <a:pt x="7" y="1044"/>
                    </a:lnTo>
                    <a:lnTo>
                      <a:pt x="5" y="1044"/>
                    </a:lnTo>
                    <a:lnTo>
                      <a:pt x="4" y="1045"/>
                    </a:lnTo>
                    <a:lnTo>
                      <a:pt x="3" y="1044"/>
                    </a:lnTo>
                    <a:lnTo>
                      <a:pt x="1" y="1044"/>
                    </a:lnTo>
                    <a:lnTo>
                      <a:pt x="0" y="1042"/>
                    </a:lnTo>
                    <a:lnTo>
                      <a:pt x="0" y="1040"/>
                    </a:lnTo>
                    <a:lnTo>
                      <a:pt x="0" y="1014"/>
                    </a:lnTo>
                    <a:lnTo>
                      <a:pt x="0" y="1012"/>
                    </a:lnTo>
                    <a:lnTo>
                      <a:pt x="1" y="1011"/>
                    </a:lnTo>
                    <a:lnTo>
                      <a:pt x="3" y="1009"/>
                    </a:lnTo>
                    <a:lnTo>
                      <a:pt x="4" y="1009"/>
                    </a:lnTo>
                    <a:lnTo>
                      <a:pt x="5" y="1009"/>
                    </a:lnTo>
                    <a:lnTo>
                      <a:pt x="7" y="1011"/>
                    </a:lnTo>
                    <a:lnTo>
                      <a:pt x="8" y="1012"/>
                    </a:lnTo>
                    <a:lnTo>
                      <a:pt x="8" y="1014"/>
                    </a:lnTo>
                    <a:lnTo>
                      <a:pt x="8" y="1014"/>
                    </a:lnTo>
                    <a:close/>
                    <a:moveTo>
                      <a:pt x="8" y="1076"/>
                    </a:moveTo>
                    <a:lnTo>
                      <a:pt x="8" y="1103"/>
                    </a:lnTo>
                    <a:lnTo>
                      <a:pt x="8" y="1104"/>
                    </a:lnTo>
                    <a:lnTo>
                      <a:pt x="7" y="1106"/>
                    </a:lnTo>
                    <a:lnTo>
                      <a:pt x="5" y="1107"/>
                    </a:lnTo>
                    <a:lnTo>
                      <a:pt x="4" y="1107"/>
                    </a:lnTo>
                    <a:lnTo>
                      <a:pt x="3" y="1107"/>
                    </a:lnTo>
                    <a:lnTo>
                      <a:pt x="1" y="1106"/>
                    </a:lnTo>
                    <a:lnTo>
                      <a:pt x="0" y="1104"/>
                    </a:lnTo>
                    <a:lnTo>
                      <a:pt x="0" y="1103"/>
                    </a:lnTo>
                    <a:lnTo>
                      <a:pt x="0" y="1076"/>
                    </a:lnTo>
                    <a:lnTo>
                      <a:pt x="0" y="1074"/>
                    </a:lnTo>
                    <a:lnTo>
                      <a:pt x="1" y="1073"/>
                    </a:lnTo>
                    <a:lnTo>
                      <a:pt x="3" y="1073"/>
                    </a:lnTo>
                    <a:lnTo>
                      <a:pt x="4" y="1071"/>
                    </a:lnTo>
                    <a:lnTo>
                      <a:pt x="5" y="1073"/>
                    </a:lnTo>
                    <a:lnTo>
                      <a:pt x="7" y="1073"/>
                    </a:lnTo>
                    <a:lnTo>
                      <a:pt x="8" y="1074"/>
                    </a:lnTo>
                    <a:lnTo>
                      <a:pt x="8" y="1076"/>
                    </a:lnTo>
                    <a:lnTo>
                      <a:pt x="8" y="1076"/>
                    </a:lnTo>
                    <a:close/>
                    <a:moveTo>
                      <a:pt x="8" y="1139"/>
                    </a:moveTo>
                    <a:lnTo>
                      <a:pt x="8" y="1166"/>
                    </a:lnTo>
                    <a:lnTo>
                      <a:pt x="8" y="1168"/>
                    </a:lnTo>
                    <a:lnTo>
                      <a:pt x="7" y="1169"/>
                    </a:lnTo>
                    <a:lnTo>
                      <a:pt x="5" y="1171"/>
                    </a:lnTo>
                    <a:lnTo>
                      <a:pt x="4" y="1171"/>
                    </a:lnTo>
                    <a:lnTo>
                      <a:pt x="3" y="1171"/>
                    </a:lnTo>
                    <a:lnTo>
                      <a:pt x="1" y="1169"/>
                    </a:lnTo>
                    <a:lnTo>
                      <a:pt x="0" y="1168"/>
                    </a:lnTo>
                    <a:lnTo>
                      <a:pt x="0" y="1166"/>
                    </a:lnTo>
                    <a:lnTo>
                      <a:pt x="0" y="1139"/>
                    </a:lnTo>
                    <a:lnTo>
                      <a:pt x="0" y="1138"/>
                    </a:lnTo>
                    <a:lnTo>
                      <a:pt x="1" y="1136"/>
                    </a:lnTo>
                    <a:lnTo>
                      <a:pt x="3" y="1135"/>
                    </a:lnTo>
                    <a:lnTo>
                      <a:pt x="4" y="1135"/>
                    </a:lnTo>
                    <a:lnTo>
                      <a:pt x="5" y="1135"/>
                    </a:lnTo>
                    <a:lnTo>
                      <a:pt x="7" y="1136"/>
                    </a:lnTo>
                    <a:lnTo>
                      <a:pt x="8" y="1138"/>
                    </a:lnTo>
                    <a:lnTo>
                      <a:pt x="8" y="1139"/>
                    </a:lnTo>
                    <a:lnTo>
                      <a:pt x="8" y="1139"/>
                    </a:lnTo>
                    <a:close/>
                    <a:moveTo>
                      <a:pt x="8" y="1202"/>
                    </a:moveTo>
                    <a:lnTo>
                      <a:pt x="8" y="1230"/>
                    </a:lnTo>
                    <a:lnTo>
                      <a:pt x="8" y="1231"/>
                    </a:lnTo>
                    <a:lnTo>
                      <a:pt x="7" y="1233"/>
                    </a:lnTo>
                    <a:lnTo>
                      <a:pt x="5" y="1234"/>
                    </a:lnTo>
                    <a:lnTo>
                      <a:pt x="4" y="1234"/>
                    </a:lnTo>
                    <a:lnTo>
                      <a:pt x="3" y="1234"/>
                    </a:lnTo>
                    <a:lnTo>
                      <a:pt x="1" y="1233"/>
                    </a:lnTo>
                    <a:lnTo>
                      <a:pt x="0" y="1231"/>
                    </a:lnTo>
                    <a:lnTo>
                      <a:pt x="0" y="1230"/>
                    </a:lnTo>
                    <a:lnTo>
                      <a:pt x="0" y="1202"/>
                    </a:lnTo>
                    <a:lnTo>
                      <a:pt x="0" y="1201"/>
                    </a:lnTo>
                    <a:lnTo>
                      <a:pt x="1" y="1200"/>
                    </a:lnTo>
                    <a:lnTo>
                      <a:pt x="3" y="1198"/>
                    </a:lnTo>
                    <a:lnTo>
                      <a:pt x="4" y="1198"/>
                    </a:lnTo>
                    <a:lnTo>
                      <a:pt x="5" y="1198"/>
                    </a:lnTo>
                    <a:lnTo>
                      <a:pt x="7" y="1200"/>
                    </a:lnTo>
                    <a:lnTo>
                      <a:pt x="8" y="1201"/>
                    </a:lnTo>
                    <a:lnTo>
                      <a:pt x="8" y="1202"/>
                    </a:lnTo>
                    <a:lnTo>
                      <a:pt x="8" y="1202"/>
                    </a:lnTo>
                    <a:close/>
                    <a:moveTo>
                      <a:pt x="8" y="1266"/>
                    </a:moveTo>
                    <a:lnTo>
                      <a:pt x="8" y="1292"/>
                    </a:lnTo>
                    <a:lnTo>
                      <a:pt x="8" y="1295"/>
                    </a:lnTo>
                    <a:lnTo>
                      <a:pt x="7" y="1296"/>
                    </a:lnTo>
                    <a:lnTo>
                      <a:pt x="5" y="1296"/>
                    </a:lnTo>
                    <a:lnTo>
                      <a:pt x="4" y="1298"/>
                    </a:lnTo>
                    <a:lnTo>
                      <a:pt x="3" y="1296"/>
                    </a:lnTo>
                    <a:lnTo>
                      <a:pt x="1" y="1296"/>
                    </a:lnTo>
                    <a:lnTo>
                      <a:pt x="0" y="1295"/>
                    </a:lnTo>
                    <a:lnTo>
                      <a:pt x="0" y="1292"/>
                    </a:lnTo>
                    <a:lnTo>
                      <a:pt x="0" y="1266"/>
                    </a:lnTo>
                    <a:lnTo>
                      <a:pt x="0" y="1264"/>
                    </a:lnTo>
                    <a:lnTo>
                      <a:pt x="1" y="1263"/>
                    </a:lnTo>
                    <a:lnTo>
                      <a:pt x="3" y="1261"/>
                    </a:lnTo>
                    <a:lnTo>
                      <a:pt x="4" y="1261"/>
                    </a:lnTo>
                    <a:lnTo>
                      <a:pt x="5" y="1261"/>
                    </a:lnTo>
                    <a:lnTo>
                      <a:pt x="7" y="1263"/>
                    </a:lnTo>
                    <a:lnTo>
                      <a:pt x="8" y="1264"/>
                    </a:lnTo>
                    <a:lnTo>
                      <a:pt x="8" y="1266"/>
                    </a:lnTo>
                    <a:lnTo>
                      <a:pt x="8" y="1266"/>
                    </a:lnTo>
                    <a:close/>
                    <a:moveTo>
                      <a:pt x="8" y="1328"/>
                    </a:moveTo>
                    <a:lnTo>
                      <a:pt x="8" y="1355"/>
                    </a:lnTo>
                    <a:lnTo>
                      <a:pt x="8" y="1357"/>
                    </a:lnTo>
                    <a:lnTo>
                      <a:pt x="7" y="1358"/>
                    </a:lnTo>
                    <a:lnTo>
                      <a:pt x="5" y="1359"/>
                    </a:lnTo>
                    <a:lnTo>
                      <a:pt x="4" y="1359"/>
                    </a:lnTo>
                    <a:lnTo>
                      <a:pt x="3" y="1359"/>
                    </a:lnTo>
                    <a:lnTo>
                      <a:pt x="1" y="1358"/>
                    </a:lnTo>
                    <a:lnTo>
                      <a:pt x="0" y="1357"/>
                    </a:lnTo>
                    <a:lnTo>
                      <a:pt x="0" y="1355"/>
                    </a:lnTo>
                    <a:lnTo>
                      <a:pt x="0" y="1328"/>
                    </a:lnTo>
                    <a:lnTo>
                      <a:pt x="0" y="1326"/>
                    </a:lnTo>
                    <a:lnTo>
                      <a:pt x="1" y="1325"/>
                    </a:lnTo>
                    <a:lnTo>
                      <a:pt x="3" y="1325"/>
                    </a:lnTo>
                    <a:lnTo>
                      <a:pt x="4" y="1323"/>
                    </a:lnTo>
                    <a:lnTo>
                      <a:pt x="5" y="1325"/>
                    </a:lnTo>
                    <a:lnTo>
                      <a:pt x="7" y="1325"/>
                    </a:lnTo>
                    <a:lnTo>
                      <a:pt x="8" y="1326"/>
                    </a:lnTo>
                    <a:lnTo>
                      <a:pt x="8" y="1328"/>
                    </a:lnTo>
                    <a:lnTo>
                      <a:pt x="8" y="1328"/>
                    </a:lnTo>
                    <a:close/>
                    <a:moveTo>
                      <a:pt x="8" y="1391"/>
                    </a:moveTo>
                    <a:lnTo>
                      <a:pt x="8" y="1419"/>
                    </a:lnTo>
                    <a:lnTo>
                      <a:pt x="8" y="1420"/>
                    </a:lnTo>
                    <a:lnTo>
                      <a:pt x="7" y="1421"/>
                    </a:lnTo>
                    <a:lnTo>
                      <a:pt x="5" y="1423"/>
                    </a:lnTo>
                    <a:lnTo>
                      <a:pt x="4" y="1423"/>
                    </a:lnTo>
                    <a:lnTo>
                      <a:pt x="3" y="1423"/>
                    </a:lnTo>
                    <a:lnTo>
                      <a:pt x="1" y="1421"/>
                    </a:lnTo>
                    <a:lnTo>
                      <a:pt x="0" y="1420"/>
                    </a:lnTo>
                    <a:lnTo>
                      <a:pt x="0" y="1419"/>
                    </a:lnTo>
                    <a:lnTo>
                      <a:pt x="0" y="1391"/>
                    </a:lnTo>
                    <a:lnTo>
                      <a:pt x="0" y="1390"/>
                    </a:lnTo>
                    <a:lnTo>
                      <a:pt x="1" y="1388"/>
                    </a:lnTo>
                    <a:lnTo>
                      <a:pt x="3" y="1387"/>
                    </a:lnTo>
                    <a:lnTo>
                      <a:pt x="4" y="1387"/>
                    </a:lnTo>
                    <a:lnTo>
                      <a:pt x="5" y="1387"/>
                    </a:lnTo>
                    <a:lnTo>
                      <a:pt x="7" y="1388"/>
                    </a:lnTo>
                    <a:lnTo>
                      <a:pt x="8" y="1390"/>
                    </a:lnTo>
                    <a:lnTo>
                      <a:pt x="8" y="1391"/>
                    </a:lnTo>
                    <a:lnTo>
                      <a:pt x="8" y="1391"/>
                    </a:lnTo>
                    <a:close/>
                    <a:moveTo>
                      <a:pt x="8" y="1455"/>
                    </a:moveTo>
                    <a:lnTo>
                      <a:pt x="8" y="1482"/>
                    </a:lnTo>
                    <a:lnTo>
                      <a:pt x="8" y="1483"/>
                    </a:lnTo>
                    <a:lnTo>
                      <a:pt x="7" y="1485"/>
                    </a:lnTo>
                    <a:lnTo>
                      <a:pt x="5" y="1486"/>
                    </a:lnTo>
                    <a:lnTo>
                      <a:pt x="4" y="1486"/>
                    </a:lnTo>
                    <a:lnTo>
                      <a:pt x="3" y="1486"/>
                    </a:lnTo>
                    <a:lnTo>
                      <a:pt x="1" y="1485"/>
                    </a:lnTo>
                    <a:lnTo>
                      <a:pt x="0" y="1483"/>
                    </a:lnTo>
                    <a:lnTo>
                      <a:pt x="0" y="1482"/>
                    </a:lnTo>
                    <a:lnTo>
                      <a:pt x="0" y="1455"/>
                    </a:lnTo>
                    <a:lnTo>
                      <a:pt x="0" y="1453"/>
                    </a:lnTo>
                    <a:lnTo>
                      <a:pt x="1" y="1452"/>
                    </a:lnTo>
                    <a:lnTo>
                      <a:pt x="3" y="1450"/>
                    </a:lnTo>
                    <a:lnTo>
                      <a:pt x="4" y="1450"/>
                    </a:lnTo>
                    <a:lnTo>
                      <a:pt x="5" y="1450"/>
                    </a:lnTo>
                    <a:lnTo>
                      <a:pt x="7" y="1452"/>
                    </a:lnTo>
                    <a:lnTo>
                      <a:pt x="8" y="1453"/>
                    </a:lnTo>
                    <a:lnTo>
                      <a:pt x="8" y="1455"/>
                    </a:lnTo>
                    <a:lnTo>
                      <a:pt x="8" y="1455"/>
                    </a:lnTo>
                    <a:close/>
                    <a:moveTo>
                      <a:pt x="8" y="1518"/>
                    </a:moveTo>
                    <a:lnTo>
                      <a:pt x="8" y="1544"/>
                    </a:lnTo>
                    <a:lnTo>
                      <a:pt x="8" y="1547"/>
                    </a:lnTo>
                    <a:lnTo>
                      <a:pt x="7" y="1548"/>
                    </a:lnTo>
                    <a:lnTo>
                      <a:pt x="5" y="1548"/>
                    </a:lnTo>
                    <a:lnTo>
                      <a:pt x="4" y="1550"/>
                    </a:lnTo>
                    <a:lnTo>
                      <a:pt x="3" y="1548"/>
                    </a:lnTo>
                    <a:lnTo>
                      <a:pt x="1" y="1548"/>
                    </a:lnTo>
                    <a:lnTo>
                      <a:pt x="0" y="1547"/>
                    </a:lnTo>
                    <a:lnTo>
                      <a:pt x="0" y="1544"/>
                    </a:lnTo>
                    <a:lnTo>
                      <a:pt x="0" y="1518"/>
                    </a:lnTo>
                    <a:lnTo>
                      <a:pt x="0" y="1517"/>
                    </a:lnTo>
                    <a:lnTo>
                      <a:pt x="1" y="1515"/>
                    </a:lnTo>
                    <a:lnTo>
                      <a:pt x="3" y="1514"/>
                    </a:lnTo>
                    <a:lnTo>
                      <a:pt x="4" y="1514"/>
                    </a:lnTo>
                    <a:lnTo>
                      <a:pt x="5" y="1514"/>
                    </a:lnTo>
                    <a:lnTo>
                      <a:pt x="7" y="1515"/>
                    </a:lnTo>
                    <a:lnTo>
                      <a:pt x="8" y="1517"/>
                    </a:lnTo>
                    <a:lnTo>
                      <a:pt x="8" y="1518"/>
                    </a:lnTo>
                    <a:lnTo>
                      <a:pt x="8" y="1518"/>
                    </a:lnTo>
                    <a:close/>
                    <a:moveTo>
                      <a:pt x="8" y="1580"/>
                    </a:moveTo>
                    <a:lnTo>
                      <a:pt x="8" y="1607"/>
                    </a:lnTo>
                    <a:lnTo>
                      <a:pt x="8" y="1609"/>
                    </a:lnTo>
                    <a:lnTo>
                      <a:pt x="7" y="1610"/>
                    </a:lnTo>
                    <a:lnTo>
                      <a:pt x="5" y="1612"/>
                    </a:lnTo>
                    <a:lnTo>
                      <a:pt x="4" y="1612"/>
                    </a:lnTo>
                    <a:lnTo>
                      <a:pt x="3" y="1612"/>
                    </a:lnTo>
                    <a:lnTo>
                      <a:pt x="1" y="1610"/>
                    </a:lnTo>
                    <a:lnTo>
                      <a:pt x="0" y="1609"/>
                    </a:lnTo>
                    <a:lnTo>
                      <a:pt x="0" y="1607"/>
                    </a:lnTo>
                    <a:lnTo>
                      <a:pt x="0" y="1580"/>
                    </a:lnTo>
                    <a:lnTo>
                      <a:pt x="0" y="1579"/>
                    </a:lnTo>
                    <a:lnTo>
                      <a:pt x="1" y="1577"/>
                    </a:lnTo>
                    <a:lnTo>
                      <a:pt x="3" y="1577"/>
                    </a:lnTo>
                    <a:lnTo>
                      <a:pt x="4" y="1576"/>
                    </a:lnTo>
                    <a:lnTo>
                      <a:pt x="5" y="1577"/>
                    </a:lnTo>
                    <a:lnTo>
                      <a:pt x="7" y="1577"/>
                    </a:lnTo>
                    <a:lnTo>
                      <a:pt x="8" y="1579"/>
                    </a:lnTo>
                    <a:lnTo>
                      <a:pt x="8" y="1580"/>
                    </a:lnTo>
                    <a:lnTo>
                      <a:pt x="8" y="1580"/>
                    </a:lnTo>
                    <a:close/>
                    <a:moveTo>
                      <a:pt x="8" y="1643"/>
                    </a:moveTo>
                    <a:lnTo>
                      <a:pt x="8" y="1671"/>
                    </a:lnTo>
                    <a:lnTo>
                      <a:pt x="8" y="1672"/>
                    </a:lnTo>
                    <a:lnTo>
                      <a:pt x="7" y="1674"/>
                    </a:lnTo>
                    <a:lnTo>
                      <a:pt x="5" y="1675"/>
                    </a:lnTo>
                    <a:lnTo>
                      <a:pt x="4" y="1675"/>
                    </a:lnTo>
                    <a:lnTo>
                      <a:pt x="3" y="1675"/>
                    </a:lnTo>
                    <a:lnTo>
                      <a:pt x="1" y="1674"/>
                    </a:lnTo>
                    <a:lnTo>
                      <a:pt x="0" y="1672"/>
                    </a:lnTo>
                    <a:lnTo>
                      <a:pt x="0" y="1671"/>
                    </a:lnTo>
                    <a:lnTo>
                      <a:pt x="0" y="1643"/>
                    </a:lnTo>
                    <a:lnTo>
                      <a:pt x="0" y="1642"/>
                    </a:lnTo>
                    <a:lnTo>
                      <a:pt x="1" y="1641"/>
                    </a:lnTo>
                    <a:lnTo>
                      <a:pt x="3" y="1639"/>
                    </a:lnTo>
                    <a:lnTo>
                      <a:pt x="4" y="1639"/>
                    </a:lnTo>
                    <a:lnTo>
                      <a:pt x="5" y="1639"/>
                    </a:lnTo>
                    <a:lnTo>
                      <a:pt x="7" y="1641"/>
                    </a:lnTo>
                    <a:lnTo>
                      <a:pt x="8" y="1642"/>
                    </a:lnTo>
                    <a:lnTo>
                      <a:pt x="8" y="1643"/>
                    </a:lnTo>
                    <a:lnTo>
                      <a:pt x="8" y="1643"/>
                    </a:lnTo>
                    <a:close/>
                    <a:moveTo>
                      <a:pt x="8" y="1707"/>
                    </a:moveTo>
                    <a:lnTo>
                      <a:pt x="8" y="1734"/>
                    </a:lnTo>
                    <a:lnTo>
                      <a:pt x="8" y="1736"/>
                    </a:lnTo>
                    <a:lnTo>
                      <a:pt x="7" y="1737"/>
                    </a:lnTo>
                    <a:lnTo>
                      <a:pt x="5" y="1739"/>
                    </a:lnTo>
                    <a:lnTo>
                      <a:pt x="4" y="1739"/>
                    </a:lnTo>
                    <a:lnTo>
                      <a:pt x="3" y="1739"/>
                    </a:lnTo>
                    <a:lnTo>
                      <a:pt x="1" y="1737"/>
                    </a:lnTo>
                    <a:lnTo>
                      <a:pt x="0" y="1736"/>
                    </a:lnTo>
                    <a:lnTo>
                      <a:pt x="0" y="1734"/>
                    </a:lnTo>
                    <a:lnTo>
                      <a:pt x="0" y="1707"/>
                    </a:lnTo>
                    <a:lnTo>
                      <a:pt x="0" y="1705"/>
                    </a:lnTo>
                    <a:lnTo>
                      <a:pt x="1" y="1704"/>
                    </a:lnTo>
                    <a:lnTo>
                      <a:pt x="3" y="1703"/>
                    </a:lnTo>
                    <a:lnTo>
                      <a:pt x="4" y="1703"/>
                    </a:lnTo>
                    <a:lnTo>
                      <a:pt x="5" y="1703"/>
                    </a:lnTo>
                    <a:lnTo>
                      <a:pt x="7" y="1704"/>
                    </a:lnTo>
                    <a:lnTo>
                      <a:pt x="8" y="1705"/>
                    </a:lnTo>
                    <a:lnTo>
                      <a:pt x="8" y="1707"/>
                    </a:lnTo>
                    <a:lnTo>
                      <a:pt x="8" y="1707"/>
                    </a:lnTo>
                    <a:close/>
                    <a:moveTo>
                      <a:pt x="8" y="1770"/>
                    </a:moveTo>
                    <a:lnTo>
                      <a:pt x="8" y="1796"/>
                    </a:lnTo>
                    <a:lnTo>
                      <a:pt x="8" y="1799"/>
                    </a:lnTo>
                    <a:lnTo>
                      <a:pt x="7" y="1801"/>
                    </a:lnTo>
                    <a:lnTo>
                      <a:pt x="5" y="1801"/>
                    </a:lnTo>
                    <a:lnTo>
                      <a:pt x="4" y="1802"/>
                    </a:lnTo>
                    <a:lnTo>
                      <a:pt x="3" y="1801"/>
                    </a:lnTo>
                    <a:lnTo>
                      <a:pt x="1" y="1801"/>
                    </a:lnTo>
                    <a:lnTo>
                      <a:pt x="0" y="1799"/>
                    </a:lnTo>
                    <a:lnTo>
                      <a:pt x="0" y="1796"/>
                    </a:lnTo>
                    <a:lnTo>
                      <a:pt x="0" y="1770"/>
                    </a:lnTo>
                    <a:lnTo>
                      <a:pt x="0" y="1769"/>
                    </a:lnTo>
                    <a:lnTo>
                      <a:pt x="1" y="1767"/>
                    </a:lnTo>
                    <a:lnTo>
                      <a:pt x="3" y="1766"/>
                    </a:lnTo>
                    <a:lnTo>
                      <a:pt x="4" y="1766"/>
                    </a:lnTo>
                    <a:lnTo>
                      <a:pt x="5" y="1766"/>
                    </a:lnTo>
                    <a:lnTo>
                      <a:pt x="7" y="1767"/>
                    </a:lnTo>
                    <a:lnTo>
                      <a:pt x="8" y="1769"/>
                    </a:lnTo>
                    <a:lnTo>
                      <a:pt x="8" y="1770"/>
                    </a:lnTo>
                    <a:lnTo>
                      <a:pt x="8" y="1770"/>
                    </a:lnTo>
                    <a:close/>
                    <a:moveTo>
                      <a:pt x="8" y="1832"/>
                    </a:moveTo>
                    <a:lnTo>
                      <a:pt x="8" y="1860"/>
                    </a:lnTo>
                    <a:lnTo>
                      <a:pt x="8" y="1861"/>
                    </a:lnTo>
                    <a:lnTo>
                      <a:pt x="7" y="1863"/>
                    </a:lnTo>
                    <a:lnTo>
                      <a:pt x="5" y="1864"/>
                    </a:lnTo>
                    <a:lnTo>
                      <a:pt x="4" y="1864"/>
                    </a:lnTo>
                    <a:lnTo>
                      <a:pt x="3" y="1864"/>
                    </a:lnTo>
                    <a:lnTo>
                      <a:pt x="1" y="1863"/>
                    </a:lnTo>
                    <a:lnTo>
                      <a:pt x="0" y="1861"/>
                    </a:lnTo>
                    <a:lnTo>
                      <a:pt x="0" y="1860"/>
                    </a:lnTo>
                    <a:lnTo>
                      <a:pt x="0" y="1832"/>
                    </a:lnTo>
                    <a:lnTo>
                      <a:pt x="0" y="1831"/>
                    </a:lnTo>
                    <a:lnTo>
                      <a:pt x="1" y="1829"/>
                    </a:lnTo>
                    <a:lnTo>
                      <a:pt x="3" y="1829"/>
                    </a:lnTo>
                    <a:lnTo>
                      <a:pt x="4" y="1828"/>
                    </a:lnTo>
                    <a:lnTo>
                      <a:pt x="5" y="1829"/>
                    </a:lnTo>
                    <a:lnTo>
                      <a:pt x="7" y="1829"/>
                    </a:lnTo>
                    <a:lnTo>
                      <a:pt x="8" y="1831"/>
                    </a:lnTo>
                    <a:lnTo>
                      <a:pt x="8" y="1832"/>
                    </a:lnTo>
                    <a:lnTo>
                      <a:pt x="8" y="1832"/>
                    </a:lnTo>
                    <a:close/>
                    <a:moveTo>
                      <a:pt x="8" y="1896"/>
                    </a:moveTo>
                    <a:lnTo>
                      <a:pt x="8" y="1907"/>
                    </a:lnTo>
                    <a:lnTo>
                      <a:pt x="8" y="1909"/>
                    </a:lnTo>
                    <a:lnTo>
                      <a:pt x="7" y="1910"/>
                    </a:lnTo>
                    <a:lnTo>
                      <a:pt x="5" y="1912"/>
                    </a:lnTo>
                    <a:lnTo>
                      <a:pt x="4" y="1912"/>
                    </a:lnTo>
                    <a:lnTo>
                      <a:pt x="3" y="1912"/>
                    </a:lnTo>
                    <a:lnTo>
                      <a:pt x="1" y="1910"/>
                    </a:lnTo>
                    <a:lnTo>
                      <a:pt x="0" y="1909"/>
                    </a:lnTo>
                    <a:lnTo>
                      <a:pt x="0" y="1907"/>
                    </a:lnTo>
                    <a:lnTo>
                      <a:pt x="0" y="1896"/>
                    </a:lnTo>
                    <a:lnTo>
                      <a:pt x="0" y="1894"/>
                    </a:lnTo>
                    <a:lnTo>
                      <a:pt x="1" y="1893"/>
                    </a:lnTo>
                    <a:lnTo>
                      <a:pt x="3" y="1891"/>
                    </a:lnTo>
                    <a:lnTo>
                      <a:pt x="4" y="1891"/>
                    </a:lnTo>
                    <a:lnTo>
                      <a:pt x="5" y="1891"/>
                    </a:lnTo>
                    <a:lnTo>
                      <a:pt x="7" y="1893"/>
                    </a:lnTo>
                    <a:lnTo>
                      <a:pt x="8" y="1894"/>
                    </a:lnTo>
                    <a:lnTo>
                      <a:pt x="8" y="1896"/>
                    </a:lnTo>
                    <a:lnTo>
                      <a:pt x="8" y="1896"/>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sp>
            <p:nvSpPr>
              <p:cNvPr id="129" name="Freeform 24"/>
              <p:cNvSpPr>
                <a:spLocks noEditPoints="1"/>
              </p:cNvSpPr>
              <p:nvPr/>
            </p:nvSpPr>
            <p:spPr bwMode="auto">
              <a:xfrm>
                <a:off x="105" y="3080"/>
                <a:ext cx="1686" cy="7"/>
              </a:xfrm>
              <a:custGeom>
                <a:avLst/>
                <a:gdLst/>
                <a:ahLst/>
                <a:cxnLst>
                  <a:cxn ang="0">
                    <a:pos x="30" y="8"/>
                  </a:cxn>
                  <a:cxn ang="0">
                    <a:pos x="4" y="0"/>
                  </a:cxn>
                  <a:cxn ang="0">
                    <a:pos x="93" y="8"/>
                  </a:cxn>
                  <a:cxn ang="0">
                    <a:pos x="66" y="0"/>
                  </a:cxn>
                  <a:cxn ang="0">
                    <a:pos x="156" y="8"/>
                  </a:cxn>
                  <a:cxn ang="0">
                    <a:pos x="129" y="0"/>
                  </a:cxn>
                  <a:cxn ang="0">
                    <a:pos x="220" y="8"/>
                  </a:cxn>
                  <a:cxn ang="0">
                    <a:pos x="192" y="0"/>
                  </a:cxn>
                  <a:cxn ang="0">
                    <a:pos x="282" y="8"/>
                  </a:cxn>
                  <a:cxn ang="0">
                    <a:pos x="256" y="0"/>
                  </a:cxn>
                  <a:cxn ang="0">
                    <a:pos x="345" y="8"/>
                  </a:cxn>
                  <a:cxn ang="0">
                    <a:pos x="318" y="0"/>
                  </a:cxn>
                  <a:cxn ang="0">
                    <a:pos x="408" y="8"/>
                  </a:cxn>
                  <a:cxn ang="0">
                    <a:pos x="381" y="0"/>
                  </a:cxn>
                  <a:cxn ang="0">
                    <a:pos x="472" y="8"/>
                  </a:cxn>
                  <a:cxn ang="0">
                    <a:pos x="444" y="0"/>
                  </a:cxn>
                  <a:cxn ang="0">
                    <a:pos x="534" y="8"/>
                  </a:cxn>
                  <a:cxn ang="0">
                    <a:pos x="508" y="0"/>
                  </a:cxn>
                  <a:cxn ang="0">
                    <a:pos x="597" y="8"/>
                  </a:cxn>
                  <a:cxn ang="0">
                    <a:pos x="569" y="0"/>
                  </a:cxn>
                  <a:cxn ang="0">
                    <a:pos x="660" y="8"/>
                  </a:cxn>
                  <a:cxn ang="0">
                    <a:pos x="633" y="0"/>
                  </a:cxn>
                  <a:cxn ang="0">
                    <a:pos x="723" y="8"/>
                  </a:cxn>
                  <a:cxn ang="0">
                    <a:pos x="696" y="0"/>
                  </a:cxn>
                  <a:cxn ang="0">
                    <a:pos x="785" y="8"/>
                  </a:cxn>
                  <a:cxn ang="0">
                    <a:pos x="759" y="0"/>
                  </a:cxn>
                  <a:cxn ang="0">
                    <a:pos x="849" y="8"/>
                  </a:cxn>
                  <a:cxn ang="0">
                    <a:pos x="821" y="0"/>
                  </a:cxn>
                  <a:cxn ang="0">
                    <a:pos x="912" y="8"/>
                  </a:cxn>
                  <a:cxn ang="0">
                    <a:pos x="885" y="0"/>
                  </a:cxn>
                  <a:cxn ang="0">
                    <a:pos x="975" y="8"/>
                  </a:cxn>
                  <a:cxn ang="0">
                    <a:pos x="948" y="0"/>
                  </a:cxn>
                  <a:cxn ang="0">
                    <a:pos x="1037" y="8"/>
                  </a:cxn>
                  <a:cxn ang="0">
                    <a:pos x="1011" y="0"/>
                  </a:cxn>
                  <a:cxn ang="0">
                    <a:pos x="1100" y="8"/>
                  </a:cxn>
                  <a:cxn ang="0">
                    <a:pos x="1073" y="0"/>
                  </a:cxn>
                  <a:cxn ang="0">
                    <a:pos x="1164" y="8"/>
                  </a:cxn>
                  <a:cxn ang="0">
                    <a:pos x="1136" y="0"/>
                  </a:cxn>
                  <a:cxn ang="0">
                    <a:pos x="1227" y="8"/>
                  </a:cxn>
                  <a:cxn ang="0">
                    <a:pos x="1200" y="0"/>
                  </a:cxn>
                  <a:cxn ang="0">
                    <a:pos x="1289" y="8"/>
                  </a:cxn>
                  <a:cxn ang="0">
                    <a:pos x="1263" y="0"/>
                  </a:cxn>
                  <a:cxn ang="0">
                    <a:pos x="1352" y="8"/>
                  </a:cxn>
                  <a:cxn ang="0">
                    <a:pos x="1325" y="0"/>
                  </a:cxn>
                  <a:cxn ang="0">
                    <a:pos x="1416" y="8"/>
                  </a:cxn>
                  <a:cxn ang="0">
                    <a:pos x="1388" y="0"/>
                  </a:cxn>
                  <a:cxn ang="0">
                    <a:pos x="1479" y="8"/>
                  </a:cxn>
                  <a:cxn ang="0">
                    <a:pos x="1452" y="0"/>
                  </a:cxn>
                  <a:cxn ang="0">
                    <a:pos x="1541" y="8"/>
                  </a:cxn>
                  <a:cxn ang="0">
                    <a:pos x="1515" y="0"/>
                  </a:cxn>
                  <a:cxn ang="0">
                    <a:pos x="1604" y="8"/>
                  </a:cxn>
                  <a:cxn ang="0">
                    <a:pos x="1577" y="0"/>
                  </a:cxn>
                  <a:cxn ang="0">
                    <a:pos x="1667" y="8"/>
                  </a:cxn>
                  <a:cxn ang="0">
                    <a:pos x="1640" y="0"/>
                  </a:cxn>
                  <a:cxn ang="0">
                    <a:pos x="1731" y="8"/>
                  </a:cxn>
                  <a:cxn ang="0">
                    <a:pos x="1703" y="0"/>
                  </a:cxn>
                  <a:cxn ang="0">
                    <a:pos x="1793" y="8"/>
                  </a:cxn>
                  <a:cxn ang="0">
                    <a:pos x="1767" y="0"/>
                  </a:cxn>
                  <a:cxn ang="0">
                    <a:pos x="1856" y="8"/>
                  </a:cxn>
                  <a:cxn ang="0">
                    <a:pos x="1829" y="0"/>
                  </a:cxn>
                  <a:cxn ang="0">
                    <a:pos x="1903" y="8"/>
                  </a:cxn>
                  <a:cxn ang="0">
                    <a:pos x="1892" y="0"/>
                  </a:cxn>
                </a:cxnLst>
                <a:rect l="0" t="0" r="r" b="b"/>
                <a:pathLst>
                  <a:path w="1908" h="8">
                    <a:moveTo>
                      <a:pt x="4" y="0"/>
                    </a:moveTo>
                    <a:lnTo>
                      <a:pt x="30" y="0"/>
                    </a:lnTo>
                    <a:lnTo>
                      <a:pt x="33" y="0"/>
                    </a:lnTo>
                    <a:lnTo>
                      <a:pt x="34" y="1"/>
                    </a:lnTo>
                    <a:lnTo>
                      <a:pt x="34" y="3"/>
                    </a:lnTo>
                    <a:lnTo>
                      <a:pt x="36" y="4"/>
                    </a:lnTo>
                    <a:lnTo>
                      <a:pt x="34" y="5"/>
                    </a:lnTo>
                    <a:lnTo>
                      <a:pt x="34" y="7"/>
                    </a:lnTo>
                    <a:lnTo>
                      <a:pt x="33" y="8"/>
                    </a:lnTo>
                    <a:lnTo>
                      <a:pt x="30" y="8"/>
                    </a:lnTo>
                    <a:lnTo>
                      <a:pt x="4" y="8"/>
                    </a:lnTo>
                    <a:lnTo>
                      <a:pt x="3" y="8"/>
                    </a:lnTo>
                    <a:lnTo>
                      <a:pt x="1" y="7"/>
                    </a:lnTo>
                    <a:lnTo>
                      <a:pt x="0" y="5"/>
                    </a:lnTo>
                    <a:lnTo>
                      <a:pt x="0" y="4"/>
                    </a:lnTo>
                    <a:lnTo>
                      <a:pt x="0" y="3"/>
                    </a:lnTo>
                    <a:lnTo>
                      <a:pt x="1" y="1"/>
                    </a:lnTo>
                    <a:lnTo>
                      <a:pt x="3" y="0"/>
                    </a:lnTo>
                    <a:lnTo>
                      <a:pt x="4" y="0"/>
                    </a:lnTo>
                    <a:lnTo>
                      <a:pt x="4" y="0"/>
                    </a:lnTo>
                    <a:close/>
                    <a:moveTo>
                      <a:pt x="66" y="0"/>
                    </a:moveTo>
                    <a:lnTo>
                      <a:pt x="93" y="0"/>
                    </a:lnTo>
                    <a:lnTo>
                      <a:pt x="95" y="0"/>
                    </a:lnTo>
                    <a:lnTo>
                      <a:pt x="96" y="1"/>
                    </a:lnTo>
                    <a:lnTo>
                      <a:pt x="97" y="3"/>
                    </a:lnTo>
                    <a:lnTo>
                      <a:pt x="97" y="4"/>
                    </a:lnTo>
                    <a:lnTo>
                      <a:pt x="97" y="5"/>
                    </a:lnTo>
                    <a:lnTo>
                      <a:pt x="96" y="7"/>
                    </a:lnTo>
                    <a:lnTo>
                      <a:pt x="95" y="8"/>
                    </a:lnTo>
                    <a:lnTo>
                      <a:pt x="93" y="8"/>
                    </a:lnTo>
                    <a:lnTo>
                      <a:pt x="66" y="8"/>
                    </a:lnTo>
                    <a:lnTo>
                      <a:pt x="64" y="8"/>
                    </a:lnTo>
                    <a:lnTo>
                      <a:pt x="63" y="7"/>
                    </a:lnTo>
                    <a:lnTo>
                      <a:pt x="63" y="5"/>
                    </a:lnTo>
                    <a:lnTo>
                      <a:pt x="62" y="4"/>
                    </a:lnTo>
                    <a:lnTo>
                      <a:pt x="63" y="3"/>
                    </a:lnTo>
                    <a:lnTo>
                      <a:pt x="63" y="1"/>
                    </a:lnTo>
                    <a:lnTo>
                      <a:pt x="64" y="0"/>
                    </a:lnTo>
                    <a:lnTo>
                      <a:pt x="66" y="0"/>
                    </a:lnTo>
                    <a:lnTo>
                      <a:pt x="66" y="0"/>
                    </a:lnTo>
                    <a:close/>
                    <a:moveTo>
                      <a:pt x="129" y="0"/>
                    </a:moveTo>
                    <a:lnTo>
                      <a:pt x="156" y="0"/>
                    </a:lnTo>
                    <a:lnTo>
                      <a:pt x="158" y="0"/>
                    </a:lnTo>
                    <a:lnTo>
                      <a:pt x="159" y="1"/>
                    </a:lnTo>
                    <a:lnTo>
                      <a:pt x="161" y="3"/>
                    </a:lnTo>
                    <a:lnTo>
                      <a:pt x="161" y="4"/>
                    </a:lnTo>
                    <a:lnTo>
                      <a:pt x="161" y="5"/>
                    </a:lnTo>
                    <a:lnTo>
                      <a:pt x="159" y="7"/>
                    </a:lnTo>
                    <a:lnTo>
                      <a:pt x="158" y="8"/>
                    </a:lnTo>
                    <a:lnTo>
                      <a:pt x="156" y="8"/>
                    </a:lnTo>
                    <a:lnTo>
                      <a:pt x="129" y="8"/>
                    </a:lnTo>
                    <a:lnTo>
                      <a:pt x="128" y="8"/>
                    </a:lnTo>
                    <a:lnTo>
                      <a:pt x="126" y="7"/>
                    </a:lnTo>
                    <a:lnTo>
                      <a:pt x="125" y="5"/>
                    </a:lnTo>
                    <a:lnTo>
                      <a:pt x="125" y="4"/>
                    </a:lnTo>
                    <a:lnTo>
                      <a:pt x="125" y="3"/>
                    </a:lnTo>
                    <a:lnTo>
                      <a:pt x="126" y="1"/>
                    </a:lnTo>
                    <a:lnTo>
                      <a:pt x="128" y="0"/>
                    </a:lnTo>
                    <a:lnTo>
                      <a:pt x="129" y="0"/>
                    </a:lnTo>
                    <a:lnTo>
                      <a:pt x="129" y="0"/>
                    </a:lnTo>
                    <a:close/>
                    <a:moveTo>
                      <a:pt x="192" y="0"/>
                    </a:moveTo>
                    <a:lnTo>
                      <a:pt x="220" y="0"/>
                    </a:lnTo>
                    <a:lnTo>
                      <a:pt x="221" y="0"/>
                    </a:lnTo>
                    <a:lnTo>
                      <a:pt x="223" y="1"/>
                    </a:lnTo>
                    <a:lnTo>
                      <a:pt x="224" y="3"/>
                    </a:lnTo>
                    <a:lnTo>
                      <a:pt x="224" y="4"/>
                    </a:lnTo>
                    <a:lnTo>
                      <a:pt x="224" y="5"/>
                    </a:lnTo>
                    <a:lnTo>
                      <a:pt x="223" y="7"/>
                    </a:lnTo>
                    <a:lnTo>
                      <a:pt x="221" y="8"/>
                    </a:lnTo>
                    <a:lnTo>
                      <a:pt x="220" y="8"/>
                    </a:lnTo>
                    <a:lnTo>
                      <a:pt x="192" y="8"/>
                    </a:lnTo>
                    <a:lnTo>
                      <a:pt x="191" y="8"/>
                    </a:lnTo>
                    <a:lnTo>
                      <a:pt x="190" y="7"/>
                    </a:lnTo>
                    <a:lnTo>
                      <a:pt x="188" y="5"/>
                    </a:lnTo>
                    <a:lnTo>
                      <a:pt x="188" y="4"/>
                    </a:lnTo>
                    <a:lnTo>
                      <a:pt x="188" y="3"/>
                    </a:lnTo>
                    <a:lnTo>
                      <a:pt x="190" y="1"/>
                    </a:lnTo>
                    <a:lnTo>
                      <a:pt x="191" y="0"/>
                    </a:lnTo>
                    <a:lnTo>
                      <a:pt x="192" y="0"/>
                    </a:lnTo>
                    <a:lnTo>
                      <a:pt x="192" y="0"/>
                    </a:lnTo>
                    <a:close/>
                    <a:moveTo>
                      <a:pt x="256" y="0"/>
                    </a:moveTo>
                    <a:lnTo>
                      <a:pt x="282" y="0"/>
                    </a:lnTo>
                    <a:lnTo>
                      <a:pt x="285" y="0"/>
                    </a:lnTo>
                    <a:lnTo>
                      <a:pt x="286" y="1"/>
                    </a:lnTo>
                    <a:lnTo>
                      <a:pt x="286" y="3"/>
                    </a:lnTo>
                    <a:lnTo>
                      <a:pt x="287" y="4"/>
                    </a:lnTo>
                    <a:lnTo>
                      <a:pt x="286" y="5"/>
                    </a:lnTo>
                    <a:lnTo>
                      <a:pt x="286" y="7"/>
                    </a:lnTo>
                    <a:lnTo>
                      <a:pt x="285" y="8"/>
                    </a:lnTo>
                    <a:lnTo>
                      <a:pt x="282" y="8"/>
                    </a:lnTo>
                    <a:lnTo>
                      <a:pt x="256" y="8"/>
                    </a:lnTo>
                    <a:lnTo>
                      <a:pt x="254" y="8"/>
                    </a:lnTo>
                    <a:lnTo>
                      <a:pt x="253" y="7"/>
                    </a:lnTo>
                    <a:lnTo>
                      <a:pt x="251" y="5"/>
                    </a:lnTo>
                    <a:lnTo>
                      <a:pt x="251" y="4"/>
                    </a:lnTo>
                    <a:lnTo>
                      <a:pt x="251" y="3"/>
                    </a:lnTo>
                    <a:lnTo>
                      <a:pt x="253" y="1"/>
                    </a:lnTo>
                    <a:lnTo>
                      <a:pt x="254" y="0"/>
                    </a:lnTo>
                    <a:lnTo>
                      <a:pt x="256" y="0"/>
                    </a:lnTo>
                    <a:lnTo>
                      <a:pt x="256" y="0"/>
                    </a:lnTo>
                    <a:close/>
                    <a:moveTo>
                      <a:pt x="318" y="0"/>
                    </a:moveTo>
                    <a:lnTo>
                      <a:pt x="345" y="0"/>
                    </a:lnTo>
                    <a:lnTo>
                      <a:pt x="346" y="0"/>
                    </a:lnTo>
                    <a:lnTo>
                      <a:pt x="348" y="1"/>
                    </a:lnTo>
                    <a:lnTo>
                      <a:pt x="349" y="3"/>
                    </a:lnTo>
                    <a:lnTo>
                      <a:pt x="349" y="4"/>
                    </a:lnTo>
                    <a:lnTo>
                      <a:pt x="349" y="5"/>
                    </a:lnTo>
                    <a:lnTo>
                      <a:pt x="348" y="7"/>
                    </a:lnTo>
                    <a:lnTo>
                      <a:pt x="346" y="8"/>
                    </a:lnTo>
                    <a:lnTo>
                      <a:pt x="345" y="8"/>
                    </a:lnTo>
                    <a:lnTo>
                      <a:pt x="318" y="8"/>
                    </a:lnTo>
                    <a:lnTo>
                      <a:pt x="316" y="8"/>
                    </a:lnTo>
                    <a:lnTo>
                      <a:pt x="315" y="7"/>
                    </a:lnTo>
                    <a:lnTo>
                      <a:pt x="315" y="5"/>
                    </a:lnTo>
                    <a:lnTo>
                      <a:pt x="313" y="4"/>
                    </a:lnTo>
                    <a:lnTo>
                      <a:pt x="315" y="3"/>
                    </a:lnTo>
                    <a:lnTo>
                      <a:pt x="315" y="1"/>
                    </a:lnTo>
                    <a:lnTo>
                      <a:pt x="316" y="0"/>
                    </a:lnTo>
                    <a:lnTo>
                      <a:pt x="318" y="0"/>
                    </a:lnTo>
                    <a:lnTo>
                      <a:pt x="318" y="0"/>
                    </a:lnTo>
                    <a:close/>
                    <a:moveTo>
                      <a:pt x="381" y="0"/>
                    </a:moveTo>
                    <a:lnTo>
                      <a:pt x="408" y="0"/>
                    </a:lnTo>
                    <a:lnTo>
                      <a:pt x="410" y="0"/>
                    </a:lnTo>
                    <a:lnTo>
                      <a:pt x="411" y="1"/>
                    </a:lnTo>
                    <a:lnTo>
                      <a:pt x="413" y="3"/>
                    </a:lnTo>
                    <a:lnTo>
                      <a:pt x="413" y="4"/>
                    </a:lnTo>
                    <a:lnTo>
                      <a:pt x="413" y="5"/>
                    </a:lnTo>
                    <a:lnTo>
                      <a:pt x="411" y="7"/>
                    </a:lnTo>
                    <a:lnTo>
                      <a:pt x="410" y="8"/>
                    </a:lnTo>
                    <a:lnTo>
                      <a:pt x="408" y="8"/>
                    </a:lnTo>
                    <a:lnTo>
                      <a:pt x="381" y="8"/>
                    </a:lnTo>
                    <a:lnTo>
                      <a:pt x="380" y="8"/>
                    </a:lnTo>
                    <a:lnTo>
                      <a:pt x="378" y="7"/>
                    </a:lnTo>
                    <a:lnTo>
                      <a:pt x="377" y="5"/>
                    </a:lnTo>
                    <a:lnTo>
                      <a:pt x="377" y="4"/>
                    </a:lnTo>
                    <a:lnTo>
                      <a:pt x="377" y="3"/>
                    </a:lnTo>
                    <a:lnTo>
                      <a:pt x="378" y="1"/>
                    </a:lnTo>
                    <a:lnTo>
                      <a:pt x="380" y="0"/>
                    </a:lnTo>
                    <a:lnTo>
                      <a:pt x="381" y="0"/>
                    </a:lnTo>
                    <a:lnTo>
                      <a:pt x="381" y="0"/>
                    </a:lnTo>
                    <a:close/>
                    <a:moveTo>
                      <a:pt x="444" y="0"/>
                    </a:moveTo>
                    <a:lnTo>
                      <a:pt x="472" y="0"/>
                    </a:lnTo>
                    <a:lnTo>
                      <a:pt x="473" y="0"/>
                    </a:lnTo>
                    <a:lnTo>
                      <a:pt x="475" y="1"/>
                    </a:lnTo>
                    <a:lnTo>
                      <a:pt x="476" y="3"/>
                    </a:lnTo>
                    <a:lnTo>
                      <a:pt x="476" y="4"/>
                    </a:lnTo>
                    <a:lnTo>
                      <a:pt x="476" y="5"/>
                    </a:lnTo>
                    <a:lnTo>
                      <a:pt x="475" y="7"/>
                    </a:lnTo>
                    <a:lnTo>
                      <a:pt x="473" y="8"/>
                    </a:lnTo>
                    <a:lnTo>
                      <a:pt x="472" y="8"/>
                    </a:lnTo>
                    <a:lnTo>
                      <a:pt x="444" y="8"/>
                    </a:lnTo>
                    <a:lnTo>
                      <a:pt x="443" y="8"/>
                    </a:lnTo>
                    <a:lnTo>
                      <a:pt x="441" y="7"/>
                    </a:lnTo>
                    <a:lnTo>
                      <a:pt x="440" y="5"/>
                    </a:lnTo>
                    <a:lnTo>
                      <a:pt x="440" y="4"/>
                    </a:lnTo>
                    <a:lnTo>
                      <a:pt x="440" y="3"/>
                    </a:lnTo>
                    <a:lnTo>
                      <a:pt x="441" y="1"/>
                    </a:lnTo>
                    <a:lnTo>
                      <a:pt x="443" y="0"/>
                    </a:lnTo>
                    <a:lnTo>
                      <a:pt x="444" y="0"/>
                    </a:lnTo>
                    <a:lnTo>
                      <a:pt x="444" y="0"/>
                    </a:lnTo>
                    <a:close/>
                    <a:moveTo>
                      <a:pt x="508" y="0"/>
                    </a:moveTo>
                    <a:lnTo>
                      <a:pt x="534" y="0"/>
                    </a:lnTo>
                    <a:lnTo>
                      <a:pt x="536" y="0"/>
                    </a:lnTo>
                    <a:lnTo>
                      <a:pt x="538" y="1"/>
                    </a:lnTo>
                    <a:lnTo>
                      <a:pt x="538" y="3"/>
                    </a:lnTo>
                    <a:lnTo>
                      <a:pt x="539" y="4"/>
                    </a:lnTo>
                    <a:lnTo>
                      <a:pt x="538" y="5"/>
                    </a:lnTo>
                    <a:lnTo>
                      <a:pt x="538" y="7"/>
                    </a:lnTo>
                    <a:lnTo>
                      <a:pt x="536" y="8"/>
                    </a:lnTo>
                    <a:lnTo>
                      <a:pt x="534" y="8"/>
                    </a:lnTo>
                    <a:lnTo>
                      <a:pt x="508" y="8"/>
                    </a:lnTo>
                    <a:lnTo>
                      <a:pt x="506" y="8"/>
                    </a:lnTo>
                    <a:lnTo>
                      <a:pt x="505" y="7"/>
                    </a:lnTo>
                    <a:lnTo>
                      <a:pt x="503" y="5"/>
                    </a:lnTo>
                    <a:lnTo>
                      <a:pt x="503" y="4"/>
                    </a:lnTo>
                    <a:lnTo>
                      <a:pt x="503" y="3"/>
                    </a:lnTo>
                    <a:lnTo>
                      <a:pt x="505" y="1"/>
                    </a:lnTo>
                    <a:lnTo>
                      <a:pt x="506" y="0"/>
                    </a:lnTo>
                    <a:lnTo>
                      <a:pt x="508" y="0"/>
                    </a:lnTo>
                    <a:lnTo>
                      <a:pt x="508" y="0"/>
                    </a:lnTo>
                    <a:close/>
                    <a:moveTo>
                      <a:pt x="569" y="0"/>
                    </a:moveTo>
                    <a:lnTo>
                      <a:pt x="597" y="0"/>
                    </a:lnTo>
                    <a:lnTo>
                      <a:pt x="598" y="0"/>
                    </a:lnTo>
                    <a:lnTo>
                      <a:pt x="600" y="1"/>
                    </a:lnTo>
                    <a:lnTo>
                      <a:pt x="601" y="3"/>
                    </a:lnTo>
                    <a:lnTo>
                      <a:pt x="601" y="4"/>
                    </a:lnTo>
                    <a:lnTo>
                      <a:pt x="601" y="5"/>
                    </a:lnTo>
                    <a:lnTo>
                      <a:pt x="600" y="7"/>
                    </a:lnTo>
                    <a:lnTo>
                      <a:pt x="598" y="8"/>
                    </a:lnTo>
                    <a:lnTo>
                      <a:pt x="597" y="8"/>
                    </a:lnTo>
                    <a:lnTo>
                      <a:pt x="569" y="8"/>
                    </a:lnTo>
                    <a:lnTo>
                      <a:pt x="568" y="8"/>
                    </a:lnTo>
                    <a:lnTo>
                      <a:pt x="567" y="7"/>
                    </a:lnTo>
                    <a:lnTo>
                      <a:pt x="567" y="5"/>
                    </a:lnTo>
                    <a:lnTo>
                      <a:pt x="565" y="4"/>
                    </a:lnTo>
                    <a:lnTo>
                      <a:pt x="567" y="3"/>
                    </a:lnTo>
                    <a:lnTo>
                      <a:pt x="567" y="1"/>
                    </a:lnTo>
                    <a:lnTo>
                      <a:pt x="568" y="0"/>
                    </a:lnTo>
                    <a:lnTo>
                      <a:pt x="569" y="0"/>
                    </a:lnTo>
                    <a:lnTo>
                      <a:pt x="569" y="0"/>
                    </a:lnTo>
                    <a:close/>
                    <a:moveTo>
                      <a:pt x="633" y="0"/>
                    </a:moveTo>
                    <a:lnTo>
                      <a:pt x="660" y="0"/>
                    </a:lnTo>
                    <a:lnTo>
                      <a:pt x="662" y="0"/>
                    </a:lnTo>
                    <a:lnTo>
                      <a:pt x="663" y="1"/>
                    </a:lnTo>
                    <a:lnTo>
                      <a:pt x="664" y="3"/>
                    </a:lnTo>
                    <a:lnTo>
                      <a:pt x="664" y="4"/>
                    </a:lnTo>
                    <a:lnTo>
                      <a:pt x="664" y="5"/>
                    </a:lnTo>
                    <a:lnTo>
                      <a:pt x="663" y="7"/>
                    </a:lnTo>
                    <a:lnTo>
                      <a:pt x="662" y="8"/>
                    </a:lnTo>
                    <a:lnTo>
                      <a:pt x="660" y="8"/>
                    </a:lnTo>
                    <a:lnTo>
                      <a:pt x="633" y="8"/>
                    </a:lnTo>
                    <a:lnTo>
                      <a:pt x="631" y="8"/>
                    </a:lnTo>
                    <a:lnTo>
                      <a:pt x="630" y="7"/>
                    </a:lnTo>
                    <a:lnTo>
                      <a:pt x="628" y="5"/>
                    </a:lnTo>
                    <a:lnTo>
                      <a:pt x="628" y="4"/>
                    </a:lnTo>
                    <a:lnTo>
                      <a:pt x="628" y="3"/>
                    </a:lnTo>
                    <a:lnTo>
                      <a:pt x="630" y="1"/>
                    </a:lnTo>
                    <a:lnTo>
                      <a:pt x="631" y="0"/>
                    </a:lnTo>
                    <a:lnTo>
                      <a:pt x="633" y="0"/>
                    </a:lnTo>
                    <a:lnTo>
                      <a:pt x="633" y="0"/>
                    </a:lnTo>
                    <a:close/>
                    <a:moveTo>
                      <a:pt x="696" y="0"/>
                    </a:moveTo>
                    <a:lnTo>
                      <a:pt x="723" y="0"/>
                    </a:lnTo>
                    <a:lnTo>
                      <a:pt x="725" y="0"/>
                    </a:lnTo>
                    <a:lnTo>
                      <a:pt x="726" y="1"/>
                    </a:lnTo>
                    <a:lnTo>
                      <a:pt x="728" y="3"/>
                    </a:lnTo>
                    <a:lnTo>
                      <a:pt x="728" y="4"/>
                    </a:lnTo>
                    <a:lnTo>
                      <a:pt x="728" y="5"/>
                    </a:lnTo>
                    <a:lnTo>
                      <a:pt x="726" y="7"/>
                    </a:lnTo>
                    <a:lnTo>
                      <a:pt x="725" y="8"/>
                    </a:lnTo>
                    <a:lnTo>
                      <a:pt x="723" y="8"/>
                    </a:lnTo>
                    <a:lnTo>
                      <a:pt x="696" y="8"/>
                    </a:lnTo>
                    <a:lnTo>
                      <a:pt x="695" y="8"/>
                    </a:lnTo>
                    <a:lnTo>
                      <a:pt x="693" y="7"/>
                    </a:lnTo>
                    <a:lnTo>
                      <a:pt x="692" y="5"/>
                    </a:lnTo>
                    <a:lnTo>
                      <a:pt x="692" y="4"/>
                    </a:lnTo>
                    <a:lnTo>
                      <a:pt x="692" y="3"/>
                    </a:lnTo>
                    <a:lnTo>
                      <a:pt x="693" y="1"/>
                    </a:lnTo>
                    <a:lnTo>
                      <a:pt x="695" y="0"/>
                    </a:lnTo>
                    <a:lnTo>
                      <a:pt x="696" y="0"/>
                    </a:lnTo>
                    <a:lnTo>
                      <a:pt x="696" y="0"/>
                    </a:lnTo>
                    <a:close/>
                    <a:moveTo>
                      <a:pt x="759" y="0"/>
                    </a:moveTo>
                    <a:lnTo>
                      <a:pt x="785" y="0"/>
                    </a:lnTo>
                    <a:lnTo>
                      <a:pt x="788" y="0"/>
                    </a:lnTo>
                    <a:lnTo>
                      <a:pt x="790" y="1"/>
                    </a:lnTo>
                    <a:lnTo>
                      <a:pt x="790" y="3"/>
                    </a:lnTo>
                    <a:lnTo>
                      <a:pt x="791" y="4"/>
                    </a:lnTo>
                    <a:lnTo>
                      <a:pt x="790" y="5"/>
                    </a:lnTo>
                    <a:lnTo>
                      <a:pt x="790" y="7"/>
                    </a:lnTo>
                    <a:lnTo>
                      <a:pt x="788" y="8"/>
                    </a:lnTo>
                    <a:lnTo>
                      <a:pt x="785" y="8"/>
                    </a:lnTo>
                    <a:lnTo>
                      <a:pt x="759" y="8"/>
                    </a:lnTo>
                    <a:lnTo>
                      <a:pt x="758" y="8"/>
                    </a:lnTo>
                    <a:lnTo>
                      <a:pt x="757" y="7"/>
                    </a:lnTo>
                    <a:lnTo>
                      <a:pt x="755" y="5"/>
                    </a:lnTo>
                    <a:lnTo>
                      <a:pt x="755" y="4"/>
                    </a:lnTo>
                    <a:lnTo>
                      <a:pt x="755" y="3"/>
                    </a:lnTo>
                    <a:lnTo>
                      <a:pt x="757" y="1"/>
                    </a:lnTo>
                    <a:lnTo>
                      <a:pt x="758" y="0"/>
                    </a:lnTo>
                    <a:lnTo>
                      <a:pt x="759" y="0"/>
                    </a:lnTo>
                    <a:lnTo>
                      <a:pt x="759" y="0"/>
                    </a:lnTo>
                    <a:close/>
                    <a:moveTo>
                      <a:pt x="821" y="0"/>
                    </a:moveTo>
                    <a:lnTo>
                      <a:pt x="849" y="0"/>
                    </a:lnTo>
                    <a:lnTo>
                      <a:pt x="850" y="0"/>
                    </a:lnTo>
                    <a:lnTo>
                      <a:pt x="852" y="1"/>
                    </a:lnTo>
                    <a:lnTo>
                      <a:pt x="853" y="3"/>
                    </a:lnTo>
                    <a:lnTo>
                      <a:pt x="853" y="4"/>
                    </a:lnTo>
                    <a:lnTo>
                      <a:pt x="853" y="5"/>
                    </a:lnTo>
                    <a:lnTo>
                      <a:pt x="852" y="7"/>
                    </a:lnTo>
                    <a:lnTo>
                      <a:pt x="850" y="8"/>
                    </a:lnTo>
                    <a:lnTo>
                      <a:pt x="849" y="8"/>
                    </a:lnTo>
                    <a:lnTo>
                      <a:pt x="821" y="8"/>
                    </a:lnTo>
                    <a:lnTo>
                      <a:pt x="820" y="8"/>
                    </a:lnTo>
                    <a:lnTo>
                      <a:pt x="818" y="7"/>
                    </a:lnTo>
                    <a:lnTo>
                      <a:pt x="818" y="5"/>
                    </a:lnTo>
                    <a:lnTo>
                      <a:pt x="817" y="4"/>
                    </a:lnTo>
                    <a:lnTo>
                      <a:pt x="818" y="3"/>
                    </a:lnTo>
                    <a:lnTo>
                      <a:pt x="818" y="1"/>
                    </a:lnTo>
                    <a:lnTo>
                      <a:pt x="820" y="0"/>
                    </a:lnTo>
                    <a:lnTo>
                      <a:pt x="821" y="0"/>
                    </a:lnTo>
                    <a:lnTo>
                      <a:pt x="821" y="0"/>
                    </a:lnTo>
                    <a:close/>
                    <a:moveTo>
                      <a:pt x="885" y="0"/>
                    </a:moveTo>
                    <a:lnTo>
                      <a:pt x="912" y="0"/>
                    </a:lnTo>
                    <a:lnTo>
                      <a:pt x="913" y="0"/>
                    </a:lnTo>
                    <a:lnTo>
                      <a:pt x="915" y="1"/>
                    </a:lnTo>
                    <a:lnTo>
                      <a:pt x="916" y="3"/>
                    </a:lnTo>
                    <a:lnTo>
                      <a:pt x="916" y="4"/>
                    </a:lnTo>
                    <a:lnTo>
                      <a:pt x="916" y="5"/>
                    </a:lnTo>
                    <a:lnTo>
                      <a:pt x="915" y="7"/>
                    </a:lnTo>
                    <a:lnTo>
                      <a:pt x="913" y="8"/>
                    </a:lnTo>
                    <a:lnTo>
                      <a:pt x="912" y="8"/>
                    </a:lnTo>
                    <a:lnTo>
                      <a:pt x="885" y="8"/>
                    </a:lnTo>
                    <a:lnTo>
                      <a:pt x="883" y="8"/>
                    </a:lnTo>
                    <a:lnTo>
                      <a:pt x="882" y="7"/>
                    </a:lnTo>
                    <a:lnTo>
                      <a:pt x="880" y="5"/>
                    </a:lnTo>
                    <a:lnTo>
                      <a:pt x="880" y="4"/>
                    </a:lnTo>
                    <a:lnTo>
                      <a:pt x="880" y="3"/>
                    </a:lnTo>
                    <a:lnTo>
                      <a:pt x="882" y="1"/>
                    </a:lnTo>
                    <a:lnTo>
                      <a:pt x="883" y="0"/>
                    </a:lnTo>
                    <a:lnTo>
                      <a:pt x="885" y="0"/>
                    </a:lnTo>
                    <a:lnTo>
                      <a:pt x="885" y="0"/>
                    </a:lnTo>
                    <a:close/>
                    <a:moveTo>
                      <a:pt x="948" y="0"/>
                    </a:moveTo>
                    <a:lnTo>
                      <a:pt x="975" y="0"/>
                    </a:lnTo>
                    <a:lnTo>
                      <a:pt x="977" y="0"/>
                    </a:lnTo>
                    <a:lnTo>
                      <a:pt x="978" y="1"/>
                    </a:lnTo>
                    <a:lnTo>
                      <a:pt x="980" y="3"/>
                    </a:lnTo>
                    <a:lnTo>
                      <a:pt x="980" y="4"/>
                    </a:lnTo>
                    <a:lnTo>
                      <a:pt x="980" y="5"/>
                    </a:lnTo>
                    <a:lnTo>
                      <a:pt x="978" y="7"/>
                    </a:lnTo>
                    <a:lnTo>
                      <a:pt x="977" y="8"/>
                    </a:lnTo>
                    <a:lnTo>
                      <a:pt x="975" y="8"/>
                    </a:lnTo>
                    <a:lnTo>
                      <a:pt x="948" y="8"/>
                    </a:lnTo>
                    <a:lnTo>
                      <a:pt x="947" y="8"/>
                    </a:lnTo>
                    <a:lnTo>
                      <a:pt x="945" y="7"/>
                    </a:lnTo>
                    <a:lnTo>
                      <a:pt x="944" y="5"/>
                    </a:lnTo>
                    <a:lnTo>
                      <a:pt x="944" y="4"/>
                    </a:lnTo>
                    <a:lnTo>
                      <a:pt x="944" y="3"/>
                    </a:lnTo>
                    <a:lnTo>
                      <a:pt x="945" y="1"/>
                    </a:lnTo>
                    <a:lnTo>
                      <a:pt x="947" y="0"/>
                    </a:lnTo>
                    <a:lnTo>
                      <a:pt x="948" y="0"/>
                    </a:lnTo>
                    <a:lnTo>
                      <a:pt x="948" y="0"/>
                    </a:lnTo>
                    <a:close/>
                    <a:moveTo>
                      <a:pt x="1011" y="0"/>
                    </a:moveTo>
                    <a:lnTo>
                      <a:pt x="1037" y="0"/>
                    </a:lnTo>
                    <a:lnTo>
                      <a:pt x="1040" y="0"/>
                    </a:lnTo>
                    <a:lnTo>
                      <a:pt x="1041" y="1"/>
                    </a:lnTo>
                    <a:lnTo>
                      <a:pt x="1041" y="3"/>
                    </a:lnTo>
                    <a:lnTo>
                      <a:pt x="1043" y="4"/>
                    </a:lnTo>
                    <a:lnTo>
                      <a:pt x="1041" y="5"/>
                    </a:lnTo>
                    <a:lnTo>
                      <a:pt x="1041" y="7"/>
                    </a:lnTo>
                    <a:lnTo>
                      <a:pt x="1040" y="8"/>
                    </a:lnTo>
                    <a:lnTo>
                      <a:pt x="1037" y="8"/>
                    </a:lnTo>
                    <a:lnTo>
                      <a:pt x="1011" y="8"/>
                    </a:lnTo>
                    <a:lnTo>
                      <a:pt x="1010" y="8"/>
                    </a:lnTo>
                    <a:lnTo>
                      <a:pt x="1008" y="7"/>
                    </a:lnTo>
                    <a:lnTo>
                      <a:pt x="1007" y="5"/>
                    </a:lnTo>
                    <a:lnTo>
                      <a:pt x="1007" y="4"/>
                    </a:lnTo>
                    <a:lnTo>
                      <a:pt x="1007" y="3"/>
                    </a:lnTo>
                    <a:lnTo>
                      <a:pt x="1008" y="1"/>
                    </a:lnTo>
                    <a:lnTo>
                      <a:pt x="1010" y="0"/>
                    </a:lnTo>
                    <a:lnTo>
                      <a:pt x="1011" y="0"/>
                    </a:lnTo>
                    <a:lnTo>
                      <a:pt x="1011" y="0"/>
                    </a:lnTo>
                    <a:close/>
                    <a:moveTo>
                      <a:pt x="1073" y="0"/>
                    </a:moveTo>
                    <a:lnTo>
                      <a:pt x="1100" y="0"/>
                    </a:lnTo>
                    <a:lnTo>
                      <a:pt x="1102" y="0"/>
                    </a:lnTo>
                    <a:lnTo>
                      <a:pt x="1103" y="1"/>
                    </a:lnTo>
                    <a:lnTo>
                      <a:pt x="1105" y="3"/>
                    </a:lnTo>
                    <a:lnTo>
                      <a:pt x="1105" y="4"/>
                    </a:lnTo>
                    <a:lnTo>
                      <a:pt x="1105" y="5"/>
                    </a:lnTo>
                    <a:lnTo>
                      <a:pt x="1103" y="7"/>
                    </a:lnTo>
                    <a:lnTo>
                      <a:pt x="1102" y="8"/>
                    </a:lnTo>
                    <a:lnTo>
                      <a:pt x="1100" y="8"/>
                    </a:lnTo>
                    <a:lnTo>
                      <a:pt x="1073" y="8"/>
                    </a:lnTo>
                    <a:lnTo>
                      <a:pt x="1072" y="8"/>
                    </a:lnTo>
                    <a:lnTo>
                      <a:pt x="1070" y="7"/>
                    </a:lnTo>
                    <a:lnTo>
                      <a:pt x="1070" y="5"/>
                    </a:lnTo>
                    <a:lnTo>
                      <a:pt x="1069" y="4"/>
                    </a:lnTo>
                    <a:lnTo>
                      <a:pt x="1070" y="3"/>
                    </a:lnTo>
                    <a:lnTo>
                      <a:pt x="1070" y="1"/>
                    </a:lnTo>
                    <a:lnTo>
                      <a:pt x="1072" y="0"/>
                    </a:lnTo>
                    <a:lnTo>
                      <a:pt x="1073" y="0"/>
                    </a:lnTo>
                    <a:lnTo>
                      <a:pt x="1073" y="0"/>
                    </a:lnTo>
                    <a:close/>
                    <a:moveTo>
                      <a:pt x="1136" y="0"/>
                    </a:moveTo>
                    <a:lnTo>
                      <a:pt x="1164" y="0"/>
                    </a:lnTo>
                    <a:lnTo>
                      <a:pt x="1165" y="0"/>
                    </a:lnTo>
                    <a:lnTo>
                      <a:pt x="1167" y="1"/>
                    </a:lnTo>
                    <a:lnTo>
                      <a:pt x="1168" y="3"/>
                    </a:lnTo>
                    <a:lnTo>
                      <a:pt x="1168" y="4"/>
                    </a:lnTo>
                    <a:lnTo>
                      <a:pt x="1168" y="5"/>
                    </a:lnTo>
                    <a:lnTo>
                      <a:pt x="1167" y="7"/>
                    </a:lnTo>
                    <a:lnTo>
                      <a:pt x="1165" y="8"/>
                    </a:lnTo>
                    <a:lnTo>
                      <a:pt x="1164" y="8"/>
                    </a:lnTo>
                    <a:lnTo>
                      <a:pt x="1136" y="8"/>
                    </a:lnTo>
                    <a:lnTo>
                      <a:pt x="1135" y="8"/>
                    </a:lnTo>
                    <a:lnTo>
                      <a:pt x="1134" y="7"/>
                    </a:lnTo>
                    <a:lnTo>
                      <a:pt x="1132" y="5"/>
                    </a:lnTo>
                    <a:lnTo>
                      <a:pt x="1132" y="4"/>
                    </a:lnTo>
                    <a:lnTo>
                      <a:pt x="1132" y="3"/>
                    </a:lnTo>
                    <a:lnTo>
                      <a:pt x="1134" y="1"/>
                    </a:lnTo>
                    <a:lnTo>
                      <a:pt x="1135" y="0"/>
                    </a:lnTo>
                    <a:lnTo>
                      <a:pt x="1136" y="0"/>
                    </a:lnTo>
                    <a:lnTo>
                      <a:pt x="1136" y="0"/>
                    </a:lnTo>
                    <a:close/>
                    <a:moveTo>
                      <a:pt x="1200" y="0"/>
                    </a:moveTo>
                    <a:lnTo>
                      <a:pt x="1227" y="0"/>
                    </a:lnTo>
                    <a:lnTo>
                      <a:pt x="1229" y="0"/>
                    </a:lnTo>
                    <a:lnTo>
                      <a:pt x="1230" y="1"/>
                    </a:lnTo>
                    <a:lnTo>
                      <a:pt x="1231" y="3"/>
                    </a:lnTo>
                    <a:lnTo>
                      <a:pt x="1231" y="4"/>
                    </a:lnTo>
                    <a:lnTo>
                      <a:pt x="1231" y="5"/>
                    </a:lnTo>
                    <a:lnTo>
                      <a:pt x="1230" y="7"/>
                    </a:lnTo>
                    <a:lnTo>
                      <a:pt x="1229" y="8"/>
                    </a:lnTo>
                    <a:lnTo>
                      <a:pt x="1227" y="8"/>
                    </a:lnTo>
                    <a:lnTo>
                      <a:pt x="1200" y="8"/>
                    </a:lnTo>
                    <a:lnTo>
                      <a:pt x="1198" y="8"/>
                    </a:lnTo>
                    <a:lnTo>
                      <a:pt x="1197" y="7"/>
                    </a:lnTo>
                    <a:lnTo>
                      <a:pt x="1195" y="5"/>
                    </a:lnTo>
                    <a:lnTo>
                      <a:pt x="1195" y="4"/>
                    </a:lnTo>
                    <a:lnTo>
                      <a:pt x="1195" y="3"/>
                    </a:lnTo>
                    <a:lnTo>
                      <a:pt x="1197" y="1"/>
                    </a:lnTo>
                    <a:lnTo>
                      <a:pt x="1198" y="0"/>
                    </a:lnTo>
                    <a:lnTo>
                      <a:pt x="1200" y="0"/>
                    </a:lnTo>
                    <a:lnTo>
                      <a:pt x="1200" y="0"/>
                    </a:lnTo>
                    <a:close/>
                    <a:moveTo>
                      <a:pt x="1263" y="0"/>
                    </a:moveTo>
                    <a:lnTo>
                      <a:pt x="1289" y="0"/>
                    </a:lnTo>
                    <a:lnTo>
                      <a:pt x="1292" y="0"/>
                    </a:lnTo>
                    <a:lnTo>
                      <a:pt x="1293" y="1"/>
                    </a:lnTo>
                    <a:lnTo>
                      <a:pt x="1293" y="3"/>
                    </a:lnTo>
                    <a:lnTo>
                      <a:pt x="1295" y="4"/>
                    </a:lnTo>
                    <a:lnTo>
                      <a:pt x="1293" y="5"/>
                    </a:lnTo>
                    <a:lnTo>
                      <a:pt x="1293" y="7"/>
                    </a:lnTo>
                    <a:lnTo>
                      <a:pt x="1292" y="8"/>
                    </a:lnTo>
                    <a:lnTo>
                      <a:pt x="1289" y="8"/>
                    </a:lnTo>
                    <a:lnTo>
                      <a:pt x="1263" y="8"/>
                    </a:lnTo>
                    <a:lnTo>
                      <a:pt x="1262" y="8"/>
                    </a:lnTo>
                    <a:lnTo>
                      <a:pt x="1260" y="7"/>
                    </a:lnTo>
                    <a:lnTo>
                      <a:pt x="1259" y="5"/>
                    </a:lnTo>
                    <a:lnTo>
                      <a:pt x="1259" y="4"/>
                    </a:lnTo>
                    <a:lnTo>
                      <a:pt x="1259" y="3"/>
                    </a:lnTo>
                    <a:lnTo>
                      <a:pt x="1260" y="1"/>
                    </a:lnTo>
                    <a:lnTo>
                      <a:pt x="1262" y="0"/>
                    </a:lnTo>
                    <a:lnTo>
                      <a:pt x="1263" y="0"/>
                    </a:lnTo>
                    <a:lnTo>
                      <a:pt x="1263" y="0"/>
                    </a:lnTo>
                    <a:close/>
                    <a:moveTo>
                      <a:pt x="1325" y="0"/>
                    </a:moveTo>
                    <a:lnTo>
                      <a:pt x="1352" y="0"/>
                    </a:lnTo>
                    <a:lnTo>
                      <a:pt x="1354" y="0"/>
                    </a:lnTo>
                    <a:lnTo>
                      <a:pt x="1355" y="1"/>
                    </a:lnTo>
                    <a:lnTo>
                      <a:pt x="1357" y="3"/>
                    </a:lnTo>
                    <a:lnTo>
                      <a:pt x="1357" y="4"/>
                    </a:lnTo>
                    <a:lnTo>
                      <a:pt x="1357" y="5"/>
                    </a:lnTo>
                    <a:lnTo>
                      <a:pt x="1355" y="7"/>
                    </a:lnTo>
                    <a:lnTo>
                      <a:pt x="1354" y="8"/>
                    </a:lnTo>
                    <a:lnTo>
                      <a:pt x="1352" y="8"/>
                    </a:lnTo>
                    <a:lnTo>
                      <a:pt x="1325" y="8"/>
                    </a:lnTo>
                    <a:lnTo>
                      <a:pt x="1324" y="8"/>
                    </a:lnTo>
                    <a:lnTo>
                      <a:pt x="1322" y="7"/>
                    </a:lnTo>
                    <a:lnTo>
                      <a:pt x="1322" y="5"/>
                    </a:lnTo>
                    <a:lnTo>
                      <a:pt x="1321" y="4"/>
                    </a:lnTo>
                    <a:lnTo>
                      <a:pt x="1322" y="3"/>
                    </a:lnTo>
                    <a:lnTo>
                      <a:pt x="1322" y="1"/>
                    </a:lnTo>
                    <a:lnTo>
                      <a:pt x="1324" y="0"/>
                    </a:lnTo>
                    <a:lnTo>
                      <a:pt x="1325" y="0"/>
                    </a:lnTo>
                    <a:lnTo>
                      <a:pt x="1325" y="0"/>
                    </a:lnTo>
                    <a:close/>
                    <a:moveTo>
                      <a:pt x="1388" y="0"/>
                    </a:moveTo>
                    <a:lnTo>
                      <a:pt x="1416" y="0"/>
                    </a:lnTo>
                    <a:lnTo>
                      <a:pt x="1417" y="0"/>
                    </a:lnTo>
                    <a:lnTo>
                      <a:pt x="1418" y="1"/>
                    </a:lnTo>
                    <a:lnTo>
                      <a:pt x="1420" y="3"/>
                    </a:lnTo>
                    <a:lnTo>
                      <a:pt x="1420" y="4"/>
                    </a:lnTo>
                    <a:lnTo>
                      <a:pt x="1420" y="5"/>
                    </a:lnTo>
                    <a:lnTo>
                      <a:pt x="1418" y="7"/>
                    </a:lnTo>
                    <a:lnTo>
                      <a:pt x="1417" y="8"/>
                    </a:lnTo>
                    <a:lnTo>
                      <a:pt x="1416" y="8"/>
                    </a:lnTo>
                    <a:lnTo>
                      <a:pt x="1388" y="8"/>
                    </a:lnTo>
                    <a:lnTo>
                      <a:pt x="1387" y="8"/>
                    </a:lnTo>
                    <a:lnTo>
                      <a:pt x="1385" y="7"/>
                    </a:lnTo>
                    <a:lnTo>
                      <a:pt x="1384" y="5"/>
                    </a:lnTo>
                    <a:lnTo>
                      <a:pt x="1384" y="4"/>
                    </a:lnTo>
                    <a:lnTo>
                      <a:pt x="1384" y="3"/>
                    </a:lnTo>
                    <a:lnTo>
                      <a:pt x="1385" y="1"/>
                    </a:lnTo>
                    <a:lnTo>
                      <a:pt x="1387" y="0"/>
                    </a:lnTo>
                    <a:lnTo>
                      <a:pt x="1388" y="0"/>
                    </a:lnTo>
                    <a:lnTo>
                      <a:pt x="1388" y="0"/>
                    </a:lnTo>
                    <a:close/>
                    <a:moveTo>
                      <a:pt x="1452" y="0"/>
                    </a:moveTo>
                    <a:lnTo>
                      <a:pt x="1479" y="0"/>
                    </a:lnTo>
                    <a:lnTo>
                      <a:pt x="1480" y="0"/>
                    </a:lnTo>
                    <a:lnTo>
                      <a:pt x="1482" y="1"/>
                    </a:lnTo>
                    <a:lnTo>
                      <a:pt x="1483" y="3"/>
                    </a:lnTo>
                    <a:lnTo>
                      <a:pt x="1483" y="4"/>
                    </a:lnTo>
                    <a:lnTo>
                      <a:pt x="1483" y="5"/>
                    </a:lnTo>
                    <a:lnTo>
                      <a:pt x="1482" y="7"/>
                    </a:lnTo>
                    <a:lnTo>
                      <a:pt x="1480" y="8"/>
                    </a:lnTo>
                    <a:lnTo>
                      <a:pt x="1479" y="8"/>
                    </a:lnTo>
                    <a:lnTo>
                      <a:pt x="1452" y="8"/>
                    </a:lnTo>
                    <a:lnTo>
                      <a:pt x="1450" y="8"/>
                    </a:lnTo>
                    <a:lnTo>
                      <a:pt x="1449" y="7"/>
                    </a:lnTo>
                    <a:lnTo>
                      <a:pt x="1447" y="5"/>
                    </a:lnTo>
                    <a:lnTo>
                      <a:pt x="1447" y="4"/>
                    </a:lnTo>
                    <a:lnTo>
                      <a:pt x="1447" y="3"/>
                    </a:lnTo>
                    <a:lnTo>
                      <a:pt x="1449" y="1"/>
                    </a:lnTo>
                    <a:lnTo>
                      <a:pt x="1450" y="0"/>
                    </a:lnTo>
                    <a:lnTo>
                      <a:pt x="1452" y="0"/>
                    </a:lnTo>
                    <a:lnTo>
                      <a:pt x="1452" y="0"/>
                    </a:lnTo>
                    <a:close/>
                    <a:moveTo>
                      <a:pt x="1515" y="0"/>
                    </a:moveTo>
                    <a:lnTo>
                      <a:pt x="1541" y="0"/>
                    </a:lnTo>
                    <a:lnTo>
                      <a:pt x="1544" y="0"/>
                    </a:lnTo>
                    <a:lnTo>
                      <a:pt x="1545" y="1"/>
                    </a:lnTo>
                    <a:lnTo>
                      <a:pt x="1545" y="3"/>
                    </a:lnTo>
                    <a:lnTo>
                      <a:pt x="1547" y="4"/>
                    </a:lnTo>
                    <a:lnTo>
                      <a:pt x="1545" y="5"/>
                    </a:lnTo>
                    <a:lnTo>
                      <a:pt x="1545" y="7"/>
                    </a:lnTo>
                    <a:lnTo>
                      <a:pt x="1544" y="8"/>
                    </a:lnTo>
                    <a:lnTo>
                      <a:pt x="1541" y="8"/>
                    </a:lnTo>
                    <a:lnTo>
                      <a:pt x="1515" y="8"/>
                    </a:lnTo>
                    <a:lnTo>
                      <a:pt x="1513" y="8"/>
                    </a:lnTo>
                    <a:lnTo>
                      <a:pt x="1512" y="7"/>
                    </a:lnTo>
                    <a:lnTo>
                      <a:pt x="1511" y="5"/>
                    </a:lnTo>
                    <a:lnTo>
                      <a:pt x="1511" y="4"/>
                    </a:lnTo>
                    <a:lnTo>
                      <a:pt x="1511" y="3"/>
                    </a:lnTo>
                    <a:lnTo>
                      <a:pt x="1512" y="1"/>
                    </a:lnTo>
                    <a:lnTo>
                      <a:pt x="1513" y="0"/>
                    </a:lnTo>
                    <a:lnTo>
                      <a:pt x="1515" y="0"/>
                    </a:lnTo>
                    <a:lnTo>
                      <a:pt x="1515" y="0"/>
                    </a:lnTo>
                    <a:close/>
                    <a:moveTo>
                      <a:pt x="1577" y="0"/>
                    </a:moveTo>
                    <a:lnTo>
                      <a:pt x="1604" y="0"/>
                    </a:lnTo>
                    <a:lnTo>
                      <a:pt x="1606" y="0"/>
                    </a:lnTo>
                    <a:lnTo>
                      <a:pt x="1607" y="1"/>
                    </a:lnTo>
                    <a:lnTo>
                      <a:pt x="1608" y="3"/>
                    </a:lnTo>
                    <a:lnTo>
                      <a:pt x="1608" y="4"/>
                    </a:lnTo>
                    <a:lnTo>
                      <a:pt x="1608" y="5"/>
                    </a:lnTo>
                    <a:lnTo>
                      <a:pt x="1607" y="7"/>
                    </a:lnTo>
                    <a:lnTo>
                      <a:pt x="1606" y="8"/>
                    </a:lnTo>
                    <a:lnTo>
                      <a:pt x="1604" y="8"/>
                    </a:lnTo>
                    <a:lnTo>
                      <a:pt x="1577" y="8"/>
                    </a:lnTo>
                    <a:lnTo>
                      <a:pt x="1575" y="8"/>
                    </a:lnTo>
                    <a:lnTo>
                      <a:pt x="1574" y="7"/>
                    </a:lnTo>
                    <a:lnTo>
                      <a:pt x="1574" y="5"/>
                    </a:lnTo>
                    <a:lnTo>
                      <a:pt x="1572" y="4"/>
                    </a:lnTo>
                    <a:lnTo>
                      <a:pt x="1574" y="3"/>
                    </a:lnTo>
                    <a:lnTo>
                      <a:pt x="1574" y="1"/>
                    </a:lnTo>
                    <a:lnTo>
                      <a:pt x="1575" y="0"/>
                    </a:lnTo>
                    <a:lnTo>
                      <a:pt x="1577" y="0"/>
                    </a:lnTo>
                    <a:lnTo>
                      <a:pt x="1577" y="0"/>
                    </a:lnTo>
                    <a:close/>
                    <a:moveTo>
                      <a:pt x="1640" y="0"/>
                    </a:moveTo>
                    <a:lnTo>
                      <a:pt x="1667" y="0"/>
                    </a:lnTo>
                    <a:lnTo>
                      <a:pt x="1669" y="0"/>
                    </a:lnTo>
                    <a:lnTo>
                      <a:pt x="1670" y="1"/>
                    </a:lnTo>
                    <a:lnTo>
                      <a:pt x="1672" y="3"/>
                    </a:lnTo>
                    <a:lnTo>
                      <a:pt x="1672" y="4"/>
                    </a:lnTo>
                    <a:lnTo>
                      <a:pt x="1672" y="5"/>
                    </a:lnTo>
                    <a:lnTo>
                      <a:pt x="1670" y="7"/>
                    </a:lnTo>
                    <a:lnTo>
                      <a:pt x="1669" y="8"/>
                    </a:lnTo>
                    <a:lnTo>
                      <a:pt x="1667" y="8"/>
                    </a:lnTo>
                    <a:lnTo>
                      <a:pt x="1640" y="8"/>
                    </a:lnTo>
                    <a:lnTo>
                      <a:pt x="1639" y="8"/>
                    </a:lnTo>
                    <a:lnTo>
                      <a:pt x="1637" y="7"/>
                    </a:lnTo>
                    <a:lnTo>
                      <a:pt x="1636" y="5"/>
                    </a:lnTo>
                    <a:lnTo>
                      <a:pt x="1636" y="4"/>
                    </a:lnTo>
                    <a:lnTo>
                      <a:pt x="1636" y="3"/>
                    </a:lnTo>
                    <a:lnTo>
                      <a:pt x="1637" y="1"/>
                    </a:lnTo>
                    <a:lnTo>
                      <a:pt x="1639" y="0"/>
                    </a:lnTo>
                    <a:lnTo>
                      <a:pt x="1640" y="0"/>
                    </a:lnTo>
                    <a:lnTo>
                      <a:pt x="1640" y="0"/>
                    </a:lnTo>
                    <a:close/>
                    <a:moveTo>
                      <a:pt x="1703" y="0"/>
                    </a:moveTo>
                    <a:lnTo>
                      <a:pt x="1731" y="0"/>
                    </a:lnTo>
                    <a:lnTo>
                      <a:pt x="1732" y="0"/>
                    </a:lnTo>
                    <a:lnTo>
                      <a:pt x="1734" y="1"/>
                    </a:lnTo>
                    <a:lnTo>
                      <a:pt x="1735" y="3"/>
                    </a:lnTo>
                    <a:lnTo>
                      <a:pt x="1735" y="4"/>
                    </a:lnTo>
                    <a:lnTo>
                      <a:pt x="1735" y="5"/>
                    </a:lnTo>
                    <a:lnTo>
                      <a:pt x="1734" y="7"/>
                    </a:lnTo>
                    <a:lnTo>
                      <a:pt x="1732" y="8"/>
                    </a:lnTo>
                    <a:lnTo>
                      <a:pt x="1731" y="8"/>
                    </a:lnTo>
                    <a:lnTo>
                      <a:pt x="1703" y="8"/>
                    </a:lnTo>
                    <a:lnTo>
                      <a:pt x="1702" y="8"/>
                    </a:lnTo>
                    <a:lnTo>
                      <a:pt x="1701" y="7"/>
                    </a:lnTo>
                    <a:lnTo>
                      <a:pt x="1699" y="5"/>
                    </a:lnTo>
                    <a:lnTo>
                      <a:pt x="1699" y="4"/>
                    </a:lnTo>
                    <a:lnTo>
                      <a:pt x="1699" y="3"/>
                    </a:lnTo>
                    <a:lnTo>
                      <a:pt x="1701" y="1"/>
                    </a:lnTo>
                    <a:lnTo>
                      <a:pt x="1702" y="0"/>
                    </a:lnTo>
                    <a:lnTo>
                      <a:pt x="1703" y="0"/>
                    </a:lnTo>
                    <a:lnTo>
                      <a:pt x="1703" y="0"/>
                    </a:lnTo>
                    <a:close/>
                    <a:moveTo>
                      <a:pt x="1767" y="0"/>
                    </a:moveTo>
                    <a:lnTo>
                      <a:pt x="1793" y="0"/>
                    </a:lnTo>
                    <a:lnTo>
                      <a:pt x="1796" y="0"/>
                    </a:lnTo>
                    <a:lnTo>
                      <a:pt x="1797" y="1"/>
                    </a:lnTo>
                    <a:lnTo>
                      <a:pt x="1797" y="3"/>
                    </a:lnTo>
                    <a:lnTo>
                      <a:pt x="1798" y="4"/>
                    </a:lnTo>
                    <a:lnTo>
                      <a:pt x="1797" y="5"/>
                    </a:lnTo>
                    <a:lnTo>
                      <a:pt x="1797" y="7"/>
                    </a:lnTo>
                    <a:lnTo>
                      <a:pt x="1796" y="8"/>
                    </a:lnTo>
                    <a:lnTo>
                      <a:pt x="1793" y="8"/>
                    </a:lnTo>
                    <a:lnTo>
                      <a:pt x="1767" y="8"/>
                    </a:lnTo>
                    <a:lnTo>
                      <a:pt x="1765" y="8"/>
                    </a:lnTo>
                    <a:lnTo>
                      <a:pt x="1764" y="7"/>
                    </a:lnTo>
                    <a:lnTo>
                      <a:pt x="1762" y="5"/>
                    </a:lnTo>
                    <a:lnTo>
                      <a:pt x="1762" y="4"/>
                    </a:lnTo>
                    <a:lnTo>
                      <a:pt x="1762" y="3"/>
                    </a:lnTo>
                    <a:lnTo>
                      <a:pt x="1764" y="1"/>
                    </a:lnTo>
                    <a:lnTo>
                      <a:pt x="1765" y="0"/>
                    </a:lnTo>
                    <a:lnTo>
                      <a:pt x="1767" y="0"/>
                    </a:lnTo>
                    <a:lnTo>
                      <a:pt x="1767" y="0"/>
                    </a:lnTo>
                    <a:close/>
                    <a:moveTo>
                      <a:pt x="1829" y="0"/>
                    </a:moveTo>
                    <a:lnTo>
                      <a:pt x="1856" y="0"/>
                    </a:lnTo>
                    <a:lnTo>
                      <a:pt x="1857" y="0"/>
                    </a:lnTo>
                    <a:lnTo>
                      <a:pt x="1859" y="1"/>
                    </a:lnTo>
                    <a:lnTo>
                      <a:pt x="1860" y="3"/>
                    </a:lnTo>
                    <a:lnTo>
                      <a:pt x="1860" y="4"/>
                    </a:lnTo>
                    <a:lnTo>
                      <a:pt x="1860" y="5"/>
                    </a:lnTo>
                    <a:lnTo>
                      <a:pt x="1859" y="7"/>
                    </a:lnTo>
                    <a:lnTo>
                      <a:pt x="1857" y="8"/>
                    </a:lnTo>
                    <a:lnTo>
                      <a:pt x="1856" y="8"/>
                    </a:lnTo>
                    <a:lnTo>
                      <a:pt x="1829" y="8"/>
                    </a:lnTo>
                    <a:lnTo>
                      <a:pt x="1827" y="8"/>
                    </a:lnTo>
                    <a:lnTo>
                      <a:pt x="1826" y="7"/>
                    </a:lnTo>
                    <a:lnTo>
                      <a:pt x="1826" y="5"/>
                    </a:lnTo>
                    <a:lnTo>
                      <a:pt x="1824" y="4"/>
                    </a:lnTo>
                    <a:lnTo>
                      <a:pt x="1826" y="3"/>
                    </a:lnTo>
                    <a:lnTo>
                      <a:pt x="1826" y="1"/>
                    </a:lnTo>
                    <a:lnTo>
                      <a:pt x="1827" y="0"/>
                    </a:lnTo>
                    <a:lnTo>
                      <a:pt x="1829" y="0"/>
                    </a:lnTo>
                    <a:lnTo>
                      <a:pt x="1829" y="0"/>
                    </a:lnTo>
                    <a:close/>
                    <a:moveTo>
                      <a:pt x="1892" y="0"/>
                    </a:moveTo>
                    <a:lnTo>
                      <a:pt x="1903" y="0"/>
                    </a:lnTo>
                    <a:lnTo>
                      <a:pt x="1905" y="0"/>
                    </a:lnTo>
                    <a:lnTo>
                      <a:pt x="1906" y="1"/>
                    </a:lnTo>
                    <a:lnTo>
                      <a:pt x="1908" y="3"/>
                    </a:lnTo>
                    <a:lnTo>
                      <a:pt x="1908" y="4"/>
                    </a:lnTo>
                    <a:lnTo>
                      <a:pt x="1908" y="5"/>
                    </a:lnTo>
                    <a:lnTo>
                      <a:pt x="1906" y="7"/>
                    </a:lnTo>
                    <a:lnTo>
                      <a:pt x="1905" y="8"/>
                    </a:lnTo>
                    <a:lnTo>
                      <a:pt x="1903" y="8"/>
                    </a:lnTo>
                    <a:lnTo>
                      <a:pt x="1892" y="8"/>
                    </a:lnTo>
                    <a:lnTo>
                      <a:pt x="1890" y="8"/>
                    </a:lnTo>
                    <a:lnTo>
                      <a:pt x="1889" y="7"/>
                    </a:lnTo>
                    <a:lnTo>
                      <a:pt x="1888" y="5"/>
                    </a:lnTo>
                    <a:lnTo>
                      <a:pt x="1888" y="4"/>
                    </a:lnTo>
                    <a:lnTo>
                      <a:pt x="1888" y="3"/>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sp>
            <p:nvSpPr>
              <p:cNvPr id="130" name="Freeform 25"/>
              <p:cNvSpPr>
                <a:spLocks noEditPoints="1"/>
              </p:cNvSpPr>
              <p:nvPr/>
            </p:nvSpPr>
            <p:spPr bwMode="auto">
              <a:xfrm>
                <a:off x="105" y="3691"/>
                <a:ext cx="1686" cy="7"/>
              </a:xfrm>
              <a:custGeom>
                <a:avLst/>
                <a:gdLst/>
                <a:ahLst/>
                <a:cxnLst>
                  <a:cxn ang="0">
                    <a:pos x="30" y="8"/>
                  </a:cxn>
                  <a:cxn ang="0">
                    <a:pos x="4" y="0"/>
                  </a:cxn>
                  <a:cxn ang="0">
                    <a:pos x="93" y="8"/>
                  </a:cxn>
                  <a:cxn ang="0">
                    <a:pos x="66" y="0"/>
                  </a:cxn>
                  <a:cxn ang="0">
                    <a:pos x="156" y="8"/>
                  </a:cxn>
                  <a:cxn ang="0">
                    <a:pos x="129" y="0"/>
                  </a:cxn>
                  <a:cxn ang="0">
                    <a:pos x="220" y="8"/>
                  </a:cxn>
                  <a:cxn ang="0">
                    <a:pos x="192" y="0"/>
                  </a:cxn>
                  <a:cxn ang="0">
                    <a:pos x="282" y="8"/>
                  </a:cxn>
                  <a:cxn ang="0">
                    <a:pos x="256" y="0"/>
                  </a:cxn>
                  <a:cxn ang="0">
                    <a:pos x="345" y="8"/>
                  </a:cxn>
                  <a:cxn ang="0">
                    <a:pos x="318" y="0"/>
                  </a:cxn>
                  <a:cxn ang="0">
                    <a:pos x="408" y="8"/>
                  </a:cxn>
                  <a:cxn ang="0">
                    <a:pos x="381" y="0"/>
                  </a:cxn>
                  <a:cxn ang="0">
                    <a:pos x="472" y="8"/>
                  </a:cxn>
                  <a:cxn ang="0">
                    <a:pos x="444" y="0"/>
                  </a:cxn>
                  <a:cxn ang="0">
                    <a:pos x="534" y="8"/>
                  </a:cxn>
                  <a:cxn ang="0">
                    <a:pos x="508" y="0"/>
                  </a:cxn>
                  <a:cxn ang="0">
                    <a:pos x="597" y="8"/>
                  </a:cxn>
                  <a:cxn ang="0">
                    <a:pos x="569" y="0"/>
                  </a:cxn>
                  <a:cxn ang="0">
                    <a:pos x="660" y="8"/>
                  </a:cxn>
                  <a:cxn ang="0">
                    <a:pos x="633" y="0"/>
                  </a:cxn>
                  <a:cxn ang="0">
                    <a:pos x="723" y="8"/>
                  </a:cxn>
                  <a:cxn ang="0">
                    <a:pos x="696" y="0"/>
                  </a:cxn>
                  <a:cxn ang="0">
                    <a:pos x="785" y="8"/>
                  </a:cxn>
                  <a:cxn ang="0">
                    <a:pos x="759" y="0"/>
                  </a:cxn>
                  <a:cxn ang="0">
                    <a:pos x="849" y="8"/>
                  </a:cxn>
                  <a:cxn ang="0">
                    <a:pos x="821" y="0"/>
                  </a:cxn>
                  <a:cxn ang="0">
                    <a:pos x="912" y="8"/>
                  </a:cxn>
                  <a:cxn ang="0">
                    <a:pos x="885" y="0"/>
                  </a:cxn>
                  <a:cxn ang="0">
                    <a:pos x="975" y="8"/>
                  </a:cxn>
                  <a:cxn ang="0">
                    <a:pos x="948" y="0"/>
                  </a:cxn>
                  <a:cxn ang="0">
                    <a:pos x="1037" y="8"/>
                  </a:cxn>
                  <a:cxn ang="0">
                    <a:pos x="1011" y="0"/>
                  </a:cxn>
                  <a:cxn ang="0">
                    <a:pos x="1100" y="8"/>
                  </a:cxn>
                  <a:cxn ang="0">
                    <a:pos x="1073" y="0"/>
                  </a:cxn>
                  <a:cxn ang="0">
                    <a:pos x="1164" y="8"/>
                  </a:cxn>
                  <a:cxn ang="0">
                    <a:pos x="1136" y="0"/>
                  </a:cxn>
                  <a:cxn ang="0">
                    <a:pos x="1227" y="8"/>
                  </a:cxn>
                  <a:cxn ang="0">
                    <a:pos x="1200" y="0"/>
                  </a:cxn>
                  <a:cxn ang="0">
                    <a:pos x="1289" y="8"/>
                  </a:cxn>
                  <a:cxn ang="0">
                    <a:pos x="1263" y="0"/>
                  </a:cxn>
                  <a:cxn ang="0">
                    <a:pos x="1352" y="8"/>
                  </a:cxn>
                  <a:cxn ang="0">
                    <a:pos x="1325" y="0"/>
                  </a:cxn>
                  <a:cxn ang="0">
                    <a:pos x="1416" y="8"/>
                  </a:cxn>
                  <a:cxn ang="0">
                    <a:pos x="1388" y="0"/>
                  </a:cxn>
                  <a:cxn ang="0">
                    <a:pos x="1479" y="8"/>
                  </a:cxn>
                  <a:cxn ang="0">
                    <a:pos x="1452" y="0"/>
                  </a:cxn>
                  <a:cxn ang="0">
                    <a:pos x="1541" y="8"/>
                  </a:cxn>
                  <a:cxn ang="0">
                    <a:pos x="1515" y="0"/>
                  </a:cxn>
                  <a:cxn ang="0">
                    <a:pos x="1604" y="8"/>
                  </a:cxn>
                  <a:cxn ang="0">
                    <a:pos x="1577" y="0"/>
                  </a:cxn>
                  <a:cxn ang="0">
                    <a:pos x="1667" y="8"/>
                  </a:cxn>
                  <a:cxn ang="0">
                    <a:pos x="1640" y="0"/>
                  </a:cxn>
                  <a:cxn ang="0">
                    <a:pos x="1731" y="8"/>
                  </a:cxn>
                  <a:cxn ang="0">
                    <a:pos x="1703" y="0"/>
                  </a:cxn>
                  <a:cxn ang="0">
                    <a:pos x="1793" y="8"/>
                  </a:cxn>
                  <a:cxn ang="0">
                    <a:pos x="1767" y="0"/>
                  </a:cxn>
                  <a:cxn ang="0">
                    <a:pos x="1856" y="8"/>
                  </a:cxn>
                  <a:cxn ang="0">
                    <a:pos x="1829" y="0"/>
                  </a:cxn>
                  <a:cxn ang="0">
                    <a:pos x="1903" y="8"/>
                  </a:cxn>
                  <a:cxn ang="0">
                    <a:pos x="1892" y="0"/>
                  </a:cxn>
                </a:cxnLst>
                <a:rect l="0" t="0" r="r" b="b"/>
                <a:pathLst>
                  <a:path w="1908" h="8">
                    <a:moveTo>
                      <a:pt x="4" y="0"/>
                    </a:moveTo>
                    <a:lnTo>
                      <a:pt x="30" y="0"/>
                    </a:lnTo>
                    <a:lnTo>
                      <a:pt x="33" y="0"/>
                    </a:lnTo>
                    <a:lnTo>
                      <a:pt x="34" y="1"/>
                    </a:lnTo>
                    <a:lnTo>
                      <a:pt x="34" y="2"/>
                    </a:lnTo>
                    <a:lnTo>
                      <a:pt x="36" y="4"/>
                    </a:lnTo>
                    <a:lnTo>
                      <a:pt x="34" y="5"/>
                    </a:lnTo>
                    <a:lnTo>
                      <a:pt x="34" y="7"/>
                    </a:lnTo>
                    <a:lnTo>
                      <a:pt x="33" y="8"/>
                    </a:lnTo>
                    <a:lnTo>
                      <a:pt x="30" y="8"/>
                    </a:lnTo>
                    <a:lnTo>
                      <a:pt x="4" y="8"/>
                    </a:lnTo>
                    <a:lnTo>
                      <a:pt x="3" y="8"/>
                    </a:lnTo>
                    <a:lnTo>
                      <a:pt x="1" y="7"/>
                    </a:lnTo>
                    <a:lnTo>
                      <a:pt x="0" y="5"/>
                    </a:lnTo>
                    <a:lnTo>
                      <a:pt x="0" y="4"/>
                    </a:lnTo>
                    <a:lnTo>
                      <a:pt x="0" y="2"/>
                    </a:lnTo>
                    <a:lnTo>
                      <a:pt x="1" y="1"/>
                    </a:lnTo>
                    <a:lnTo>
                      <a:pt x="3" y="0"/>
                    </a:lnTo>
                    <a:lnTo>
                      <a:pt x="4" y="0"/>
                    </a:lnTo>
                    <a:lnTo>
                      <a:pt x="4" y="0"/>
                    </a:lnTo>
                    <a:close/>
                    <a:moveTo>
                      <a:pt x="66" y="0"/>
                    </a:moveTo>
                    <a:lnTo>
                      <a:pt x="93" y="0"/>
                    </a:lnTo>
                    <a:lnTo>
                      <a:pt x="95" y="0"/>
                    </a:lnTo>
                    <a:lnTo>
                      <a:pt x="96" y="1"/>
                    </a:lnTo>
                    <a:lnTo>
                      <a:pt x="97" y="2"/>
                    </a:lnTo>
                    <a:lnTo>
                      <a:pt x="97" y="4"/>
                    </a:lnTo>
                    <a:lnTo>
                      <a:pt x="97" y="5"/>
                    </a:lnTo>
                    <a:lnTo>
                      <a:pt x="96" y="7"/>
                    </a:lnTo>
                    <a:lnTo>
                      <a:pt x="95" y="8"/>
                    </a:lnTo>
                    <a:lnTo>
                      <a:pt x="93" y="8"/>
                    </a:lnTo>
                    <a:lnTo>
                      <a:pt x="66" y="8"/>
                    </a:lnTo>
                    <a:lnTo>
                      <a:pt x="64" y="8"/>
                    </a:lnTo>
                    <a:lnTo>
                      <a:pt x="63" y="7"/>
                    </a:lnTo>
                    <a:lnTo>
                      <a:pt x="63" y="5"/>
                    </a:lnTo>
                    <a:lnTo>
                      <a:pt x="62" y="4"/>
                    </a:lnTo>
                    <a:lnTo>
                      <a:pt x="63" y="2"/>
                    </a:lnTo>
                    <a:lnTo>
                      <a:pt x="63" y="1"/>
                    </a:lnTo>
                    <a:lnTo>
                      <a:pt x="64" y="0"/>
                    </a:lnTo>
                    <a:lnTo>
                      <a:pt x="66" y="0"/>
                    </a:lnTo>
                    <a:lnTo>
                      <a:pt x="66" y="0"/>
                    </a:lnTo>
                    <a:close/>
                    <a:moveTo>
                      <a:pt x="129" y="0"/>
                    </a:moveTo>
                    <a:lnTo>
                      <a:pt x="156" y="0"/>
                    </a:lnTo>
                    <a:lnTo>
                      <a:pt x="158" y="0"/>
                    </a:lnTo>
                    <a:lnTo>
                      <a:pt x="159" y="1"/>
                    </a:lnTo>
                    <a:lnTo>
                      <a:pt x="161" y="2"/>
                    </a:lnTo>
                    <a:lnTo>
                      <a:pt x="161" y="4"/>
                    </a:lnTo>
                    <a:lnTo>
                      <a:pt x="161" y="5"/>
                    </a:lnTo>
                    <a:lnTo>
                      <a:pt x="159" y="7"/>
                    </a:lnTo>
                    <a:lnTo>
                      <a:pt x="158" y="8"/>
                    </a:lnTo>
                    <a:lnTo>
                      <a:pt x="156" y="8"/>
                    </a:lnTo>
                    <a:lnTo>
                      <a:pt x="129" y="8"/>
                    </a:lnTo>
                    <a:lnTo>
                      <a:pt x="128" y="8"/>
                    </a:lnTo>
                    <a:lnTo>
                      <a:pt x="126" y="7"/>
                    </a:lnTo>
                    <a:lnTo>
                      <a:pt x="125" y="5"/>
                    </a:lnTo>
                    <a:lnTo>
                      <a:pt x="125" y="4"/>
                    </a:lnTo>
                    <a:lnTo>
                      <a:pt x="125" y="2"/>
                    </a:lnTo>
                    <a:lnTo>
                      <a:pt x="126" y="1"/>
                    </a:lnTo>
                    <a:lnTo>
                      <a:pt x="128" y="0"/>
                    </a:lnTo>
                    <a:lnTo>
                      <a:pt x="129" y="0"/>
                    </a:lnTo>
                    <a:lnTo>
                      <a:pt x="129" y="0"/>
                    </a:lnTo>
                    <a:close/>
                    <a:moveTo>
                      <a:pt x="192" y="0"/>
                    </a:moveTo>
                    <a:lnTo>
                      <a:pt x="220" y="0"/>
                    </a:lnTo>
                    <a:lnTo>
                      <a:pt x="221" y="0"/>
                    </a:lnTo>
                    <a:lnTo>
                      <a:pt x="223" y="1"/>
                    </a:lnTo>
                    <a:lnTo>
                      <a:pt x="224" y="2"/>
                    </a:lnTo>
                    <a:lnTo>
                      <a:pt x="224" y="4"/>
                    </a:lnTo>
                    <a:lnTo>
                      <a:pt x="224" y="5"/>
                    </a:lnTo>
                    <a:lnTo>
                      <a:pt x="223" y="7"/>
                    </a:lnTo>
                    <a:lnTo>
                      <a:pt x="221" y="8"/>
                    </a:lnTo>
                    <a:lnTo>
                      <a:pt x="220" y="8"/>
                    </a:lnTo>
                    <a:lnTo>
                      <a:pt x="192" y="8"/>
                    </a:lnTo>
                    <a:lnTo>
                      <a:pt x="191" y="8"/>
                    </a:lnTo>
                    <a:lnTo>
                      <a:pt x="190" y="7"/>
                    </a:lnTo>
                    <a:lnTo>
                      <a:pt x="188" y="5"/>
                    </a:lnTo>
                    <a:lnTo>
                      <a:pt x="188" y="4"/>
                    </a:lnTo>
                    <a:lnTo>
                      <a:pt x="188" y="2"/>
                    </a:lnTo>
                    <a:lnTo>
                      <a:pt x="190" y="1"/>
                    </a:lnTo>
                    <a:lnTo>
                      <a:pt x="191" y="0"/>
                    </a:lnTo>
                    <a:lnTo>
                      <a:pt x="192" y="0"/>
                    </a:lnTo>
                    <a:lnTo>
                      <a:pt x="192" y="0"/>
                    </a:lnTo>
                    <a:close/>
                    <a:moveTo>
                      <a:pt x="256" y="0"/>
                    </a:moveTo>
                    <a:lnTo>
                      <a:pt x="282" y="0"/>
                    </a:lnTo>
                    <a:lnTo>
                      <a:pt x="285" y="0"/>
                    </a:lnTo>
                    <a:lnTo>
                      <a:pt x="286" y="1"/>
                    </a:lnTo>
                    <a:lnTo>
                      <a:pt x="286" y="2"/>
                    </a:lnTo>
                    <a:lnTo>
                      <a:pt x="287" y="4"/>
                    </a:lnTo>
                    <a:lnTo>
                      <a:pt x="286" y="5"/>
                    </a:lnTo>
                    <a:lnTo>
                      <a:pt x="286" y="7"/>
                    </a:lnTo>
                    <a:lnTo>
                      <a:pt x="285" y="8"/>
                    </a:lnTo>
                    <a:lnTo>
                      <a:pt x="282" y="8"/>
                    </a:lnTo>
                    <a:lnTo>
                      <a:pt x="256" y="8"/>
                    </a:lnTo>
                    <a:lnTo>
                      <a:pt x="254" y="8"/>
                    </a:lnTo>
                    <a:lnTo>
                      <a:pt x="253" y="7"/>
                    </a:lnTo>
                    <a:lnTo>
                      <a:pt x="251" y="5"/>
                    </a:lnTo>
                    <a:lnTo>
                      <a:pt x="251" y="4"/>
                    </a:lnTo>
                    <a:lnTo>
                      <a:pt x="251" y="2"/>
                    </a:lnTo>
                    <a:lnTo>
                      <a:pt x="253" y="1"/>
                    </a:lnTo>
                    <a:lnTo>
                      <a:pt x="254" y="0"/>
                    </a:lnTo>
                    <a:lnTo>
                      <a:pt x="256" y="0"/>
                    </a:lnTo>
                    <a:lnTo>
                      <a:pt x="256" y="0"/>
                    </a:lnTo>
                    <a:close/>
                    <a:moveTo>
                      <a:pt x="318" y="0"/>
                    </a:moveTo>
                    <a:lnTo>
                      <a:pt x="345" y="0"/>
                    </a:lnTo>
                    <a:lnTo>
                      <a:pt x="346" y="0"/>
                    </a:lnTo>
                    <a:lnTo>
                      <a:pt x="348" y="1"/>
                    </a:lnTo>
                    <a:lnTo>
                      <a:pt x="349" y="2"/>
                    </a:lnTo>
                    <a:lnTo>
                      <a:pt x="349" y="4"/>
                    </a:lnTo>
                    <a:lnTo>
                      <a:pt x="349" y="5"/>
                    </a:lnTo>
                    <a:lnTo>
                      <a:pt x="348" y="7"/>
                    </a:lnTo>
                    <a:lnTo>
                      <a:pt x="346" y="8"/>
                    </a:lnTo>
                    <a:lnTo>
                      <a:pt x="345" y="8"/>
                    </a:lnTo>
                    <a:lnTo>
                      <a:pt x="318" y="8"/>
                    </a:lnTo>
                    <a:lnTo>
                      <a:pt x="316" y="8"/>
                    </a:lnTo>
                    <a:lnTo>
                      <a:pt x="315" y="7"/>
                    </a:lnTo>
                    <a:lnTo>
                      <a:pt x="315" y="5"/>
                    </a:lnTo>
                    <a:lnTo>
                      <a:pt x="313" y="4"/>
                    </a:lnTo>
                    <a:lnTo>
                      <a:pt x="315" y="2"/>
                    </a:lnTo>
                    <a:lnTo>
                      <a:pt x="315" y="1"/>
                    </a:lnTo>
                    <a:lnTo>
                      <a:pt x="316" y="0"/>
                    </a:lnTo>
                    <a:lnTo>
                      <a:pt x="318" y="0"/>
                    </a:lnTo>
                    <a:lnTo>
                      <a:pt x="318" y="0"/>
                    </a:lnTo>
                    <a:close/>
                    <a:moveTo>
                      <a:pt x="381" y="0"/>
                    </a:moveTo>
                    <a:lnTo>
                      <a:pt x="408" y="0"/>
                    </a:lnTo>
                    <a:lnTo>
                      <a:pt x="410" y="0"/>
                    </a:lnTo>
                    <a:lnTo>
                      <a:pt x="411" y="1"/>
                    </a:lnTo>
                    <a:lnTo>
                      <a:pt x="413" y="2"/>
                    </a:lnTo>
                    <a:lnTo>
                      <a:pt x="413" y="4"/>
                    </a:lnTo>
                    <a:lnTo>
                      <a:pt x="413" y="5"/>
                    </a:lnTo>
                    <a:lnTo>
                      <a:pt x="411" y="7"/>
                    </a:lnTo>
                    <a:lnTo>
                      <a:pt x="410" y="8"/>
                    </a:lnTo>
                    <a:lnTo>
                      <a:pt x="408" y="8"/>
                    </a:lnTo>
                    <a:lnTo>
                      <a:pt x="381" y="8"/>
                    </a:lnTo>
                    <a:lnTo>
                      <a:pt x="380" y="8"/>
                    </a:lnTo>
                    <a:lnTo>
                      <a:pt x="378" y="7"/>
                    </a:lnTo>
                    <a:lnTo>
                      <a:pt x="377" y="5"/>
                    </a:lnTo>
                    <a:lnTo>
                      <a:pt x="377" y="4"/>
                    </a:lnTo>
                    <a:lnTo>
                      <a:pt x="377" y="2"/>
                    </a:lnTo>
                    <a:lnTo>
                      <a:pt x="378" y="1"/>
                    </a:lnTo>
                    <a:lnTo>
                      <a:pt x="380" y="0"/>
                    </a:lnTo>
                    <a:lnTo>
                      <a:pt x="381" y="0"/>
                    </a:lnTo>
                    <a:lnTo>
                      <a:pt x="381" y="0"/>
                    </a:lnTo>
                    <a:close/>
                    <a:moveTo>
                      <a:pt x="444" y="0"/>
                    </a:moveTo>
                    <a:lnTo>
                      <a:pt x="472" y="0"/>
                    </a:lnTo>
                    <a:lnTo>
                      <a:pt x="473" y="0"/>
                    </a:lnTo>
                    <a:lnTo>
                      <a:pt x="475" y="1"/>
                    </a:lnTo>
                    <a:lnTo>
                      <a:pt x="476" y="2"/>
                    </a:lnTo>
                    <a:lnTo>
                      <a:pt x="476" y="4"/>
                    </a:lnTo>
                    <a:lnTo>
                      <a:pt x="476" y="5"/>
                    </a:lnTo>
                    <a:lnTo>
                      <a:pt x="475" y="7"/>
                    </a:lnTo>
                    <a:lnTo>
                      <a:pt x="473" y="8"/>
                    </a:lnTo>
                    <a:lnTo>
                      <a:pt x="472" y="8"/>
                    </a:lnTo>
                    <a:lnTo>
                      <a:pt x="444" y="8"/>
                    </a:lnTo>
                    <a:lnTo>
                      <a:pt x="443" y="8"/>
                    </a:lnTo>
                    <a:lnTo>
                      <a:pt x="441" y="7"/>
                    </a:lnTo>
                    <a:lnTo>
                      <a:pt x="440" y="5"/>
                    </a:lnTo>
                    <a:lnTo>
                      <a:pt x="440" y="4"/>
                    </a:lnTo>
                    <a:lnTo>
                      <a:pt x="440" y="2"/>
                    </a:lnTo>
                    <a:lnTo>
                      <a:pt x="441" y="1"/>
                    </a:lnTo>
                    <a:lnTo>
                      <a:pt x="443" y="0"/>
                    </a:lnTo>
                    <a:lnTo>
                      <a:pt x="444" y="0"/>
                    </a:lnTo>
                    <a:lnTo>
                      <a:pt x="444" y="0"/>
                    </a:lnTo>
                    <a:close/>
                    <a:moveTo>
                      <a:pt x="508" y="0"/>
                    </a:moveTo>
                    <a:lnTo>
                      <a:pt x="534" y="0"/>
                    </a:lnTo>
                    <a:lnTo>
                      <a:pt x="536" y="0"/>
                    </a:lnTo>
                    <a:lnTo>
                      <a:pt x="538" y="1"/>
                    </a:lnTo>
                    <a:lnTo>
                      <a:pt x="538" y="2"/>
                    </a:lnTo>
                    <a:lnTo>
                      <a:pt x="539" y="4"/>
                    </a:lnTo>
                    <a:lnTo>
                      <a:pt x="538" y="5"/>
                    </a:lnTo>
                    <a:lnTo>
                      <a:pt x="538" y="7"/>
                    </a:lnTo>
                    <a:lnTo>
                      <a:pt x="536" y="8"/>
                    </a:lnTo>
                    <a:lnTo>
                      <a:pt x="534" y="8"/>
                    </a:lnTo>
                    <a:lnTo>
                      <a:pt x="508" y="8"/>
                    </a:lnTo>
                    <a:lnTo>
                      <a:pt x="506" y="8"/>
                    </a:lnTo>
                    <a:lnTo>
                      <a:pt x="505" y="7"/>
                    </a:lnTo>
                    <a:lnTo>
                      <a:pt x="503" y="5"/>
                    </a:lnTo>
                    <a:lnTo>
                      <a:pt x="503" y="4"/>
                    </a:lnTo>
                    <a:lnTo>
                      <a:pt x="503" y="2"/>
                    </a:lnTo>
                    <a:lnTo>
                      <a:pt x="505" y="1"/>
                    </a:lnTo>
                    <a:lnTo>
                      <a:pt x="506" y="0"/>
                    </a:lnTo>
                    <a:lnTo>
                      <a:pt x="508" y="0"/>
                    </a:lnTo>
                    <a:lnTo>
                      <a:pt x="508" y="0"/>
                    </a:lnTo>
                    <a:close/>
                    <a:moveTo>
                      <a:pt x="569" y="0"/>
                    </a:moveTo>
                    <a:lnTo>
                      <a:pt x="597" y="0"/>
                    </a:lnTo>
                    <a:lnTo>
                      <a:pt x="598" y="0"/>
                    </a:lnTo>
                    <a:lnTo>
                      <a:pt x="600" y="1"/>
                    </a:lnTo>
                    <a:lnTo>
                      <a:pt x="601" y="2"/>
                    </a:lnTo>
                    <a:lnTo>
                      <a:pt x="601" y="4"/>
                    </a:lnTo>
                    <a:lnTo>
                      <a:pt x="601" y="5"/>
                    </a:lnTo>
                    <a:lnTo>
                      <a:pt x="600" y="7"/>
                    </a:lnTo>
                    <a:lnTo>
                      <a:pt x="598" y="8"/>
                    </a:lnTo>
                    <a:lnTo>
                      <a:pt x="597" y="8"/>
                    </a:lnTo>
                    <a:lnTo>
                      <a:pt x="569" y="8"/>
                    </a:lnTo>
                    <a:lnTo>
                      <a:pt x="568" y="8"/>
                    </a:lnTo>
                    <a:lnTo>
                      <a:pt x="567" y="7"/>
                    </a:lnTo>
                    <a:lnTo>
                      <a:pt x="567" y="5"/>
                    </a:lnTo>
                    <a:lnTo>
                      <a:pt x="565" y="4"/>
                    </a:lnTo>
                    <a:lnTo>
                      <a:pt x="567" y="2"/>
                    </a:lnTo>
                    <a:lnTo>
                      <a:pt x="567" y="1"/>
                    </a:lnTo>
                    <a:lnTo>
                      <a:pt x="568" y="0"/>
                    </a:lnTo>
                    <a:lnTo>
                      <a:pt x="569" y="0"/>
                    </a:lnTo>
                    <a:lnTo>
                      <a:pt x="569" y="0"/>
                    </a:lnTo>
                    <a:close/>
                    <a:moveTo>
                      <a:pt x="633" y="0"/>
                    </a:moveTo>
                    <a:lnTo>
                      <a:pt x="660" y="0"/>
                    </a:lnTo>
                    <a:lnTo>
                      <a:pt x="662" y="0"/>
                    </a:lnTo>
                    <a:lnTo>
                      <a:pt x="663" y="1"/>
                    </a:lnTo>
                    <a:lnTo>
                      <a:pt x="664" y="2"/>
                    </a:lnTo>
                    <a:lnTo>
                      <a:pt x="664" y="4"/>
                    </a:lnTo>
                    <a:lnTo>
                      <a:pt x="664" y="5"/>
                    </a:lnTo>
                    <a:lnTo>
                      <a:pt x="663" y="7"/>
                    </a:lnTo>
                    <a:lnTo>
                      <a:pt x="662" y="8"/>
                    </a:lnTo>
                    <a:lnTo>
                      <a:pt x="660" y="8"/>
                    </a:lnTo>
                    <a:lnTo>
                      <a:pt x="633" y="8"/>
                    </a:lnTo>
                    <a:lnTo>
                      <a:pt x="631" y="8"/>
                    </a:lnTo>
                    <a:lnTo>
                      <a:pt x="630" y="7"/>
                    </a:lnTo>
                    <a:lnTo>
                      <a:pt x="628" y="5"/>
                    </a:lnTo>
                    <a:lnTo>
                      <a:pt x="628" y="4"/>
                    </a:lnTo>
                    <a:lnTo>
                      <a:pt x="628" y="2"/>
                    </a:lnTo>
                    <a:lnTo>
                      <a:pt x="630" y="1"/>
                    </a:lnTo>
                    <a:lnTo>
                      <a:pt x="631" y="0"/>
                    </a:lnTo>
                    <a:lnTo>
                      <a:pt x="633" y="0"/>
                    </a:lnTo>
                    <a:lnTo>
                      <a:pt x="633" y="0"/>
                    </a:lnTo>
                    <a:close/>
                    <a:moveTo>
                      <a:pt x="696" y="0"/>
                    </a:moveTo>
                    <a:lnTo>
                      <a:pt x="723" y="0"/>
                    </a:lnTo>
                    <a:lnTo>
                      <a:pt x="725" y="0"/>
                    </a:lnTo>
                    <a:lnTo>
                      <a:pt x="726" y="1"/>
                    </a:lnTo>
                    <a:lnTo>
                      <a:pt x="728" y="2"/>
                    </a:lnTo>
                    <a:lnTo>
                      <a:pt x="728" y="4"/>
                    </a:lnTo>
                    <a:lnTo>
                      <a:pt x="728" y="5"/>
                    </a:lnTo>
                    <a:lnTo>
                      <a:pt x="726" y="7"/>
                    </a:lnTo>
                    <a:lnTo>
                      <a:pt x="725" y="8"/>
                    </a:lnTo>
                    <a:lnTo>
                      <a:pt x="723" y="8"/>
                    </a:lnTo>
                    <a:lnTo>
                      <a:pt x="696" y="8"/>
                    </a:lnTo>
                    <a:lnTo>
                      <a:pt x="695" y="8"/>
                    </a:lnTo>
                    <a:lnTo>
                      <a:pt x="693" y="7"/>
                    </a:lnTo>
                    <a:lnTo>
                      <a:pt x="692" y="5"/>
                    </a:lnTo>
                    <a:lnTo>
                      <a:pt x="692" y="4"/>
                    </a:lnTo>
                    <a:lnTo>
                      <a:pt x="692" y="2"/>
                    </a:lnTo>
                    <a:lnTo>
                      <a:pt x="693" y="1"/>
                    </a:lnTo>
                    <a:lnTo>
                      <a:pt x="695" y="0"/>
                    </a:lnTo>
                    <a:lnTo>
                      <a:pt x="696" y="0"/>
                    </a:lnTo>
                    <a:lnTo>
                      <a:pt x="696" y="0"/>
                    </a:lnTo>
                    <a:close/>
                    <a:moveTo>
                      <a:pt x="759" y="0"/>
                    </a:moveTo>
                    <a:lnTo>
                      <a:pt x="785" y="0"/>
                    </a:lnTo>
                    <a:lnTo>
                      <a:pt x="788" y="0"/>
                    </a:lnTo>
                    <a:lnTo>
                      <a:pt x="790" y="1"/>
                    </a:lnTo>
                    <a:lnTo>
                      <a:pt x="790" y="2"/>
                    </a:lnTo>
                    <a:lnTo>
                      <a:pt x="791" y="4"/>
                    </a:lnTo>
                    <a:lnTo>
                      <a:pt x="790" y="5"/>
                    </a:lnTo>
                    <a:lnTo>
                      <a:pt x="790" y="7"/>
                    </a:lnTo>
                    <a:lnTo>
                      <a:pt x="788" y="8"/>
                    </a:lnTo>
                    <a:lnTo>
                      <a:pt x="785" y="8"/>
                    </a:lnTo>
                    <a:lnTo>
                      <a:pt x="759" y="8"/>
                    </a:lnTo>
                    <a:lnTo>
                      <a:pt x="758" y="8"/>
                    </a:lnTo>
                    <a:lnTo>
                      <a:pt x="757" y="7"/>
                    </a:lnTo>
                    <a:lnTo>
                      <a:pt x="755" y="5"/>
                    </a:lnTo>
                    <a:lnTo>
                      <a:pt x="755" y="4"/>
                    </a:lnTo>
                    <a:lnTo>
                      <a:pt x="755" y="2"/>
                    </a:lnTo>
                    <a:lnTo>
                      <a:pt x="757" y="1"/>
                    </a:lnTo>
                    <a:lnTo>
                      <a:pt x="758" y="0"/>
                    </a:lnTo>
                    <a:lnTo>
                      <a:pt x="759" y="0"/>
                    </a:lnTo>
                    <a:lnTo>
                      <a:pt x="759" y="0"/>
                    </a:lnTo>
                    <a:close/>
                    <a:moveTo>
                      <a:pt x="821" y="0"/>
                    </a:moveTo>
                    <a:lnTo>
                      <a:pt x="849" y="0"/>
                    </a:lnTo>
                    <a:lnTo>
                      <a:pt x="850" y="0"/>
                    </a:lnTo>
                    <a:lnTo>
                      <a:pt x="852" y="1"/>
                    </a:lnTo>
                    <a:lnTo>
                      <a:pt x="853" y="2"/>
                    </a:lnTo>
                    <a:lnTo>
                      <a:pt x="853" y="4"/>
                    </a:lnTo>
                    <a:lnTo>
                      <a:pt x="853" y="5"/>
                    </a:lnTo>
                    <a:lnTo>
                      <a:pt x="852" y="7"/>
                    </a:lnTo>
                    <a:lnTo>
                      <a:pt x="850" y="8"/>
                    </a:lnTo>
                    <a:lnTo>
                      <a:pt x="849" y="8"/>
                    </a:lnTo>
                    <a:lnTo>
                      <a:pt x="821" y="8"/>
                    </a:lnTo>
                    <a:lnTo>
                      <a:pt x="820" y="8"/>
                    </a:lnTo>
                    <a:lnTo>
                      <a:pt x="818" y="7"/>
                    </a:lnTo>
                    <a:lnTo>
                      <a:pt x="818" y="5"/>
                    </a:lnTo>
                    <a:lnTo>
                      <a:pt x="817" y="4"/>
                    </a:lnTo>
                    <a:lnTo>
                      <a:pt x="818" y="2"/>
                    </a:lnTo>
                    <a:lnTo>
                      <a:pt x="818" y="1"/>
                    </a:lnTo>
                    <a:lnTo>
                      <a:pt x="820" y="0"/>
                    </a:lnTo>
                    <a:lnTo>
                      <a:pt x="821" y="0"/>
                    </a:lnTo>
                    <a:lnTo>
                      <a:pt x="821" y="0"/>
                    </a:lnTo>
                    <a:close/>
                    <a:moveTo>
                      <a:pt x="885" y="0"/>
                    </a:moveTo>
                    <a:lnTo>
                      <a:pt x="912" y="0"/>
                    </a:lnTo>
                    <a:lnTo>
                      <a:pt x="913" y="0"/>
                    </a:lnTo>
                    <a:lnTo>
                      <a:pt x="915" y="1"/>
                    </a:lnTo>
                    <a:lnTo>
                      <a:pt x="916" y="2"/>
                    </a:lnTo>
                    <a:lnTo>
                      <a:pt x="916" y="4"/>
                    </a:lnTo>
                    <a:lnTo>
                      <a:pt x="916" y="5"/>
                    </a:lnTo>
                    <a:lnTo>
                      <a:pt x="915" y="7"/>
                    </a:lnTo>
                    <a:lnTo>
                      <a:pt x="913" y="8"/>
                    </a:lnTo>
                    <a:lnTo>
                      <a:pt x="912" y="8"/>
                    </a:lnTo>
                    <a:lnTo>
                      <a:pt x="885" y="8"/>
                    </a:lnTo>
                    <a:lnTo>
                      <a:pt x="883" y="8"/>
                    </a:lnTo>
                    <a:lnTo>
                      <a:pt x="882" y="7"/>
                    </a:lnTo>
                    <a:lnTo>
                      <a:pt x="880" y="5"/>
                    </a:lnTo>
                    <a:lnTo>
                      <a:pt x="880" y="4"/>
                    </a:lnTo>
                    <a:lnTo>
                      <a:pt x="880" y="2"/>
                    </a:lnTo>
                    <a:lnTo>
                      <a:pt x="882" y="1"/>
                    </a:lnTo>
                    <a:lnTo>
                      <a:pt x="883" y="0"/>
                    </a:lnTo>
                    <a:lnTo>
                      <a:pt x="885" y="0"/>
                    </a:lnTo>
                    <a:lnTo>
                      <a:pt x="885" y="0"/>
                    </a:lnTo>
                    <a:close/>
                    <a:moveTo>
                      <a:pt x="948" y="0"/>
                    </a:moveTo>
                    <a:lnTo>
                      <a:pt x="975" y="0"/>
                    </a:lnTo>
                    <a:lnTo>
                      <a:pt x="977" y="0"/>
                    </a:lnTo>
                    <a:lnTo>
                      <a:pt x="978" y="1"/>
                    </a:lnTo>
                    <a:lnTo>
                      <a:pt x="980" y="2"/>
                    </a:lnTo>
                    <a:lnTo>
                      <a:pt x="980" y="4"/>
                    </a:lnTo>
                    <a:lnTo>
                      <a:pt x="980" y="5"/>
                    </a:lnTo>
                    <a:lnTo>
                      <a:pt x="978" y="7"/>
                    </a:lnTo>
                    <a:lnTo>
                      <a:pt x="977" y="8"/>
                    </a:lnTo>
                    <a:lnTo>
                      <a:pt x="975" y="8"/>
                    </a:lnTo>
                    <a:lnTo>
                      <a:pt x="948" y="8"/>
                    </a:lnTo>
                    <a:lnTo>
                      <a:pt x="947" y="8"/>
                    </a:lnTo>
                    <a:lnTo>
                      <a:pt x="945" y="7"/>
                    </a:lnTo>
                    <a:lnTo>
                      <a:pt x="944" y="5"/>
                    </a:lnTo>
                    <a:lnTo>
                      <a:pt x="944" y="4"/>
                    </a:lnTo>
                    <a:lnTo>
                      <a:pt x="944" y="2"/>
                    </a:lnTo>
                    <a:lnTo>
                      <a:pt x="945" y="1"/>
                    </a:lnTo>
                    <a:lnTo>
                      <a:pt x="947" y="0"/>
                    </a:lnTo>
                    <a:lnTo>
                      <a:pt x="948" y="0"/>
                    </a:lnTo>
                    <a:lnTo>
                      <a:pt x="948" y="0"/>
                    </a:lnTo>
                    <a:close/>
                    <a:moveTo>
                      <a:pt x="1011" y="0"/>
                    </a:moveTo>
                    <a:lnTo>
                      <a:pt x="1037" y="0"/>
                    </a:lnTo>
                    <a:lnTo>
                      <a:pt x="1040" y="0"/>
                    </a:lnTo>
                    <a:lnTo>
                      <a:pt x="1041" y="1"/>
                    </a:lnTo>
                    <a:lnTo>
                      <a:pt x="1041" y="2"/>
                    </a:lnTo>
                    <a:lnTo>
                      <a:pt x="1043" y="4"/>
                    </a:lnTo>
                    <a:lnTo>
                      <a:pt x="1041" y="5"/>
                    </a:lnTo>
                    <a:lnTo>
                      <a:pt x="1041" y="7"/>
                    </a:lnTo>
                    <a:lnTo>
                      <a:pt x="1040" y="8"/>
                    </a:lnTo>
                    <a:lnTo>
                      <a:pt x="1037" y="8"/>
                    </a:lnTo>
                    <a:lnTo>
                      <a:pt x="1011" y="8"/>
                    </a:lnTo>
                    <a:lnTo>
                      <a:pt x="1010" y="8"/>
                    </a:lnTo>
                    <a:lnTo>
                      <a:pt x="1008" y="7"/>
                    </a:lnTo>
                    <a:lnTo>
                      <a:pt x="1007" y="5"/>
                    </a:lnTo>
                    <a:lnTo>
                      <a:pt x="1007" y="4"/>
                    </a:lnTo>
                    <a:lnTo>
                      <a:pt x="1007" y="2"/>
                    </a:lnTo>
                    <a:lnTo>
                      <a:pt x="1008" y="1"/>
                    </a:lnTo>
                    <a:lnTo>
                      <a:pt x="1010" y="0"/>
                    </a:lnTo>
                    <a:lnTo>
                      <a:pt x="1011" y="0"/>
                    </a:lnTo>
                    <a:lnTo>
                      <a:pt x="1011" y="0"/>
                    </a:lnTo>
                    <a:close/>
                    <a:moveTo>
                      <a:pt x="1073" y="0"/>
                    </a:moveTo>
                    <a:lnTo>
                      <a:pt x="1100" y="0"/>
                    </a:lnTo>
                    <a:lnTo>
                      <a:pt x="1102" y="0"/>
                    </a:lnTo>
                    <a:lnTo>
                      <a:pt x="1103" y="1"/>
                    </a:lnTo>
                    <a:lnTo>
                      <a:pt x="1105" y="2"/>
                    </a:lnTo>
                    <a:lnTo>
                      <a:pt x="1105" y="4"/>
                    </a:lnTo>
                    <a:lnTo>
                      <a:pt x="1105" y="5"/>
                    </a:lnTo>
                    <a:lnTo>
                      <a:pt x="1103" y="7"/>
                    </a:lnTo>
                    <a:lnTo>
                      <a:pt x="1102" y="8"/>
                    </a:lnTo>
                    <a:lnTo>
                      <a:pt x="1100" y="8"/>
                    </a:lnTo>
                    <a:lnTo>
                      <a:pt x="1073" y="8"/>
                    </a:lnTo>
                    <a:lnTo>
                      <a:pt x="1072" y="8"/>
                    </a:lnTo>
                    <a:lnTo>
                      <a:pt x="1070" y="7"/>
                    </a:lnTo>
                    <a:lnTo>
                      <a:pt x="1070" y="5"/>
                    </a:lnTo>
                    <a:lnTo>
                      <a:pt x="1069" y="4"/>
                    </a:lnTo>
                    <a:lnTo>
                      <a:pt x="1070" y="2"/>
                    </a:lnTo>
                    <a:lnTo>
                      <a:pt x="1070" y="1"/>
                    </a:lnTo>
                    <a:lnTo>
                      <a:pt x="1072" y="0"/>
                    </a:lnTo>
                    <a:lnTo>
                      <a:pt x="1073" y="0"/>
                    </a:lnTo>
                    <a:lnTo>
                      <a:pt x="1073" y="0"/>
                    </a:lnTo>
                    <a:close/>
                    <a:moveTo>
                      <a:pt x="1136" y="0"/>
                    </a:moveTo>
                    <a:lnTo>
                      <a:pt x="1164" y="0"/>
                    </a:lnTo>
                    <a:lnTo>
                      <a:pt x="1165" y="0"/>
                    </a:lnTo>
                    <a:lnTo>
                      <a:pt x="1167" y="1"/>
                    </a:lnTo>
                    <a:lnTo>
                      <a:pt x="1168" y="2"/>
                    </a:lnTo>
                    <a:lnTo>
                      <a:pt x="1168" y="4"/>
                    </a:lnTo>
                    <a:lnTo>
                      <a:pt x="1168" y="5"/>
                    </a:lnTo>
                    <a:lnTo>
                      <a:pt x="1167" y="7"/>
                    </a:lnTo>
                    <a:lnTo>
                      <a:pt x="1165" y="8"/>
                    </a:lnTo>
                    <a:lnTo>
                      <a:pt x="1164" y="8"/>
                    </a:lnTo>
                    <a:lnTo>
                      <a:pt x="1136" y="8"/>
                    </a:lnTo>
                    <a:lnTo>
                      <a:pt x="1135" y="8"/>
                    </a:lnTo>
                    <a:lnTo>
                      <a:pt x="1134" y="7"/>
                    </a:lnTo>
                    <a:lnTo>
                      <a:pt x="1132" y="5"/>
                    </a:lnTo>
                    <a:lnTo>
                      <a:pt x="1132" y="4"/>
                    </a:lnTo>
                    <a:lnTo>
                      <a:pt x="1132" y="2"/>
                    </a:lnTo>
                    <a:lnTo>
                      <a:pt x="1134" y="1"/>
                    </a:lnTo>
                    <a:lnTo>
                      <a:pt x="1135" y="0"/>
                    </a:lnTo>
                    <a:lnTo>
                      <a:pt x="1136" y="0"/>
                    </a:lnTo>
                    <a:lnTo>
                      <a:pt x="1136" y="0"/>
                    </a:lnTo>
                    <a:close/>
                    <a:moveTo>
                      <a:pt x="1200" y="0"/>
                    </a:moveTo>
                    <a:lnTo>
                      <a:pt x="1227" y="0"/>
                    </a:lnTo>
                    <a:lnTo>
                      <a:pt x="1229" y="0"/>
                    </a:lnTo>
                    <a:lnTo>
                      <a:pt x="1230" y="1"/>
                    </a:lnTo>
                    <a:lnTo>
                      <a:pt x="1231" y="2"/>
                    </a:lnTo>
                    <a:lnTo>
                      <a:pt x="1231" y="4"/>
                    </a:lnTo>
                    <a:lnTo>
                      <a:pt x="1231" y="5"/>
                    </a:lnTo>
                    <a:lnTo>
                      <a:pt x="1230" y="7"/>
                    </a:lnTo>
                    <a:lnTo>
                      <a:pt x="1229" y="8"/>
                    </a:lnTo>
                    <a:lnTo>
                      <a:pt x="1227" y="8"/>
                    </a:lnTo>
                    <a:lnTo>
                      <a:pt x="1200" y="8"/>
                    </a:lnTo>
                    <a:lnTo>
                      <a:pt x="1198" y="8"/>
                    </a:lnTo>
                    <a:lnTo>
                      <a:pt x="1197" y="7"/>
                    </a:lnTo>
                    <a:lnTo>
                      <a:pt x="1195" y="5"/>
                    </a:lnTo>
                    <a:lnTo>
                      <a:pt x="1195" y="4"/>
                    </a:lnTo>
                    <a:lnTo>
                      <a:pt x="1195" y="2"/>
                    </a:lnTo>
                    <a:lnTo>
                      <a:pt x="1197" y="1"/>
                    </a:lnTo>
                    <a:lnTo>
                      <a:pt x="1198" y="0"/>
                    </a:lnTo>
                    <a:lnTo>
                      <a:pt x="1200" y="0"/>
                    </a:lnTo>
                    <a:lnTo>
                      <a:pt x="1200" y="0"/>
                    </a:lnTo>
                    <a:close/>
                    <a:moveTo>
                      <a:pt x="1263" y="0"/>
                    </a:moveTo>
                    <a:lnTo>
                      <a:pt x="1289" y="0"/>
                    </a:lnTo>
                    <a:lnTo>
                      <a:pt x="1292" y="0"/>
                    </a:lnTo>
                    <a:lnTo>
                      <a:pt x="1293" y="1"/>
                    </a:lnTo>
                    <a:lnTo>
                      <a:pt x="1293" y="2"/>
                    </a:lnTo>
                    <a:lnTo>
                      <a:pt x="1295" y="4"/>
                    </a:lnTo>
                    <a:lnTo>
                      <a:pt x="1293" y="5"/>
                    </a:lnTo>
                    <a:lnTo>
                      <a:pt x="1293" y="7"/>
                    </a:lnTo>
                    <a:lnTo>
                      <a:pt x="1292" y="8"/>
                    </a:lnTo>
                    <a:lnTo>
                      <a:pt x="1289" y="8"/>
                    </a:lnTo>
                    <a:lnTo>
                      <a:pt x="1263" y="8"/>
                    </a:lnTo>
                    <a:lnTo>
                      <a:pt x="1262" y="8"/>
                    </a:lnTo>
                    <a:lnTo>
                      <a:pt x="1260" y="7"/>
                    </a:lnTo>
                    <a:lnTo>
                      <a:pt x="1259" y="5"/>
                    </a:lnTo>
                    <a:lnTo>
                      <a:pt x="1259" y="4"/>
                    </a:lnTo>
                    <a:lnTo>
                      <a:pt x="1259" y="2"/>
                    </a:lnTo>
                    <a:lnTo>
                      <a:pt x="1260" y="1"/>
                    </a:lnTo>
                    <a:lnTo>
                      <a:pt x="1262" y="0"/>
                    </a:lnTo>
                    <a:lnTo>
                      <a:pt x="1263" y="0"/>
                    </a:lnTo>
                    <a:lnTo>
                      <a:pt x="1263" y="0"/>
                    </a:lnTo>
                    <a:close/>
                    <a:moveTo>
                      <a:pt x="1325" y="0"/>
                    </a:moveTo>
                    <a:lnTo>
                      <a:pt x="1352" y="0"/>
                    </a:lnTo>
                    <a:lnTo>
                      <a:pt x="1354" y="0"/>
                    </a:lnTo>
                    <a:lnTo>
                      <a:pt x="1355" y="1"/>
                    </a:lnTo>
                    <a:lnTo>
                      <a:pt x="1357" y="2"/>
                    </a:lnTo>
                    <a:lnTo>
                      <a:pt x="1357" y="4"/>
                    </a:lnTo>
                    <a:lnTo>
                      <a:pt x="1357" y="5"/>
                    </a:lnTo>
                    <a:lnTo>
                      <a:pt x="1355" y="7"/>
                    </a:lnTo>
                    <a:lnTo>
                      <a:pt x="1354" y="8"/>
                    </a:lnTo>
                    <a:lnTo>
                      <a:pt x="1352" y="8"/>
                    </a:lnTo>
                    <a:lnTo>
                      <a:pt x="1325" y="8"/>
                    </a:lnTo>
                    <a:lnTo>
                      <a:pt x="1324" y="8"/>
                    </a:lnTo>
                    <a:lnTo>
                      <a:pt x="1322" y="7"/>
                    </a:lnTo>
                    <a:lnTo>
                      <a:pt x="1322" y="5"/>
                    </a:lnTo>
                    <a:lnTo>
                      <a:pt x="1321" y="4"/>
                    </a:lnTo>
                    <a:lnTo>
                      <a:pt x="1322" y="2"/>
                    </a:lnTo>
                    <a:lnTo>
                      <a:pt x="1322" y="1"/>
                    </a:lnTo>
                    <a:lnTo>
                      <a:pt x="1324" y="0"/>
                    </a:lnTo>
                    <a:lnTo>
                      <a:pt x="1325" y="0"/>
                    </a:lnTo>
                    <a:lnTo>
                      <a:pt x="1325" y="0"/>
                    </a:lnTo>
                    <a:close/>
                    <a:moveTo>
                      <a:pt x="1388" y="0"/>
                    </a:moveTo>
                    <a:lnTo>
                      <a:pt x="1416" y="0"/>
                    </a:lnTo>
                    <a:lnTo>
                      <a:pt x="1417" y="0"/>
                    </a:lnTo>
                    <a:lnTo>
                      <a:pt x="1418" y="1"/>
                    </a:lnTo>
                    <a:lnTo>
                      <a:pt x="1420" y="2"/>
                    </a:lnTo>
                    <a:lnTo>
                      <a:pt x="1420" y="4"/>
                    </a:lnTo>
                    <a:lnTo>
                      <a:pt x="1420" y="5"/>
                    </a:lnTo>
                    <a:lnTo>
                      <a:pt x="1418" y="7"/>
                    </a:lnTo>
                    <a:lnTo>
                      <a:pt x="1417" y="8"/>
                    </a:lnTo>
                    <a:lnTo>
                      <a:pt x="1416" y="8"/>
                    </a:lnTo>
                    <a:lnTo>
                      <a:pt x="1388" y="8"/>
                    </a:lnTo>
                    <a:lnTo>
                      <a:pt x="1387" y="8"/>
                    </a:lnTo>
                    <a:lnTo>
                      <a:pt x="1385" y="7"/>
                    </a:lnTo>
                    <a:lnTo>
                      <a:pt x="1384" y="5"/>
                    </a:lnTo>
                    <a:lnTo>
                      <a:pt x="1384" y="4"/>
                    </a:lnTo>
                    <a:lnTo>
                      <a:pt x="1384" y="2"/>
                    </a:lnTo>
                    <a:lnTo>
                      <a:pt x="1385" y="1"/>
                    </a:lnTo>
                    <a:lnTo>
                      <a:pt x="1387" y="0"/>
                    </a:lnTo>
                    <a:lnTo>
                      <a:pt x="1388" y="0"/>
                    </a:lnTo>
                    <a:lnTo>
                      <a:pt x="1388" y="0"/>
                    </a:lnTo>
                    <a:close/>
                    <a:moveTo>
                      <a:pt x="1452" y="0"/>
                    </a:moveTo>
                    <a:lnTo>
                      <a:pt x="1479" y="0"/>
                    </a:lnTo>
                    <a:lnTo>
                      <a:pt x="1480" y="0"/>
                    </a:lnTo>
                    <a:lnTo>
                      <a:pt x="1482" y="1"/>
                    </a:lnTo>
                    <a:lnTo>
                      <a:pt x="1483" y="2"/>
                    </a:lnTo>
                    <a:lnTo>
                      <a:pt x="1483" y="4"/>
                    </a:lnTo>
                    <a:lnTo>
                      <a:pt x="1483" y="5"/>
                    </a:lnTo>
                    <a:lnTo>
                      <a:pt x="1482" y="7"/>
                    </a:lnTo>
                    <a:lnTo>
                      <a:pt x="1480" y="8"/>
                    </a:lnTo>
                    <a:lnTo>
                      <a:pt x="1479" y="8"/>
                    </a:lnTo>
                    <a:lnTo>
                      <a:pt x="1452" y="8"/>
                    </a:lnTo>
                    <a:lnTo>
                      <a:pt x="1450" y="8"/>
                    </a:lnTo>
                    <a:lnTo>
                      <a:pt x="1449" y="7"/>
                    </a:lnTo>
                    <a:lnTo>
                      <a:pt x="1447" y="5"/>
                    </a:lnTo>
                    <a:lnTo>
                      <a:pt x="1447" y="4"/>
                    </a:lnTo>
                    <a:lnTo>
                      <a:pt x="1447" y="2"/>
                    </a:lnTo>
                    <a:lnTo>
                      <a:pt x="1449" y="1"/>
                    </a:lnTo>
                    <a:lnTo>
                      <a:pt x="1450" y="0"/>
                    </a:lnTo>
                    <a:lnTo>
                      <a:pt x="1452" y="0"/>
                    </a:lnTo>
                    <a:lnTo>
                      <a:pt x="1452" y="0"/>
                    </a:lnTo>
                    <a:close/>
                    <a:moveTo>
                      <a:pt x="1515" y="0"/>
                    </a:moveTo>
                    <a:lnTo>
                      <a:pt x="1541" y="0"/>
                    </a:lnTo>
                    <a:lnTo>
                      <a:pt x="1544" y="0"/>
                    </a:lnTo>
                    <a:lnTo>
                      <a:pt x="1545" y="1"/>
                    </a:lnTo>
                    <a:lnTo>
                      <a:pt x="1545" y="2"/>
                    </a:lnTo>
                    <a:lnTo>
                      <a:pt x="1547" y="4"/>
                    </a:lnTo>
                    <a:lnTo>
                      <a:pt x="1545" y="5"/>
                    </a:lnTo>
                    <a:lnTo>
                      <a:pt x="1545" y="7"/>
                    </a:lnTo>
                    <a:lnTo>
                      <a:pt x="1544" y="8"/>
                    </a:lnTo>
                    <a:lnTo>
                      <a:pt x="1541" y="8"/>
                    </a:lnTo>
                    <a:lnTo>
                      <a:pt x="1515" y="8"/>
                    </a:lnTo>
                    <a:lnTo>
                      <a:pt x="1513" y="8"/>
                    </a:lnTo>
                    <a:lnTo>
                      <a:pt x="1512" y="7"/>
                    </a:lnTo>
                    <a:lnTo>
                      <a:pt x="1511" y="5"/>
                    </a:lnTo>
                    <a:lnTo>
                      <a:pt x="1511" y="4"/>
                    </a:lnTo>
                    <a:lnTo>
                      <a:pt x="1511" y="2"/>
                    </a:lnTo>
                    <a:lnTo>
                      <a:pt x="1512" y="1"/>
                    </a:lnTo>
                    <a:lnTo>
                      <a:pt x="1513" y="0"/>
                    </a:lnTo>
                    <a:lnTo>
                      <a:pt x="1515" y="0"/>
                    </a:lnTo>
                    <a:lnTo>
                      <a:pt x="1515" y="0"/>
                    </a:lnTo>
                    <a:close/>
                    <a:moveTo>
                      <a:pt x="1577" y="0"/>
                    </a:moveTo>
                    <a:lnTo>
                      <a:pt x="1604" y="0"/>
                    </a:lnTo>
                    <a:lnTo>
                      <a:pt x="1606" y="0"/>
                    </a:lnTo>
                    <a:lnTo>
                      <a:pt x="1607" y="1"/>
                    </a:lnTo>
                    <a:lnTo>
                      <a:pt x="1608" y="2"/>
                    </a:lnTo>
                    <a:lnTo>
                      <a:pt x="1608" y="4"/>
                    </a:lnTo>
                    <a:lnTo>
                      <a:pt x="1608" y="5"/>
                    </a:lnTo>
                    <a:lnTo>
                      <a:pt x="1607" y="7"/>
                    </a:lnTo>
                    <a:lnTo>
                      <a:pt x="1606" y="8"/>
                    </a:lnTo>
                    <a:lnTo>
                      <a:pt x="1604" y="8"/>
                    </a:lnTo>
                    <a:lnTo>
                      <a:pt x="1577" y="8"/>
                    </a:lnTo>
                    <a:lnTo>
                      <a:pt x="1575" y="8"/>
                    </a:lnTo>
                    <a:lnTo>
                      <a:pt x="1574" y="7"/>
                    </a:lnTo>
                    <a:lnTo>
                      <a:pt x="1574" y="5"/>
                    </a:lnTo>
                    <a:lnTo>
                      <a:pt x="1572" y="4"/>
                    </a:lnTo>
                    <a:lnTo>
                      <a:pt x="1574" y="2"/>
                    </a:lnTo>
                    <a:lnTo>
                      <a:pt x="1574" y="1"/>
                    </a:lnTo>
                    <a:lnTo>
                      <a:pt x="1575" y="0"/>
                    </a:lnTo>
                    <a:lnTo>
                      <a:pt x="1577" y="0"/>
                    </a:lnTo>
                    <a:lnTo>
                      <a:pt x="1577" y="0"/>
                    </a:lnTo>
                    <a:close/>
                    <a:moveTo>
                      <a:pt x="1640" y="0"/>
                    </a:moveTo>
                    <a:lnTo>
                      <a:pt x="1667" y="0"/>
                    </a:lnTo>
                    <a:lnTo>
                      <a:pt x="1669" y="0"/>
                    </a:lnTo>
                    <a:lnTo>
                      <a:pt x="1670" y="1"/>
                    </a:lnTo>
                    <a:lnTo>
                      <a:pt x="1672" y="2"/>
                    </a:lnTo>
                    <a:lnTo>
                      <a:pt x="1672" y="4"/>
                    </a:lnTo>
                    <a:lnTo>
                      <a:pt x="1672" y="5"/>
                    </a:lnTo>
                    <a:lnTo>
                      <a:pt x="1670" y="7"/>
                    </a:lnTo>
                    <a:lnTo>
                      <a:pt x="1669" y="8"/>
                    </a:lnTo>
                    <a:lnTo>
                      <a:pt x="1667" y="8"/>
                    </a:lnTo>
                    <a:lnTo>
                      <a:pt x="1640" y="8"/>
                    </a:lnTo>
                    <a:lnTo>
                      <a:pt x="1639" y="8"/>
                    </a:lnTo>
                    <a:lnTo>
                      <a:pt x="1637" y="7"/>
                    </a:lnTo>
                    <a:lnTo>
                      <a:pt x="1636" y="5"/>
                    </a:lnTo>
                    <a:lnTo>
                      <a:pt x="1636" y="4"/>
                    </a:lnTo>
                    <a:lnTo>
                      <a:pt x="1636" y="2"/>
                    </a:lnTo>
                    <a:lnTo>
                      <a:pt x="1637" y="1"/>
                    </a:lnTo>
                    <a:lnTo>
                      <a:pt x="1639" y="0"/>
                    </a:lnTo>
                    <a:lnTo>
                      <a:pt x="1640" y="0"/>
                    </a:lnTo>
                    <a:lnTo>
                      <a:pt x="1640" y="0"/>
                    </a:lnTo>
                    <a:close/>
                    <a:moveTo>
                      <a:pt x="1703" y="0"/>
                    </a:moveTo>
                    <a:lnTo>
                      <a:pt x="1731" y="0"/>
                    </a:lnTo>
                    <a:lnTo>
                      <a:pt x="1732" y="0"/>
                    </a:lnTo>
                    <a:lnTo>
                      <a:pt x="1734" y="1"/>
                    </a:lnTo>
                    <a:lnTo>
                      <a:pt x="1735" y="2"/>
                    </a:lnTo>
                    <a:lnTo>
                      <a:pt x="1735" y="4"/>
                    </a:lnTo>
                    <a:lnTo>
                      <a:pt x="1735" y="5"/>
                    </a:lnTo>
                    <a:lnTo>
                      <a:pt x="1734" y="7"/>
                    </a:lnTo>
                    <a:lnTo>
                      <a:pt x="1732" y="8"/>
                    </a:lnTo>
                    <a:lnTo>
                      <a:pt x="1731" y="8"/>
                    </a:lnTo>
                    <a:lnTo>
                      <a:pt x="1703" y="8"/>
                    </a:lnTo>
                    <a:lnTo>
                      <a:pt x="1702" y="8"/>
                    </a:lnTo>
                    <a:lnTo>
                      <a:pt x="1701" y="7"/>
                    </a:lnTo>
                    <a:lnTo>
                      <a:pt x="1699" y="5"/>
                    </a:lnTo>
                    <a:lnTo>
                      <a:pt x="1699" y="4"/>
                    </a:lnTo>
                    <a:lnTo>
                      <a:pt x="1699" y="2"/>
                    </a:lnTo>
                    <a:lnTo>
                      <a:pt x="1701" y="1"/>
                    </a:lnTo>
                    <a:lnTo>
                      <a:pt x="1702" y="0"/>
                    </a:lnTo>
                    <a:lnTo>
                      <a:pt x="1703" y="0"/>
                    </a:lnTo>
                    <a:lnTo>
                      <a:pt x="1703" y="0"/>
                    </a:lnTo>
                    <a:close/>
                    <a:moveTo>
                      <a:pt x="1767" y="0"/>
                    </a:moveTo>
                    <a:lnTo>
                      <a:pt x="1793" y="0"/>
                    </a:lnTo>
                    <a:lnTo>
                      <a:pt x="1796" y="0"/>
                    </a:lnTo>
                    <a:lnTo>
                      <a:pt x="1797" y="1"/>
                    </a:lnTo>
                    <a:lnTo>
                      <a:pt x="1797" y="2"/>
                    </a:lnTo>
                    <a:lnTo>
                      <a:pt x="1798" y="4"/>
                    </a:lnTo>
                    <a:lnTo>
                      <a:pt x="1797" y="5"/>
                    </a:lnTo>
                    <a:lnTo>
                      <a:pt x="1797" y="7"/>
                    </a:lnTo>
                    <a:lnTo>
                      <a:pt x="1796" y="8"/>
                    </a:lnTo>
                    <a:lnTo>
                      <a:pt x="1793" y="8"/>
                    </a:lnTo>
                    <a:lnTo>
                      <a:pt x="1767" y="8"/>
                    </a:lnTo>
                    <a:lnTo>
                      <a:pt x="1765" y="8"/>
                    </a:lnTo>
                    <a:lnTo>
                      <a:pt x="1764" y="7"/>
                    </a:lnTo>
                    <a:lnTo>
                      <a:pt x="1762" y="5"/>
                    </a:lnTo>
                    <a:lnTo>
                      <a:pt x="1762" y="4"/>
                    </a:lnTo>
                    <a:lnTo>
                      <a:pt x="1762" y="2"/>
                    </a:lnTo>
                    <a:lnTo>
                      <a:pt x="1764" y="1"/>
                    </a:lnTo>
                    <a:lnTo>
                      <a:pt x="1765" y="0"/>
                    </a:lnTo>
                    <a:lnTo>
                      <a:pt x="1767" y="0"/>
                    </a:lnTo>
                    <a:lnTo>
                      <a:pt x="1767" y="0"/>
                    </a:lnTo>
                    <a:close/>
                    <a:moveTo>
                      <a:pt x="1829" y="0"/>
                    </a:moveTo>
                    <a:lnTo>
                      <a:pt x="1856" y="0"/>
                    </a:lnTo>
                    <a:lnTo>
                      <a:pt x="1857" y="0"/>
                    </a:lnTo>
                    <a:lnTo>
                      <a:pt x="1859" y="1"/>
                    </a:lnTo>
                    <a:lnTo>
                      <a:pt x="1860" y="2"/>
                    </a:lnTo>
                    <a:lnTo>
                      <a:pt x="1860" y="4"/>
                    </a:lnTo>
                    <a:lnTo>
                      <a:pt x="1860" y="5"/>
                    </a:lnTo>
                    <a:lnTo>
                      <a:pt x="1859" y="7"/>
                    </a:lnTo>
                    <a:lnTo>
                      <a:pt x="1857" y="8"/>
                    </a:lnTo>
                    <a:lnTo>
                      <a:pt x="1856" y="8"/>
                    </a:lnTo>
                    <a:lnTo>
                      <a:pt x="1829" y="8"/>
                    </a:lnTo>
                    <a:lnTo>
                      <a:pt x="1827" y="8"/>
                    </a:lnTo>
                    <a:lnTo>
                      <a:pt x="1826" y="7"/>
                    </a:lnTo>
                    <a:lnTo>
                      <a:pt x="1826" y="5"/>
                    </a:lnTo>
                    <a:lnTo>
                      <a:pt x="1824" y="4"/>
                    </a:lnTo>
                    <a:lnTo>
                      <a:pt x="1826" y="2"/>
                    </a:lnTo>
                    <a:lnTo>
                      <a:pt x="1826" y="1"/>
                    </a:lnTo>
                    <a:lnTo>
                      <a:pt x="1827" y="0"/>
                    </a:lnTo>
                    <a:lnTo>
                      <a:pt x="1829" y="0"/>
                    </a:lnTo>
                    <a:lnTo>
                      <a:pt x="1829" y="0"/>
                    </a:lnTo>
                    <a:close/>
                    <a:moveTo>
                      <a:pt x="1892" y="0"/>
                    </a:moveTo>
                    <a:lnTo>
                      <a:pt x="1903" y="0"/>
                    </a:lnTo>
                    <a:lnTo>
                      <a:pt x="1905" y="0"/>
                    </a:lnTo>
                    <a:lnTo>
                      <a:pt x="1906" y="1"/>
                    </a:lnTo>
                    <a:lnTo>
                      <a:pt x="1908" y="2"/>
                    </a:lnTo>
                    <a:lnTo>
                      <a:pt x="1908" y="4"/>
                    </a:lnTo>
                    <a:lnTo>
                      <a:pt x="1908" y="5"/>
                    </a:lnTo>
                    <a:lnTo>
                      <a:pt x="1906" y="7"/>
                    </a:lnTo>
                    <a:lnTo>
                      <a:pt x="1905" y="8"/>
                    </a:lnTo>
                    <a:lnTo>
                      <a:pt x="1903" y="8"/>
                    </a:lnTo>
                    <a:lnTo>
                      <a:pt x="1892" y="8"/>
                    </a:lnTo>
                    <a:lnTo>
                      <a:pt x="1890" y="8"/>
                    </a:lnTo>
                    <a:lnTo>
                      <a:pt x="1889" y="7"/>
                    </a:lnTo>
                    <a:lnTo>
                      <a:pt x="1888" y="5"/>
                    </a:lnTo>
                    <a:lnTo>
                      <a:pt x="1888" y="4"/>
                    </a:lnTo>
                    <a:lnTo>
                      <a:pt x="1888" y="2"/>
                    </a:lnTo>
                    <a:lnTo>
                      <a:pt x="1889" y="1"/>
                    </a:lnTo>
                    <a:lnTo>
                      <a:pt x="1890" y="0"/>
                    </a:lnTo>
                    <a:lnTo>
                      <a:pt x="1892" y="0"/>
                    </a:lnTo>
                    <a:lnTo>
                      <a:pt x="1892" y="0"/>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sp>
            <p:nvSpPr>
              <p:cNvPr id="131" name="Freeform 26"/>
              <p:cNvSpPr>
                <a:spLocks/>
              </p:cNvSpPr>
              <p:nvPr/>
            </p:nvSpPr>
            <p:spPr bwMode="auto">
              <a:xfrm>
                <a:off x="299" y="3963"/>
                <a:ext cx="76" cy="76"/>
              </a:xfrm>
              <a:custGeom>
                <a:avLst/>
                <a:gdLst/>
                <a:ahLst/>
                <a:cxnLst>
                  <a:cxn ang="0">
                    <a:pos x="43" y="0"/>
                  </a:cxn>
                  <a:cxn ang="0">
                    <a:pos x="39" y="0"/>
                  </a:cxn>
                  <a:cxn ang="0">
                    <a:pos x="34" y="0"/>
                  </a:cxn>
                  <a:cxn ang="0">
                    <a:pos x="30" y="1"/>
                  </a:cxn>
                  <a:cxn ang="0">
                    <a:pos x="26" y="2"/>
                  </a:cxn>
                  <a:cxn ang="0">
                    <a:pos x="21" y="4"/>
                  </a:cxn>
                  <a:cxn ang="0">
                    <a:pos x="19" y="7"/>
                  </a:cxn>
                  <a:cxn ang="0">
                    <a:pos x="13" y="12"/>
                  </a:cxn>
                  <a:cxn ang="0">
                    <a:pos x="7" y="18"/>
                  </a:cxn>
                  <a:cxn ang="0">
                    <a:pos x="4" y="21"/>
                  </a:cxn>
                  <a:cxn ang="0">
                    <a:pos x="3" y="25"/>
                  </a:cxn>
                  <a:cxn ang="0">
                    <a:pos x="1" y="30"/>
                  </a:cxn>
                  <a:cxn ang="0">
                    <a:pos x="0" y="34"/>
                  </a:cxn>
                  <a:cxn ang="0">
                    <a:pos x="0" y="38"/>
                  </a:cxn>
                  <a:cxn ang="0">
                    <a:pos x="0" y="43"/>
                  </a:cxn>
                  <a:cxn ang="0">
                    <a:pos x="0" y="47"/>
                  </a:cxn>
                  <a:cxn ang="0">
                    <a:pos x="0" y="51"/>
                  </a:cxn>
                  <a:cxn ang="0">
                    <a:pos x="1" y="56"/>
                  </a:cxn>
                  <a:cxn ang="0">
                    <a:pos x="3" y="59"/>
                  </a:cxn>
                  <a:cxn ang="0">
                    <a:pos x="4" y="63"/>
                  </a:cxn>
                  <a:cxn ang="0">
                    <a:pos x="7" y="66"/>
                  </a:cxn>
                  <a:cxn ang="0">
                    <a:pos x="13" y="73"/>
                  </a:cxn>
                  <a:cxn ang="0">
                    <a:pos x="19" y="79"/>
                  </a:cxn>
                  <a:cxn ang="0">
                    <a:pos x="21" y="80"/>
                  </a:cxn>
                  <a:cxn ang="0">
                    <a:pos x="26" y="82"/>
                  </a:cxn>
                  <a:cxn ang="0">
                    <a:pos x="30" y="83"/>
                  </a:cxn>
                  <a:cxn ang="0">
                    <a:pos x="34" y="85"/>
                  </a:cxn>
                  <a:cxn ang="0">
                    <a:pos x="39" y="86"/>
                  </a:cxn>
                  <a:cxn ang="0">
                    <a:pos x="43" y="86"/>
                  </a:cxn>
                  <a:cxn ang="0">
                    <a:pos x="47" y="86"/>
                  </a:cxn>
                  <a:cxn ang="0">
                    <a:pos x="52" y="85"/>
                  </a:cxn>
                  <a:cxn ang="0">
                    <a:pos x="56" y="83"/>
                  </a:cxn>
                  <a:cxn ang="0">
                    <a:pos x="59" y="82"/>
                  </a:cxn>
                  <a:cxn ang="0">
                    <a:pos x="63" y="80"/>
                  </a:cxn>
                  <a:cxn ang="0">
                    <a:pos x="66" y="79"/>
                  </a:cxn>
                  <a:cxn ang="0">
                    <a:pos x="73" y="73"/>
                  </a:cxn>
                  <a:cxn ang="0">
                    <a:pos x="79" y="66"/>
                  </a:cxn>
                  <a:cxn ang="0">
                    <a:pos x="80" y="63"/>
                  </a:cxn>
                  <a:cxn ang="0">
                    <a:pos x="82" y="59"/>
                  </a:cxn>
                  <a:cxn ang="0">
                    <a:pos x="83" y="56"/>
                  </a:cxn>
                  <a:cxn ang="0">
                    <a:pos x="85" y="51"/>
                  </a:cxn>
                  <a:cxn ang="0">
                    <a:pos x="86" y="47"/>
                  </a:cxn>
                  <a:cxn ang="0">
                    <a:pos x="86" y="43"/>
                  </a:cxn>
                  <a:cxn ang="0">
                    <a:pos x="86" y="38"/>
                  </a:cxn>
                  <a:cxn ang="0">
                    <a:pos x="85" y="34"/>
                  </a:cxn>
                  <a:cxn ang="0">
                    <a:pos x="83" y="30"/>
                  </a:cxn>
                  <a:cxn ang="0">
                    <a:pos x="82" y="25"/>
                  </a:cxn>
                  <a:cxn ang="0">
                    <a:pos x="80" y="21"/>
                  </a:cxn>
                  <a:cxn ang="0">
                    <a:pos x="79" y="18"/>
                  </a:cxn>
                  <a:cxn ang="0">
                    <a:pos x="73" y="12"/>
                  </a:cxn>
                  <a:cxn ang="0">
                    <a:pos x="66" y="7"/>
                  </a:cxn>
                  <a:cxn ang="0">
                    <a:pos x="63" y="4"/>
                  </a:cxn>
                  <a:cxn ang="0">
                    <a:pos x="59" y="2"/>
                  </a:cxn>
                  <a:cxn ang="0">
                    <a:pos x="56" y="1"/>
                  </a:cxn>
                  <a:cxn ang="0">
                    <a:pos x="52" y="0"/>
                  </a:cxn>
                  <a:cxn ang="0">
                    <a:pos x="47" y="0"/>
                  </a:cxn>
                  <a:cxn ang="0">
                    <a:pos x="43" y="0"/>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32" name="Freeform 27"/>
              <p:cNvSpPr>
                <a:spLocks/>
              </p:cNvSpPr>
              <p:nvPr/>
            </p:nvSpPr>
            <p:spPr bwMode="auto">
              <a:xfrm>
                <a:off x="299" y="3963"/>
                <a:ext cx="76" cy="76"/>
              </a:xfrm>
              <a:custGeom>
                <a:avLst/>
                <a:gdLst/>
                <a:ahLst/>
                <a:cxnLst>
                  <a:cxn ang="0">
                    <a:pos x="43" y="0"/>
                  </a:cxn>
                  <a:cxn ang="0">
                    <a:pos x="39" y="0"/>
                  </a:cxn>
                  <a:cxn ang="0">
                    <a:pos x="34" y="0"/>
                  </a:cxn>
                  <a:cxn ang="0">
                    <a:pos x="30" y="1"/>
                  </a:cxn>
                  <a:cxn ang="0">
                    <a:pos x="26" y="2"/>
                  </a:cxn>
                  <a:cxn ang="0">
                    <a:pos x="21" y="4"/>
                  </a:cxn>
                  <a:cxn ang="0">
                    <a:pos x="19" y="7"/>
                  </a:cxn>
                  <a:cxn ang="0">
                    <a:pos x="13" y="12"/>
                  </a:cxn>
                  <a:cxn ang="0">
                    <a:pos x="7" y="18"/>
                  </a:cxn>
                  <a:cxn ang="0">
                    <a:pos x="4" y="21"/>
                  </a:cxn>
                  <a:cxn ang="0">
                    <a:pos x="3" y="25"/>
                  </a:cxn>
                  <a:cxn ang="0">
                    <a:pos x="1" y="30"/>
                  </a:cxn>
                  <a:cxn ang="0">
                    <a:pos x="0" y="34"/>
                  </a:cxn>
                  <a:cxn ang="0">
                    <a:pos x="0" y="38"/>
                  </a:cxn>
                  <a:cxn ang="0">
                    <a:pos x="0" y="43"/>
                  </a:cxn>
                  <a:cxn ang="0">
                    <a:pos x="0" y="47"/>
                  </a:cxn>
                  <a:cxn ang="0">
                    <a:pos x="0" y="51"/>
                  </a:cxn>
                  <a:cxn ang="0">
                    <a:pos x="1" y="56"/>
                  </a:cxn>
                  <a:cxn ang="0">
                    <a:pos x="3" y="59"/>
                  </a:cxn>
                  <a:cxn ang="0">
                    <a:pos x="4" y="63"/>
                  </a:cxn>
                  <a:cxn ang="0">
                    <a:pos x="7" y="66"/>
                  </a:cxn>
                  <a:cxn ang="0">
                    <a:pos x="13" y="73"/>
                  </a:cxn>
                  <a:cxn ang="0">
                    <a:pos x="19" y="79"/>
                  </a:cxn>
                  <a:cxn ang="0">
                    <a:pos x="21" y="80"/>
                  </a:cxn>
                  <a:cxn ang="0">
                    <a:pos x="26" y="82"/>
                  </a:cxn>
                  <a:cxn ang="0">
                    <a:pos x="30" y="83"/>
                  </a:cxn>
                  <a:cxn ang="0">
                    <a:pos x="34" y="85"/>
                  </a:cxn>
                  <a:cxn ang="0">
                    <a:pos x="39" y="86"/>
                  </a:cxn>
                  <a:cxn ang="0">
                    <a:pos x="43" y="86"/>
                  </a:cxn>
                  <a:cxn ang="0">
                    <a:pos x="47" y="86"/>
                  </a:cxn>
                  <a:cxn ang="0">
                    <a:pos x="52" y="85"/>
                  </a:cxn>
                  <a:cxn ang="0">
                    <a:pos x="56" y="83"/>
                  </a:cxn>
                  <a:cxn ang="0">
                    <a:pos x="59" y="82"/>
                  </a:cxn>
                  <a:cxn ang="0">
                    <a:pos x="63" y="80"/>
                  </a:cxn>
                  <a:cxn ang="0">
                    <a:pos x="66" y="79"/>
                  </a:cxn>
                  <a:cxn ang="0">
                    <a:pos x="73" y="73"/>
                  </a:cxn>
                  <a:cxn ang="0">
                    <a:pos x="79" y="66"/>
                  </a:cxn>
                  <a:cxn ang="0">
                    <a:pos x="80" y="63"/>
                  </a:cxn>
                  <a:cxn ang="0">
                    <a:pos x="82" y="59"/>
                  </a:cxn>
                  <a:cxn ang="0">
                    <a:pos x="83" y="56"/>
                  </a:cxn>
                  <a:cxn ang="0">
                    <a:pos x="85" y="51"/>
                  </a:cxn>
                  <a:cxn ang="0">
                    <a:pos x="86" y="47"/>
                  </a:cxn>
                  <a:cxn ang="0">
                    <a:pos x="86" y="43"/>
                  </a:cxn>
                  <a:cxn ang="0">
                    <a:pos x="86" y="38"/>
                  </a:cxn>
                  <a:cxn ang="0">
                    <a:pos x="85" y="34"/>
                  </a:cxn>
                  <a:cxn ang="0">
                    <a:pos x="83" y="30"/>
                  </a:cxn>
                  <a:cxn ang="0">
                    <a:pos x="82" y="25"/>
                  </a:cxn>
                  <a:cxn ang="0">
                    <a:pos x="80" y="21"/>
                  </a:cxn>
                  <a:cxn ang="0">
                    <a:pos x="79" y="18"/>
                  </a:cxn>
                  <a:cxn ang="0">
                    <a:pos x="73" y="12"/>
                  </a:cxn>
                  <a:cxn ang="0">
                    <a:pos x="66" y="7"/>
                  </a:cxn>
                  <a:cxn ang="0">
                    <a:pos x="63" y="4"/>
                  </a:cxn>
                  <a:cxn ang="0">
                    <a:pos x="59" y="2"/>
                  </a:cxn>
                  <a:cxn ang="0">
                    <a:pos x="56" y="1"/>
                  </a:cxn>
                  <a:cxn ang="0">
                    <a:pos x="52" y="0"/>
                  </a:cxn>
                  <a:cxn ang="0">
                    <a:pos x="47" y="0"/>
                  </a:cxn>
                  <a:cxn ang="0">
                    <a:pos x="43" y="0"/>
                  </a:cxn>
                </a:cxnLst>
                <a:rect l="0" t="0" r="r" b="b"/>
                <a:pathLst>
                  <a:path w="86" h="86">
                    <a:moveTo>
                      <a:pt x="43" y="0"/>
                    </a:moveTo>
                    <a:lnTo>
                      <a:pt x="39" y="0"/>
                    </a:lnTo>
                    <a:lnTo>
                      <a:pt x="34" y="0"/>
                    </a:lnTo>
                    <a:lnTo>
                      <a:pt x="30" y="1"/>
                    </a:lnTo>
                    <a:lnTo>
                      <a:pt x="26" y="2"/>
                    </a:lnTo>
                    <a:lnTo>
                      <a:pt x="21" y="4"/>
                    </a:lnTo>
                    <a:lnTo>
                      <a:pt x="19" y="7"/>
                    </a:lnTo>
                    <a:lnTo>
                      <a:pt x="13" y="12"/>
                    </a:lnTo>
                    <a:lnTo>
                      <a:pt x="7" y="18"/>
                    </a:lnTo>
                    <a:lnTo>
                      <a:pt x="4" y="21"/>
                    </a:lnTo>
                    <a:lnTo>
                      <a:pt x="3" y="25"/>
                    </a:lnTo>
                    <a:lnTo>
                      <a:pt x="1" y="30"/>
                    </a:lnTo>
                    <a:lnTo>
                      <a:pt x="0" y="34"/>
                    </a:lnTo>
                    <a:lnTo>
                      <a:pt x="0" y="38"/>
                    </a:lnTo>
                    <a:lnTo>
                      <a:pt x="0" y="43"/>
                    </a:lnTo>
                    <a:lnTo>
                      <a:pt x="0" y="47"/>
                    </a:lnTo>
                    <a:lnTo>
                      <a:pt x="0" y="51"/>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1"/>
                    </a:lnTo>
                    <a:lnTo>
                      <a:pt x="86" y="47"/>
                    </a:lnTo>
                    <a:lnTo>
                      <a:pt x="86" y="43"/>
                    </a:lnTo>
                    <a:lnTo>
                      <a:pt x="86" y="38"/>
                    </a:lnTo>
                    <a:lnTo>
                      <a:pt x="85" y="34"/>
                    </a:lnTo>
                    <a:lnTo>
                      <a:pt x="83" y="30"/>
                    </a:lnTo>
                    <a:lnTo>
                      <a:pt x="82" y="25"/>
                    </a:lnTo>
                    <a:lnTo>
                      <a:pt x="80" y="21"/>
                    </a:lnTo>
                    <a:lnTo>
                      <a:pt x="79" y="18"/>
                    </a:lnTo>
                    <a:lnTo>
                      <a:pt x="73" y="12"/>
                    </a:lnTo>
                    <a:lnTo>
                      <a:pt x="66" y="7"/>
                    </a:lnTo>
                    <a:lnTo>
                      <a:pt x="63" y="4"/>
                    </a:lnTo>
                    <a:lnTo>
                      <a:pt x="59" y="2"/>
                    </a:lnTo>
                    <a:lnTo>
                      <a:pt x="56" y="1"/>
                    </a:lnTo>
                    <a:lnTo>
                      <a:pt x="52"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33" name="Freeform 28"/>
              <p:cNvSpPr>
                <a:spLocks/>
              </p:cNvSpPr>
              <p:nvPr/>
            </p:nvSpPr>
            <p:spPr bwMode="auto">
              <a:xfrm>
                <a:off x="910" y="3963"/>
                <a:ext cx="76" cy="76"/>
              </a:xfrm>
              <a:custGeom>
                <a:avLst/>
                <a:gdLst/>
                <a:ahLst/>
                <a:cxnLst>
                  <a:cxn ang="0">
                    <a:pos x="43" y="0"/>
                  </a:cxn>
                  <a:cxn ang="0">
                    <a:pos x="38" y="0"/>
                  </a:cxn>
                  <a:cxn ang="0">
                    <a:pos x="34" y="0"/>
                  </a:cxn>
                  <a:cxn ang="0">
                    <a:pos x="30" y="1"/>
                  </a:cxn>
                  <a:cxn ang="0">
                    <a:pos x="25" y="2"/>
                  </a:cxn>
                  <a:cxn ang="0">
                    <a:pos x="21" y="4"/>
                  </a:cxn>
                  <a:cxn ang="0">
                    <a:pos x="18" y="7"/>
                  </a:cxn>
                  <a:cxn ang="0">
                    <a:pos x="12" y="12"/>
                  </a:cxn>
                  <a:cxn ang="0">
                    <a:pos x="7" y="18"/>
                  </a:cxn>
                  <a:cxn ang="0">
                    <a:pos x="4" y="21"/>
                  </a:cxn>
                  <a:cxn ang="0">
                    <a:pos x="2" y="25"/>
                  </a:cxn>
                  <a:cxn ang="0">
                    <a:pos x="1" y="30"/>
                  </a:cxn>
                  <a:cxn ang="0">
                    <a:pos x="0" y="34"/>
                  </a:cxn>
                  <a:cxn ang="0">
                    <a:pos x="0" y="38"/>
                  </a:cxn>
                  <a:cxn ang="0">
                    <a:pos x="0" y="43"/>
                  </a:cxn>
                  <a:cxn ang="0">
                    <a:pos x="0" y="47"/>
                  </a:cxn>
                  <a:cxn ang="0">
                    <a:pos x="0" y="51"/>
                  </a:cxn>
                  <a:cxn ang="0">
                    <a:pos x="1" y="56"/>
                  </a:cxn>
                  <a:cxn ang="0">
                    <a:pos x="2" y="59"/>
                  </a:cxn>
                  <a:cxn ang="0">
                    <a:pos x="4" y="63"/>
                  </a:cxn>
                  <a:cxn ang="0">
                    <a:pos x="7" y="66"/>
                  </a:cxn>
                  <a:cxn ang="0">
                    <a:pos x="12" y="73"/>
                  </a:cxn>
                  <a:cxn ang="0">
                    <a:pos x="18" y="79"/>
                  </a:cxn>
                  <a:cxn ang="0">
                    <a:pos x="21" y="80"/>
                  </a:cxn>
                  <a:cxn ang="0">
                    <a:pos x="25" y="82"/>
                  </a:cxn>
                  <a:cxn ang="0">
                    <a:pos x="30" y="83"/>
                  </a:cxn>
                  <a:cxn ang="0">
                    <a:pos x="34" y="85"/>
                  </a:cxn>
                  <a:cxn ang="0">
                    <a:pos x="38" y="86"/>
                  </a:cxn>
                  <a:cxn ang="0">
                    <a:pos x="43" y="86"/>
                  </a:cxn>
                  <a:cxn ang="0">
                    <a:pos x="47" y="86"/>
                  </a:cxn>
                  <a:cxn ang="0">
                    <a:pos x="51" y="85"/>
                  </a:cxn>
                  <a:cxn ang="0">
                    <a:pos x="56" y="83"/>
                  </a:cxn>
                  <a:cxn ang="0">
                    <a:pos x="59" y="82"/>
                  </a:cxn>
                  <a:cxn ang="0">
                    <a:pos x="63" y="80"/>
                  </a:cxn>
                  <a:cxn ang="0">
                    <a:pos x="66" y="79"/>
                  </a:cxn>
                  <a:cxn ang="0">
                    <a:pos x="73" y="73"/>
                  </a:cxn>
                  <a:cxn ang="0">
                    <a:pos x="79" y="66"/>
                  </a:cxn>
                  <a:cxn ang="0">
                    <a:pos x="80" y="63"/>
                  </a:cxn>
                  <a:cxn ang="0">
                    <a:pos x="82" y="59"/>
                  </a:cxn>
                  <a:cxn ang="0">
                    <a:pos x="83" y="56"/>
                  </a:cxn>
                  <a:cxn ang="0">
                    <a:pos x="84" y="51"/>
                  </a:cxn>
                  <a:cxn ang="0">
                    <a:pos x="86" y="47"/>
                  </a:cxn>
                  <a:cxn ang="0">
                    <a:pos x="86" y="43"/>
                  </a:cxn>
                  <a:cxn ang="0">
                    <a:pos x="86" y="38"/>
                  </a:cxn>
                  <a:cxn ang="0">
                    <a:pos x="84" y="34"/>
                  </a:cxn>
                  <a:cxn ang="0">
                    <a:pos x="83" y="30"/>
                  </a:cxn>
                  <a:cxn ang="0">
                    <a:pos x="82" y="25"/>
                  </a:cxn>
                  <a:cxn ang="0">
                    <a:pos x="80" y="21"/>
                  </a:cxn>
                  <a:cxn ang="0">
                    <a:pos x="79" y="18"/>
                  </a:cxn>
                  <a:cxn ang="0">
                    <a:pos x="73" y="12"/>
                  </a:cxn>
                  <a:cxn ang="0">
                    <a:pos x="66" y="7"/>
                  </a:cxn>
                  <a:cxn ang="0">
                    <a:pos x="63" y="4"/>
                  </a:cxn>
                  <a:cxn ang="0">
                    <a:pos x="59" y="2"/>
                  </a:cxn>
                  <a:cxn ang="0">
                    <a:pos x="56" y="1"/>
                  </a:cxn>
                  <a:cxn ang="0">
                    <a:pos x="51" y="0"/>
                  </a:cxn>
                  <a:cxn ang="0">
                    <a:pos x="47" y="0"/>
                  </a:cxn>
                  <a:cxn ang="0">
                    <a:pos x="43" y="0"/>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34" name="Freeform 29"/>
              <p:cNvSpPr>
                <a:spLocks/>
              </p:cNvSpPr>
              <p:nvPr/>
            </p:nvSpPr>
            <p:spPr bwMode="auto">
              <a:xfrm>
                <a:off x="910" y="3963"/>
                <a:ext cx="76" cy="76"/>
              </a:xfrm>
              <a:custGeom>
                <a:avLst/>
                <a:gdLst/>
                <a:ahLst/>
                <a:cxnLst>
                  <a:cxn ang="0">
                    <a:pos x="43" y="0"/>
                  </a:cxn>
                  <a:cxn ang="0">
                    <a:pos x="38" y="0"/>
                  </a:cxn>
                  <a:cxn ang="0">
                    <a:pos x="34" y="0"/>
                  </a:cxn>
                  <a:cxn ang="0">
                    <a:pos x="30" y="1"/>
                  </a:cxn>
                  <a:cxn ang="0">
                    <a:pos x="25" y="2"/>
                  </a:cxn>
                  <a:cxn ang="0">
                    <a:pos x="21" y="4"/>
                  </a:cxn>
                  <a:cxn ang="0">
                    <a:pos x="18" y="7"/>
                  </a:cxn>
                  <a:cxn ang="0">
                    <a:pos x="12" y="12"/>
                  </a:cxn>
                  <a:cxn ang="0">
                    <a:pos x="7" y="18"/>
                  </a:cxn>
                  <a:cxn ang="0">
                    <a:pos x="4" y="21"/>
                  </a:cxn>
                  <a:cxn ang="0">
                    <a:pos x="2" y="25"/>
                  </a:cxn>
                  <a:cxn ang="0">
                    <a:pos x="1" y="30"/>
                  </a:cxn>
                  <a:cxn ang="0">
                    <a:pos x="0" y="34"/>
                  </a:cxn>
                  <a:cxn ang="0">
                    <a:pos x="0" y="38"/>
                  </a:cxn>
                  <a:cxn ang="0">
                    <a:pos x="0" y="43"/>
                  </a:cxn>
                  <a:cxn ang="0">
                    <a:pos x="0" y="47"/>
                  </a:cxn>
                  <a:cxn ang="0">
                    <a:pos x="0" y="51"/>
                  </a:cxn>
                  <a:cxn ang="0">
                    <a:pos x="1" y="56"/>
                  </a:cxn>
                  <a:cxn ang="0">
                    <a:pos x="2" y="59"/>
                  </a:cxn>
                  <a:cxn ang="0">
                    <a:pos x="4" y="63"/>
                  </a:cxn>
                  <a:cxn ang="0">
                    <a:pos x="7" y="66"/>
                  </a:cxn>
                  <a:cxn ang="0">
                    <a:pos x="12" y="73"/>
                  </a:cxn>
                  <a:cxn ang="0">
                    <a:pos x="18" y="79"/>
                  </a:cxn>
                  <a:cxn ang="0">
                    <a:pos x="21" y="80"/>
                  </a:cxn>
                  <a:cxn ang="0">
                    <a:pos x="25" y="82"/>
                  </a:cxn>
                  <a:cxn ang="0">
                    <a:pos x="30" y="83"/>
                  </a:cxn>
                  <a:cxn ang="0">
                    <a:pos x="34" y="85"/>
                  </a:cxn>
                  <a:cxn ang="0">
                    <a:pos x="38" y="86"/>
                  </a:cxn>
                  <a:cxn ang="0">
                    <a:pos x="43" y="86"/>
                  </a:cxn>
                  <a:cxn ang="0">
                    <a:pos x="47" y="86"/>
                  </a:cxn>
                  <a:cxn ang="0">
                    <a:pos x="51" y="85"/>
                  </a:cxn>
                  <a:cxn ang="0">
                    <a:pos x="56" y="83"/>
                  </a:cxn>
                  <a:cxn ang="0">
                    <a:pos x="59" y="82"/>
                  </a:cxn>
                  <a:cxn ang="0">
                    <a:pos x="63" y="80"/>
                  </a:cxn>
                  <a:cxn ang="0">
                    <a:pos x="66" y="79"/>
                  </a:cxn>
                  <a:cxn ang="0">
                    <a:pos x="73" y="73"/>
                  </a:cxn>
                  <a:cxn ang="0">
                    <a:pos x="79" y="66"/>
                  </a:cxn>
                  <a:cxn ang="0">
                    <a:pos x="80" y="63"/>
                  </a:cxn>
                  <a:cxn ang="0">
                    <a:pos x="82" y="59"/>
                  </a:cxn>
                  <a:cxn ang="0">
                    <a:pos x="83" y="56"/>
                  </a:cxn>
                  <a:cxn ang="0">
                    <a:pos x="84" y="51"/>
                  </a:cxn>
                  <a:cxn ang="0">
                    <a:pos x="86" y="47"/>
                  </a:cxn>
                  <a:cxn ang="0">
                    <a:pos x="86" y="43"/>
                  </a:cxn>
                  <a:cxn ang="0">
                    <a:pos x="86" y="38"/>
                  </a:cxn>
                  <a:cxn ang="0">
                    <a:pos x="84" y="34"/>
                  </a:cxn>
                  <a:cxn ang="0">
                    <a:pos x="83" y="30"/>
                  </a:cxn>
                  <a:cxn ang="0">
                    <a:pos x="82" y="25"/>
                  </a:cxn>
                  <a:cxn ang="0">
                    <a:pos x="80" y="21"/>
                  </a:cxn>
                  <a:cxn ang="0">
                    <a:pos x="79" y="18"/>
                  </a:cxn>
                  <a:cxn ang="0">
                    <a:pos x="73" y="12"/>
                  </a:cxn>
                  <a:cxn ang="0">
                    <a:pos x="66" y="7"/>
                  </a:cxn>
                  <a:cxn ang="0">
                    <a:pos x="63" y="4"/>
                  </a:cxn>
                  <a:cxn ang="0">
                    <a:pos x="59" y="2"/>
                  </a:cxn>
                  <a:cxn ang="0">
                    <a:pos x="56" y="1"/>
                  </a:cxn>
                  <a:cxn ang="0">
                    <a:pos x="51" y="0"/>
                  </a:cxn>
                  <a:cxn ang="0">
                    <a:pos x="47" y="0"/>
                  </a:cxn>
                  <a:cxn ang="0">
                    <a:pos x="43" y="0"/>
                  </a:cxn>
                </a:cxnLst>
                <a:rect l="0" t="0" r="r" b="b"/>
                <a:pathLst>
                  <a:path w="86" h="86">
                    <a:moveTo>
                      <a:pt x="43" y="0"/>
                    </a:moveTo>
                    <a:lnTo>
                      <a:pt x="38" y="0"/>
                    </a:lnTo>
                    <a:lnTo>
                      <a:pt x="34" y="0"/>
                    </a:lnTo>
                    <a:lnTo>
                      <a:pt x="30" y="1"/>
                    </a:lnTo>
                    <a:lnTo>
                      <a:pt x="25" y="2"/>
                    </a:lnTo>
                    <a:lnTo>
                      <a:pt x="21" y="4"/>
                    </a:lnTo>
                    <a:lnTo>
                      <a:pt x="18" y="7"/>
                    </a:lnTo>
                    <a:lnTo>
                      <a:pt x="12" y="12"/>
                    </a:lnTo>
                    <a:lnTo>
                      <a:pt x="7" y="18"/>
                    </a:lnTo>
                    <a:lnTo>
                      <a:pt x="4" y="21"/>
                    </a:lnTo>
                    <a:lnTo>
                      <a:pt x="2" y="25"/>
                    </a:lnTo>
                    <a:lnTo>
                      <a:pt x="1" y="30"/>
                    </a:lnTo>
                    <a:lnTo>
                      <a:pt x="0" y="34"/>
                    </a:lnTo>
                    <a:lnTo>
                      <a:pt x="0" y="38"/>
                    </a:lnTo>
                    <a:lnTo>
                      <a:pt x="0" y="43"/>
                    </a:lnTo>
                    <a:lnTo>
                      <a:pt x="0" y="47"/>
                    </a:lnTo>
                    <a:lnTo>
                      <a:pt x="0" y="51"/>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1"/>
                    </a:lnTo>
                    <a:lnTo>
                      <a:pt x="86" y="47"/>
                    </a:lnTo>
                    <a:lnTo>
                      <a:pt x="86" y="43"/>
                    </a:lnTo>
                    <a:lnTo>
                      <a:pt x="86" y="38"/>
                    </a:lnTo>
                    <a:lnTo>
                      <a:pt x="84" y="34"/>
                    </a:lnTo>
                    <a:lnTo>
                      <a:pt x="83" y="30"/>
                    </a:lnTo>
                    <a:lnTo>
                      <a:pt x="82" y="25"/>
                    </a:lnTo>
                    <a:lnTo>
                      <a:pt x="80" y="21"/>
                    </a:lnTo>
                    <a:lnTo>
                      <a:pt x="79" y="18"/>
                    </a:lnTo>
                    <a:lnTo>
                      <a:pt x="73" y="12"/>
                    </a:lnTo>
                    <a:lnTo>
                      <a:pt x="66" y="7"/>
                    </a:lnTo>
                    <a:lnTo>
                      <a:pt x="63" y="4"/>
                    </a:lnTo>
                    <a:lnTo>
                      <a:pt x="59" y="2"/>
                    </a:lnTo>
                    <a:lnTo>
                      <a:pt x="56" y="1"/>
                    </a:lnTo>
                    <a:lnTo>
                      <a:pt x="51"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35" name="Freeform 30"/>
              <p:cNvSpPr>
                <a:spLocks/>
              </p:cNvSpPr>
              <p:nvPr/>
            </p:nvSpPr>
            <p:spPr bwMode="auto">
              <a:xfrm>
                <a:off x="1520" y="3963"/>
                <a:ext cx="77" cy="76"/>
              </a:xfrm>
              <a:custGeom>
                <a:avLst/>
                <a:gdLst/>
                <a:ahLst/>
                <a:cxnLst>
                  <a:cxn ang="0">
                    <a:pos x="43" y="0"/>
                  </a:cxn>
                  <a:cxn ang="0">
                    <a:pos x="39" y="0"/>
                  </a:cxn>
                  <a:cxn ang="0">
                    <a:pos x="35" y="0"/>
                  </a:cxn>
                  <a:cxn ang="0">
                    <a:pos x="30" y="1"/>
                  </a:cxn>
                  <a:cxn ang="0">
                    <a:pos x="26" y="2"/>
                  </a:cxn>
                  <a:cxn ang="0">
                    <a:pos x="22" y="4"/>
                  </a:cxn>
                  <a:cxn ang="0">
                    <a:pos x="19" y="7"/>
                  </a:cxn>
                  <a:cxn ang="0">
                    <a:pos x="13" y="12"/>
                  </a:cxn>
                  <a:cxn ang="0">
                    <a:pos x="7" y="18"/>
                  </a:cxn>
                  <a:cxn ang="0">
                    <a:pos x="5" y="21"/>
                  </a:cxn>
                  <a:cxn ang="0">
                    <a:pos x="3" y="25"/>
                  </a:cxn>
                  <a:cxn ang="0">
                    <a:pos x="2" y="30"/>
                  </a:cxn>
                  <a:cxn ang="0">
                    <a:pos x="0" y="34"/>
                  </a:cxn>
                  <a:cxn ang="0">
                    <a:pos x="0" y="38"/>
                  </a:cxn>
                  <a:cxn ang="0">
                    <a:pos x="0" y="43"/>
                  </a:cxn>
                  <a:cxn ang="0">
                    <a:pos x="0" y="47"/>
                  </a:cxn>
                  <a:cxn ang="0">
                    <a:pos x="0" y="51"/>
                  </a:cxn>
                  <a:cxn ang="0">
                    <a:pos x="2" y="56"/>
                  </a:cxn>
                  <a:cxn ang="0">
                    <a:pos x="3" y="59"/>
                  </a:cxn>
                  <a:cxn ang="0">
                    <a:pos x="5" y="63"/>
                  </a:cxn>
                  <a:cxn ang="0">
                    <a:pos x="7" y="66"/>
                  </a:cxn>
                  <a:cxn ang="0">
                    <a:pos x="13" y="73"/>
                  </a:cxn>
                  <a:cxn ang="0">
                    <a:pos x="19" y="79"/>
                  </a:cxn>
                  <a:cxn ang="0">
                    <a:pos x="22" y="80"/>
                  </a:cxn>
                  <a:cxn ang="0">
                    <a:pos x="26" y="82"/>
                  </a:cxn>
                  <a:cxn ang="0">
                    <a:pos x="30" y="83"/>
                  </a:cxn>
                  <a:cxn ang="0">
                    <a:pos x="35" y="85"/>
                  </a:cxn>
                  <a:cxn ang="0">
                    <a:pos x="39" y="86"/>
                  </a:cxn>
                  <a:cxn ang="0">
                    <a:pos x="43" y="86"/>
                  </a:cxn>
                  <a:cxn ang="0">
                    <a:pos x="48" y="86"/>
                  </a:cxn>
                  <a:cxn ang="0">
                    <a:pos x="52" y="85"/>
                  </a:cxn>
                  <a:cxn ang="0">
                    <a:pos x="56" y="83"/>
                  </a:cxn>
                  <a:cxn ang="0">
                    <a:pos x="59" y="82"/>
                  </a:cxn>
                  <a:cxn ang="0">
                    <a:pos x="64" y="80"/>
                  </a:cxn>
                  <a:cxn ang="0">
                    <a:pos x="66" y="79"/>
                  </a:cxn>
                  <a:cxn ang="0">
                    <a:pos x="74" y="73"/>
                  </a:cxn>
                  <a:cxn ang="0">
                    <a:pos x="79" y="66"/>
                  </a:cxn>
                  <a:cxn ang="0">
                    <a:pos x="81" y="63"/>
                  </a:cxn>
                  <a:cxn ang="0">
                    <a:pos x="82" y="59"/>
                  </a:cxn>
                  <a:cxn ang="0">
                    <a:pos x="84" y="56"/>
                  </a:cxn>
                  <a:cxn ang="0">
                    <a:pos x="85" y="51"/>
                  </a:cxn>
                  <a:cxn ang="0">
                    <a:pos x="87" y="47"/>
                  </a:cxn>
                  <a:cxn ang="0">
                    <a:pos x="87" y="43"/>
                  </a:cxn>
                  <a:cxn ang="0">
                    <a:pos x="87" y="38"/>
                  </a:cxn>
                  <a:cxn ang="0">
                    <a:pos x="85" y="34"/>
                  </a:cxn>
                  <a:cxn ang="0">
                    <a:pos x="84" y="30"/>
                  </a:cxn>
                  <a:cxn ang="0">
                    <a:pos x="82" y="25"/>
                  </a:cxn>
                  <a:cxn ang="0">
                    <a:pos x="81" y="21"/>
                  </a:cxn>
                  <a:cxn ang="0">
                    <a:pos x="79" y="18"/>
                  </a:cxn>
                  <a:cxn ang="0">
                    <a:pos x="74" y="12"/>
                  </a:cxn>
                  <a:cxn ang="0">
                    <a:pos x="66" y="7"/>
                  </a:cxn>
                  <a:cxn ang="0">
                    <a:pos x="64" y="4"/>
                  </a:cxn>
                  <a:cxn ang="0">
                    <a:pos x="59" y="2"/>
                  </a:cxn>
                  <a:cxn ang="0">
                    <a:pos x="56" y="1"/>
                  </a:cxn>
                  <a:cxn ang="0">
                    <a:pos x="52" y="0"/>
                  </a:cxn>
                  <a:cxn ang="0">
                    <a:pos x="48" y="0"/>
                  </a:cxn>
                  <a:cxn ang="0">
                    <a:pos x="43" y="0"/>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36" name="Freeform 31"/>
              <p:cNvSpPr>
                <a:spLocks/>
              </p:cNvSpPr>
              <p:nvPr/>
            </p:nvSpPr>
            <p:spPr bwMode="auto">
              <a:xfrm>
                <a:off x="1520" y="3963"/>
                <a:ext cx="77" cy="76"/>
              </a:xfrm>
              <a:custGeom>
                <a:avLst/>
                <a:gdLst/>
                <a:ahLst/>
                <a:cxnLst>
                  <a:cxn ang="0">
                    <a:pos x="43" y="0"/>
                  </a:cxn>
                  <a:cxn ang="0">
                    <a:pos x="39" y="0"/>
                  </a:cxn>
                  <a:cxn ang="0">
                    <a:pos x="35" y="0"/>
                  </a:cxn>
                  <a:cxn ang="0">
                    <a:pos x="30" y="1"/>
                  </a:cxn>
                  <a:cxn ang="0">
                    <a:pos x="26" y="2"/>
                  </a:cxn>
                  <a:cxn ang="0">
                    <a:pos x="22" y="4"/>
                  </a:cxn>
                  <a:cxn ang="0">
                    <a:pos x="19" y="7"/>
                  </a:cxn>
                  <a:cxn ang="0">
                    <a:pos x="13" y="12"/>
                  </a:cxn>
                  <a:cxn ang="0">
                    <a:pos x="7" y="18"/>
                  </a:cxn>
                  <a:cxn ang="0">
                    <a:pos x="5" y="21"/>
                  </a:cxn>
                  <a:cxn ang="0">
                    <a:pos x="3" y="25"/>
                  </a:cxn>
                  <a:cxn ang="0">
                    <a:pos x="2" y="30"/>
                  </a:cxn>
                  <a:cxn ang="0">
                    <a:pos x="0" y="34"/>
                  </a:cxn>
                  <a:cxn ang="0">
                    <a:pos x="0" y="38"/>
                  </a:cxn>
                  <a:cxn ang="0">
                    <a:pos x="0" y="43"/>
                  </a:cxn>
                  <a:cxn ang="0">
                    <a:pos x="0" y="47"/>
                  </a:cxn>
                  <a:cxn ang="0">
                    <a:pos x="0" y="51"/>
                  </a:cxn>
                  <a:cxn ang="0">
                    <a:pos x="2" y="56"/>
                  </a:cxn>
                  <a:cxn ang="0">
                    <a:pos x="3" y="59"/>
                  </a:cxn>
                  <a:cxn ang="0">
                    <a:pos x="5" y="63"/>
                  </a:cxn>
                  <a:cxn ang="0">
                    <a:pos x="7" y="66"/>
                  </a:cxn>
                  <a:cxn ang="0">
                    <a:pos x="13" y="73"/>
                  </a:cxn>
                  <a:cxn ang="0">
                    <a:pos x="19" y="79"/>
                  </a:cxn>
                  <a:cxn ang="0">
                    <a:pos x="22" y="80"/>
                  </a:cxn>
                  <a:cxn ang="0">
                    <a:pos x="26" y="82"/>
                  </a:cxn>
                  <a:cxn ang="0">
                    <a:pos x="30" y="83"/>
                  </a:cxn>
                  <a:cxn ang="0">
                    <a:pos x="35" y="85"/>
                  </a:cxn>
                  <a:cxn ang="0">
                    <a:pos x="39" y="86"/>
                  </a:cxn>
                  <a:cxn ang="0">
                    <a:pos x="43" y="86"/>
                  </a:cxn>
                  <a:cxn ang="0">
                    <a:pos x="48" y="86"/>
                  </a:cxn>
                  <a:cxn ang="0">
                    <a:pos x="52" y="85"/>
                  </a:cxn>
                  <a:cxn ang="0">
                    <a:pos x="56" y="83"/>
                  </a:cxn>
                  <a:cxn ang="0">
                    <a:pos x="59" y="82"/>
                  </a:cxn>
                  <a:cxn ang="0">
                    <a:pos x="64" y="80"/>
                  </a:cxn>
                  <a:cxn ang="0">
                    <a:pos x="66" y="79"/>
                  </a:cxn>
                  <a:cxn ang="0">
                    <a:pos x="74" y="73"/>
                  </a:cxn>
                  <a:cxn ang="0">
                    <a:pos x="79" y="66"/>
                  </a:cxn>
                  <a:cxn ang="0">
                    <a:pos x="81" y="63"/>
                  </a:cxn>
                  <a:cxn ang="0">
                    <a:pos x="82" y="59"/>
                  </a:cxn>
                  <a:cxn ang="0">
                    <a:pos x="84" y="56"/>
                  </a:cxn>
                  <a:cxn ang="0">
                    <a:pos x="85" y="51"/>
                  </a:cxn>
                  <a:cxn ang="0">
                    <a:pos x="87" y="47"/>
                  </a:cxn>
                  <a:cxn ang="0">
                    <a:pos x="87" y="43"/>
                  </a:cxn>
                  <a:cxn ang="0">
                    <a:pos x="87" y="38"/>
                  </a:cxn>
                  <a:cxn ang="0">
                    <a:pos x="85" y="34"/>
                  </a:cxn>
                  <a:cxn ang="0">
                    <a:pos x="84" y="30"/>
                  </a:cxn>
                  <a:cxn ang="0">
                    <a:pos x="82" y="25"/>
                  </a:cxn>
                  <a:cxn ang="0">
                    <a:pos x="81" y="21"/>
                  </a:cxn>
                  <a:cxn ang="0">
                    <a:pos x="79" y="18"/>
                  </a:cxn>
                  <a:cxn ang="0">
                    <a:pos x="74" y="12"/>
                  </a:cxn>
                  <a:cxn ang="0">
                    <a:pos x="66" y="7"/>
                  </a:cxn>
                  <a:cxn ang="0">
                    <a:pos x="64" y="4"/>
                  </a:cxn>
                  <a:cxn ang="0">
                    <a:pos x="59" y="2"/>
                  </a:cxn>
                  <a:cxn ang="0">
                    <a:pos x="56" y="1"/>
                  </a:cxn>
                  <a:cxn ang="0">
                    <a:pos x="52" y="0"/>
                  </a:cxn>
                  <a:cxn ang="0">
                    <a:pos x="48" y="0"/>
                  </a:cxn>
                  <a:cxn ang="0">
                    <a:pos x="43" y="0"/>
                  </a:cxn>
                </a:cxnLst>
                <a:rect l="0" t="0" r="r" b="b"/>
                <a:pathLst>
                  <a:path w="87" h="86">
                    <a:moveTo>
                      <a:pt x="43" y="0"/>
                    </a:moveTo>
                    <a:lnTo>
                      <a:pt x="39" y="0"/>
                    </a:lnTo>
                    <a:lnTo>
                      <a:pt x="35" y="0"/>
                    </a:lnTo>
                    <a:lnTo>
                      <a:pt x="30" y="1"/>
                    </a:lnTo>
                    <a:lnTo>
                      <a:pt x="26" y="2"/>
                    </a:lnTo>
                    <a:lnTo>
                      <a:pt x="22" y="4"/>
                    </a:lnTo>
                    <a:lnTo>
                      <a:pt x="19" y="7"/>
                    </a:lnTo>
                    <a:lnTo>
                      <a:pt x="13" y="12"/>
                    </a:lnTo>
                    <a:lnTo>
                      <a:pt x="7" y="18"/>
                    </a:lnTo>
                    <a:lnTo>
                      <a:pt x="5" y="21"/>
                    </a:lnTo>
                    <a:lnTo>
                      <a:pt x="3" y="25"/>
                    </a:lnTo>
                    <a:lnTo>
                      <a:pt x="2" y="30"/>
                    </a:lnTo>
                    <a:lnTo>
                      <a:pt x="0" y="34"/>
                    </a:lnTo>
                    <a:lnTo>
                      <a:pt x="0" y="38"/>
                    </a:lnTo>
                    <a:lnTo>
                      <a:pt x="0" y="43"/>
                    </a:lnTo>
                    <a:lnTo>
                      <a:pt x="0" y="47"/>
                    </a:lnTo>
                    <a:lnTo>
                      <a:pt x="0" y="51"/>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1"/>
                    </a:lnTo>
                    <a:lnTo>
                      <a:pt x="87" y="47"/>
                    </a:lnTo>
                    <a:lnTo>
                      <a:pt x="87" y="43"/>
                    </a:lnTo>
                    <a:lnTo>
                      <a:pt x="87" y="38"/>
                    </a:lnTo>
                    <a:lnTo>
                      <a:pt x="85" y="34"/>
                    </a:lnTo>
                    <a:lnTo>
                      <a:pt x="84" y="30"/>
                    </a:lnTo>
                    <a:lnTo>
                      <a:pt x="82" y="25"/>
                    </a:lnTo>
                    <a:lnTo>
                      <a:pt x="81" y="21"/>
                    </a:lnTo>
                    <a:lnTo>
                      <a:pt x="79" y="18"/>
                    </a:lnTo>
                    <a:lnTo>
                      <a:pt x="74" y="12"/>
                    </a:lnTo>
                    <a:lnTo>
                      <a:pt x="66" y="7"/>
                    </a:lnTo>
                    <a:lnTo>
                      <a:pt x="64" y="4"/>
                    </a:lnTo>
                    <a:lnTo>
                      <a:pt x="59" y="2"/>
                    </a:lnTo>
                    <a:lnTo>
                      <a:pt x="56" y="1"/>
                    </a:lnTo>
                    <a:lnTo>
                      <a:pt x="52" y="0"/>
                    </a:lnTo>
                    <a:lnTo>
                      <a:pt x="48"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37" name="Freeform 32"/>
              <p:cNvSpPr>
                <a:spLocks/>
              </p:cNvSpPr>
              <p:nvPr/>
            </p:nvSpPr>
            <p:spPr bwMode="auto">
              <a:xfrm>
                <a:off x="910" y="3351"/>
                <a:ext cx="76" cy="76"/>
              </a:xfrm>
              <a:custGeom>
                <a:avLst/>
                <a:gdLst/>
                <a:ahLst/>
                <a:cxnLst>
                  <a:cxn ang="0">
                    <a:pos x="43" y="0"/>
                  </a:cxn>
                  <a:cxn ang="0">
                    <a:pos x="38" y="0"/>
                  </a:cxn>
                  <a:cxn ang="0">
                    <a:pos x="34" y="0"/>
                  </a:cxn>
                  <a:cxn ang="0">
                    <a:pos x="30" y="1"/>
                  </a:cxn>
                  <a:cxn ang="0">
                    <a:pos x="25" y="3"/>
                  </a:cxn>
                  <a:cxn ang="0">
                    <a:pos x="21" y="4"/>
                  </a:cxn>
                  <a:cxn ang="0">
                    <a:pos x="18" y="7"/>
                  </a:cxn>
                  <a:cxn ang="0">
                    <a:pos x="12" y="13"/>
                  </a:cxn>
                  <a:cxn ang="0">
                    <a:pos x="7" y="18"/>
                  </a:cxn>
                  <a:cxn ang="0">
                    <a:pos x="4" y="21"/>
                  </a:cxn>
                  <a:cxn ang="0">
                    <a:pos x="2" y="26"/>
                  </a:cxn>
                  <a:cxn ang="0">
                    <a:pos x="1" y="30"/>
                  </a:cxn>
                  <a:cxn ang="0">
                    <a:pos x="0" y="34"/>
                  </a:cxn>
                  <a:cxn ang="0">
                    <a:pos x="0" y="39"/>
                  </a:cxn>
                  <a:cxn ang="0">
                    <a:pos x="0" y="43"/>
                  </a:cxn>
                  <a:cxn ang="0">
                    <a:pos x="0" y="47"/>
                  </a:cxn>
                  <a:cxn ang="0">
                    <a:pos x="0" y="52"/>
                  </a:cxn>
                  <a:cxn ang="0">
                    <a:pos x="1" y="56"/>
                  </a:cxn>
                  <a:cxn ang="0">
                    <a:pos x="2" y="59"/>
                  </a:cxn>
                  <a:cxn ang="0">
                    <a:pos x="4" y="63"/>
                  </a:cxn>
                  <a:cxn ang="0">
                    <a:pos x="7" y="66"/>
                  </a:cxn>
                  <a:cxn ang="0">
                    <a:pos x="12" y="73"/>
                  </a:cxn>
                  <a:cxn ang="0">
                    <a:pos x="18" y="79"/>
                  </a:cxn>
                  <a:cxn ang="0">
                    <a:pos x="21" y="80"/>
                  </a:cxn>
                  <a:cxn ang="0">
                    <a:pos x="25" y="82"/>
                  </a:cxn>
                  <a:cxn ang="0">
                    <a:pos x="30" y="83"/>
                  </a:cxn>
                  <a:cxn ang="0">
                    <a:pos x="34" y="85"/>
                  </a:cxn>
                  <a:cxn ang="0">
                    <a:pos x="38" y="86"/>
                  </a:cxn>
                  <a:cxn ang="0">
                    <a:pos x="43" y="86"/>
                  </a:cxn>
                  <a:cxn ang="0">
                    <a:pos x="47" y="86"/>
                  </a:cxn>
                  <a:cxn ang="0">
                    <a:pos x="51" y="85"/>
                  </a:cxn>
                  <a:cxn ang="0">
                    <a:pos x="56" y="83"/>
                  </a:cxn>
                  <a:cxn ang="0">
                    <a:pos x="59" y="82"/>
                  </a:cxn>
                  <a:cxn ang="0">
                    <a:pos x="63" y="80"/>
                  </a:cxn>
                  <a:cxn ang="0">
                    <a:pos x="66" y="79"/>
                  </a:cxn>
                  <a:cxn ang="0">
                    <a:pos x="73" y="73"/>
                  </a:cxn>
                  <a:cxn ang="0">
                    <a:pos x="79" y="66"/>
                  </a:cxn>
                  <a:cxn ang="0">
                    <a:pos x="80" y="63"/>
                  </a:cxn>
                  <a:cxn ang="0">
                    <a:pos x="82" y="59"/>
                  </a:cxn>
                  <a:cxn ang="0">
                    <a:pos x="83" y="56"/>
                  </a:cxn>
                  <a:cxn ang="0">
                    <a:pos x="84" y="52"/>
                  </a:cxn>
                  <a:cxn ang="0">
                    <a:pos x="86" y="47"/>
                  </a:cxn>
                  <a:cxn ang="0">
                    <a:pos x="86" y="43"/>
                  </a:cxn>
                  <a:cxn ang="0">
                    <a:pos x="86" y="39"/>
                  </a:cxn>
                  <a:cxn ang="0">
                    <a:pos x="84" y="34"/>
                  </a:cxn>
                  <a:cxn ang="0">
                    <a:pos x="83" y="30"/>
                  </a:cxn>
                  <a:cxn ang="0">
                    <a:pos x="82" y="26"/>
                  </a:cxn>
                  <a:cxn ang="0">
                    <a:pos x="80" y="21"/>
                  </a:cxn>
                  <a:cxn ang="0">
                    <a:pos x="79" y="18"/>
                  </a:cxn>
                  <a:cxn ang="0">
                    <a:pos x="73" y="13"/>
                  </a:cxn>
                  <a:cxn ang="0">
                    <a:pos x="66" y="7"/>
                  </a:cxn>
                  <a:cxn ang="0">
                    <a:pos x="63" y="4"/>
                  </a:cxn>
                  <a:cxn ang="0">
                    <a:pos x="59" y="3"/>
                  </a:cxn>
                  <a:cxn ang="0">
                    <a:pos x="56" y="1"/>
                  </a:cxn>
                  <a:cxn ang="0">
                    <a:pos x="51" y="0"/>
                  </a:cxn>
                  <a:cxn ang="0">
                    <a:pos x="47" y="0"/>
                  </a:cxn>
                  <a:cxn ang="0">
                    <a:pos x="43" y="0"/>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38" name="Freeform 33"/>
              <p:cNvSpPr>
                <a:spLocks/>
              </p:cNvSpPr>
              <p:nvPr/>
            </p:nvSpPr>
            <p:spPr bwMode="auto">
              <a:xfrm>
                <a:off x="910" y="3351"/>
                <a:ext cx="76" cy="76"/>
              </a:xfrm>
              <a:custGeom>
                <a:avLst/>
                <a:gdLst/>
                <a:ahLst/>
                <a:cxnLst>
                  <a:cxn ang="0">
                    <a:pos x="43" y="0"/>
                  </a:cxn>
                  <a:cxn ang="0">
                    <a:pos x="38" y="0"/>
                  </a:cxn>
                  <a:cxn ang="0">
                    <a:pos x="34" y="0"/>
                  </a:cxn>
                  <a:cxn ang="0">
                    <a:pos x="30" y="1"/>
                  </a:cxn>
                  <a:cxn ang="0">
                    <a:pos x="25" y="3"/>
                  </a:cxn>
                  <a:cxn ang="0">
                    <a:pos x="21" y="4"/>
                  </a:cxn>
                  <a:cxn ang="0">
                    <a:pos x="18" y="7"/>
                  </a:cxn>
                  <a:cxn ang="0">
                    <a:pos x="12" y="13"/>
                  </a:cxn>
                  <a:cxn ang="0">
                    <a:pos x="7" y="18"/>
                  </a:cxn>
                  <a:cxn ang="0">
                    <a:pos x="4" y="21"/>
                  </a:cxn>
                  <a:cxn ang="0">
                    <a:pos x="2" y="26"/>
                  </a:cxn>
                  <a:cxn ang="0">
                    <a:pos x="1" y="30"/>
                  </a:cxn>
                  <a:cxn ang="0">
                    <a:pos x="0" y="34"/>
                  </a:cxn>
                  <a:cxn ang="0">
                    <a:pos x="0" y="39"/>
                  </a:cxn>
                  <a:cxn ang="0">
                    <a:pos x="0" y="43"/>
                  </a:cxn>
                  <a:cxn ang="0">
                    <a:pos x="0" y="47"/>
                  </a:cxn>
                  <a:cxn ang="0">
                    <a:pos x="0" y="52"/>
                  </a:cxn>
                  <a:cxn ang="0">
                    <a:pos x="1" y="56"/>
                  </a:cxn>
                  <a:cxn ang="0">
                    <a:pos x="2" y="59"/>
                  </a:cxn>
                  <a:cxn ang="0">
                    <a:pos x="4" y="63"/>
                  </a:cxn>
                  <a:cxn ang="0">
                    <a:pos x="7" y="66"/>
                  </a:cxn>
                  <a:cxn ang="0">
                    <a:pos x="12" y="73"/>
                  </a:cxn>
                  <a:cxn ang="0">
                    <a:pos x="18" y="79"/>
                  </a:cxn>
                  <a:cxn ang="0">
                    <a:pos x="21" y="80"/>
                  </a:cxn>
                  <a:cxn ang="0">
                    <a:pos x="25" y="82"/>
                  </a:cxn>
                  <a:cxn ang="0">
                    <a:pos x="30" y="83"/>
                  </a:cxn>
                  <a:cxn ang="0">
                    <a:pos x="34" y="85"/>
                  </a:cxn>
                  <a:cxn ang="0">
                    <a:pos x="38" y="86"/>
                  </a:cxn>
                  <a:cxn ang="0">
                    <a:pos x="43" y="86"/>
                  </a:cxn>
                  <a:cxn ang="0">
                    <a:pos x="47" y="86"/>
                  </a:cxn>
                  <a:cxn ang="0">
                    <a:pos x="51" y="85"/>
                  </a:cxn>
                  <a:cxn ang="0">
                    <a:pos x="56" y="83"/>
                  </a:cxn>
                  <a:cxn ang="0">
                    <a:pos x="59" y="82"/>
                  </a:cxn>
                  <a:cxn ang="0">
                    <a:pos x="63" y="80"/>
                  </a:cxn>
                  <a:cxn ang="0">
                    <a:pos x="66" y="79"/>
                  </a:cxn>
                  <a:cxn ang="0">
                    <a:pos x="73" y="73"/>
                  </a:cxn>
                  <a:cxn ang="0">
                    <a:pos x="79" y="66"/>
                  </a:cxn>
                  <a:cxn ang="0">
                    <a:pos x="80" y="63"/>
                  </a:cxn>
                  <a:cxn ang="0">
                    <a:pos x="82" y="59"/>
                  </a:cxn>
                  <a:cxn ang="0">
                    <a:pos x="83" y="56"/>
                  </a:cxn>
                  <a:cxn ang="0">
                    <a:pos x="84" y="52"/>
                  </a:cxn>
                  <a:cxn ang="0">
                    <a:pos x="86" y="47"/>
                  </a:cxn>
                  <a:cxn ang="0">
                    <a:pos x="86" y="43"/>
                  </a:cxn>
                  <a:cxn ang="0">
                    <a:pos x="86" y="39"/>
                  </a:cxn>
                  <a:cxn ang="0">
                    <a:pos x="84" y="34"/>
                  </a:cxn>
                  <a:cxn ang="0">
                    <a:pos x="83" y="30"/>
                  </a:cxn>
                  <a:cxn ang="0">
                    <a:pos x="82" y="26"/>
                  </a:cxn>
                  <a:cxn ang="0">
                    <a:pos x="80" y="21"/>
                  </a:cxn>
                  <a:cxn ang="0">
                    <a:pos x="79" y="18"/>
                  </a:cxn>
                  <a:cxn ang="0">
                    <a:pos x="73" y="13"/>
                  </a:cxn>
                  <a:cxn ang="0">
                    <a:pos x="66" y="7"/>
                  </a:cxn>
                  <a:cxn ang="0">
                    <a:pos x="63" y="4"/>
                  </a:cxn>
                  <a:cxn ang="0">
                    <a:pos x="59" y="3"/>
                  </a:cxn>
                  <a:cxn ang="0">
                    <a:pos x="56" y="1"/>
                  </a:cxn>
                  <a:cxn ang="0">
                    <a:pos x="51" y="0"/>
                  </a:cxn>
                  <a:cxn ang="0">
                    <a:pos x="47" y="0"/>
                  </a:cxn>
                  <a:cxn ang="0">
                    <a:pos x="43" y="0"/>
                  </a:cxn>
                </a:cxnLst>
                <a:rect l="0" t="0" r="r" b="b"/>
                <a:pathLst>
                  <a:path w="86" h="86">
                    <a:moveTo>
                      <a:pt x="43" y="0"/>
                    </a:moveTo>
                    <a:lnTo>
                      <a:pt x="38" y="0"/>
                    </a:lnTo>
                    <a:lnTo>
                      <a:pt x="34" y="0"/>
                    </a:lnTo>
                    <a:lnTo>
                      <a:pt x="30" y="1"/>
                    </a:lnTo>
                    <a:lnTo>
                      <a:pt x="25" y="3"/>
                    </a:lnTo>
                    <a:lnTo>
                      <a:pt x="21" y="4"/>
                    </a:lnTo>
                    <a:lnTo>
                      <a:pt x="18" y="7"/>
                    </a:lnTo>
                    <a:lnTo>
                      <a:pt x="12" y="13"/>
                    </a:lnTo>
                    <a:lnTo>
                      <a:pt x="7" y="18"/>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0"/>
                    </a:lnTo>
                    <a:lnTo>
                      <a:pt x="25" y="82"/>
                    </a:lnTo>
                    <a:lnTo>
                      <a:pt x="30" y="83"/>
                    </a:lnTo>
                    <a:lnTo>
                      <a:pt x="34" y="85"/>
                    </a:lnTo>
                    <a:lnTo>
                      <a:pt x="38" y="86"/>
                    </a:lnTo>
                    <a:lnTo>
                      <a:pt x="43" y="86"/>
                    </a:lnTo>
                    <a:lnTo>
                      <a:pt x="47" y="86"/>
                    </a:lnTo>
                    <a:lnTo>
                      <a:pt x="51" y="85"/>
                    </a:lnTo>
                    <a:lnTo>
                      <a:pt x="56" y="83"/>
                    </a:lnTo>
                    <a:lnTo>
                      <a:pt x="59" y="82"/>
                    </a:lnTo>
                    <a:lnTo>
                      <a:pt x="63" y="80"/>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8"/>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39" name="Freeform 34"/>
              <p:cNvSpPr>
                <a:spLocks/>
              </p:cNvSpPr>
              <p:nvPr/>
            </p:nvSpPr>
            <p:spPr bwMode="auto">
              <a:xfrm>
                <a:off x="1520" y="3351"/>
                <a:ext cx="77" cy="76"/>
              </a:xfrm>
              <a:custGeom>
                <a:avLst/>
                <a:gdLst/>
                <a:ahLst/>
                <a:cxnLst>
                  <a:cxn ang="0">
                    <a:pos x="43" y="0"/>
                  </a:cxn>
                  <a:cxn ang="0">
                    <a:pos x="39" y="0"/>
                  </a:cxn>
                  <a:cxn ang="0">
                    <a:pos x="35" y="0"/>
                  </a:cxn>
                  <a:cxn ang="0">
                    <a:pos x="30" y="1"/>
                  </a:cxn>
                  <a:cxn ang="0">
                    <a:pos x="26" y="3"/>
                  </a:cxn>
                  <a:cxn ang="0">
                    <a:pos x="22" y="4"/>
                  </a:cxn>
                  <a:cxn ang="0">
                    <a:pos x="19" y="7"/>
                  </a:cxn>
                  <a:cxn ang="0">
                    <a:pos x="13" y="13"/>
                  </a:cxn>
                  <a:cxn ang="0">
                    <a:pos x="7" y="18"/>
                  </a:cxn>
                  <a:cxn ang="0">
                    <a:pos x="5" y="21"/>
                  </a:cxn>
                  <a:cxn ang="0">
                    <a:pos x="3" y="26"/>
                  </a:cxn>
                  <a:cxn ang="0">
                    <a:pos x="2" y="30"/>
                  </a:cxn>
                  <a:cxn ang="0">
                    <a:pos x="0" y="34"/>
                  </a:cxn>
                  <a:cxn ang="0">
                    <a:pos x="0" y="39"/>
                  </a:cxn>
                  <a:cxn ang="0">
                    <a:pos x="0" y="43"/>
                  </a:cxn>
                  <a:cxn ang="0">
                    <a:pos x="0" y="47"/>
                  </a:cxn>
                  <a:cxn ang="0">
                    <a:pos x="0" y="52"/>
                  </a:cxn>
                  <a:cxn ang="0">
                    <a:pos x="2" y="56"/>
                  </a:cxn>
                  <a:cxn ang="0">
                    <a:pos x="3" y="59"/>
                  </a:cxn>
                  <a:cxn ang="0">
                    <a:pos x="5" y="63"/>
                  </a:cxn>
                  <a:cxn ang="0">
                    <a:pos x="7" y="66"/>
                  </a:cxn>
                  <a:cxn ang="0">
                    <a:pos x="13" y="73"/>
                  </a:cxn>
                  <a:cxn ang="0">
                    <a:pos x="19" y="79"/>
                  </a:cxn>
                  <a:cxn ang="0">
                    <a:pos x="22" y="80"/>
                  </a:cxn>
                  <a:cxn ang="0">
                    <a:pos x="26" y="82"/>
                  </a:cxn>
                  <a:cxn ang="0">
                    <a:pos x="30" y="83"/>
                  </a:cxn>
                  <a:cxn ang="0">
                    <a:pos x="35" y="85"/>
                  </a:cxn>
                  <a:cxn ang="0">
                    <a:pos x="39" y="86"/>
                  </a:cxn>
                  <a:cxn ang="0">
                    <a:pos x="43" y="86"/>
                  </a:cxn>
                  <a:cxn ang="0">
                    <a:pos x="48" y="86"/>
                  </a:cxn>
                  <a:cxn ang="0">
                    <a:pos x="52" y="85"/>
                  </a:cxn>
                  <a:cxn ang="0">
                    <a:pos x="56" y="83"/>
                  </a:cxn>
                  <a:cxn ang="0">
                    <a:pos x="59" y="82"/>
                  </a:cxn>
                  <a:cxn ang="0">
                    <a:pos x="64" y="80"/>
                  </a:cxn>
                  <a:cxn ang="0">
                    <a:pos x="66" y="79"/>
                  </a:cxn>
                  <a:cxn ang="0">
                    <a:pos x="74" y="73"/>
                  </a:cxn>
                  <a:cxn ang="0">
                    <a:pos x="79" y="66"/>
                  </a:cxn>
                  <a:cxn ang="0">
                    <a:pos x="81" y="63"/>
                  </a:cxn>
                  <a:cxn ang="0">
                    <a:pos x="82" y="59"/>
                  </a:cxn>
                  <a:cxn ang="0">
                    <a:pos x="84" y="56"/>
                  </a:cxn>
                  <a:cxn ang="0">
                    <a:pos x="85" y="52"/>
                  </a:cxn>
                  <a:cxn ang="0">
                    <a:pos x="87" y="47"/>
                  </a:cxn>
                  <a:cxn ang="0">
                    <a:pos x="87" y="43"/>
                  </a:cxn>
                  <a:cxn ang="0">
                    <a:pos x="87" y="39"/>
                  </a:cxn>
                  <a:cxn ang="0">
                    <a:pos x="85" y="34"/>
                  </a:cxn>
                  <a:cxn ang="0">
                    <a:pos x="84" y="30"/>
                  </a:cxn>
                  <a:cxn ang="0">
                    <a:pos x="82" y="26"/>
                  </a:cxn>
                  <a:cxn ang="0">
                    <a:pos x="81" y="21"/>
                  </a:cxn>
                  <a:cxn ang="0">
                    <a:pos x="79" y="18"/>
                  </a:cxn>
                  <a:cxn ang="0">
                    <a:pos x="74" y="13"/>
                  </a:cxn>
                  <a:cxn ang="0">
                    <a:pos x="66" y="7"/>
                  </a:cxn>
                  <a:cxn ang="0">
                    <a:pos x="64" y="4"/>
                  </a:cxn>
                  <a:cxn ang="0">
                    <a:pos x="59" y="3"/>
                  </a:cxn>
                  <a:cxn ang="0">
                    <a:pos x="56" y="1"/>
                  </a:cxn>
                  <a:cxn ang="0">
                    <a:pos x="52" y="0"/>
                  </a:cxn>
                  <a:cxn ang="0">
                    <a:pos x="48" y="0"/>
                  </a:cxn>
                  <a:cxn ang="0">
                    <a:pos x="43" y="0"/>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40" name="Freeform 35"/>
              <p:cNvSpPr>
                <a:spLocks/>
              </p:cNvSpPr>
              <p:nvPr/>
            </p:nvSpPr>
            <p:spPr bwMode="auto">
              <a:xfrm>
                <a:off x="1520" y="3351"/>
                <a:ext cx="77" cy="76"/>
              </a:xfrm>
              <a:custGeom>
                <a:avLst/>
                <a:gdLst/>
                <a:ahLst/>
                <a:cxnLst>
                  <a:cxn ang="0">
                    <a:pos x="43" y="0"/>
                  </a:cxn>
                  <a:cxn ang="0">
                    <a:pos x="39" y="0"/>
                  </a:cxn>
                  <a:cxn ang="0">
                    <a:pos x="35" y="0"/>
                  </a:cxn>
                  <a:cxn ang="0">
                    <a:pos x="30" y="1"/>
                  </a:cxn>
                  <a:cxn ang="0">
                    <a:pos x="26" y="3"/>
                  </a:cxn>
                  <a:cxn ang="0">
                    <a:pos x="22" y="4"/>
                  </a:cxn>
                  <a:cxn ang="0">
                    <a:pos x="19" y="7"/>
                  </a:cxn>
                  <a:cxn ang="0">
                    <a:pos x="13" y="13"/>
                  </a:cxn>
                  <a:cxn ang="0">
                    <a:pos x="7" y="18"/>
                  </a:cxn>
                  <a:cxn ang="0">
                    <a:pos x="5" y="21"/>
                  </a:cxn>
                  <a:cxn ang="0">
                    <a:pos x="3" y="26"/>
                  </a:cxn>
                  <a:cxn ang="0">
                    <a:pos x="2" y="30"/>
                  </a:cxn>
                  <a:cxn ang="0">
                    <a:pos x="0" y="34"/>
                  </a:cxn>
                  <a:cxn ang="0">
                    <a:pos x="0" y="39"/>
                  </a:cxn>
                  <a:cxn ang="0">
                    <a:pos x="0" y="43"/>
                  </a:cxn>
                  <a:cxn ang="0">
                    <a:pos x="0" y="47"/>
                  </a:cxn>
                  <a:cxn ang="0">
                    <a:pos x="0" y="52"/>
                  </a:cxn>
                  <a:cxn ang="0">
                    <a:pos x="2" y="56"/>
                  </a:cxn>
                  <a:cxn ang="0">
                    <a:pos x="3" y="59"/>
                  </a:cxn>
                  <a:cxn ang="0">
                    <a:pos x="5" y="63"/>
                  </a:cxn>
                  <a:cxn ang="0">
                    <a:pos x="7" y="66"/>
                  </a:cxn>
                  <a:cxn ang="0">
                    <a:pos x="13" y="73"/>
                  </a:cxn>
                  <a:cxn ang="0">
                    <a:pos x="19" y="79"/>
                  </a:cxn>
                  <a:cxn ang="0">
                    <a:pos x="22" y="80"/>
                  </a:cxn>
                  <a:cxn ang="0">
                    <a:pos x="26" y="82"/>
                  </a:cxn>
                  <a:cxn ang="0">
                    <a:pos x="30" y="83"/>
                  </a:cxn>
                  <a:cxn ang="0">
                    <a:pos x="35" y="85"/>
                  </a:cxn>
                  <a:cxn ang="0">
                    <a:pos x="39" y="86"/>
                  </a:cxn>
                  <a:cxn ang="0">
                    <a:pos x="43" y="86"/>
                  </a:cxn>
                  <a:cxn ang="0">
                    <a:pos x="48" y="86"/>
                  </a:cxn>
                  <a:cxn ang="0">
                    <a:pos x="52" y="85"/>
                  </a:cxn>
                  <a:cxn ang="0">
                    <a:pos x="56" y="83"/>
                  </a:cxn>
                  <a:cxn ang="0">
                    <a:pos x="59" y="82"/>
                  </a:cxn>
                  <a:cxn ang="0">
                    <a:pos x="64" y="80"/>
                  </a:cxn>
                  <a:cxn ang="0">
                    <a:pos x="66" y="79"/>
                  </a:cxn>
                  <a:cxn ang="0">
                    <a:pos x="74" y="73"/>
                  </a:cxn>
                  <a:cxn ang="0">
                    <a:pos x="79" y="66"/>
                  </a:cxn>
                  <a:cxn ang="0">
                    <a:pos x="81" y="63"/>
                  </a:cxn>
                  <a:cxn ang="0">
                    <a:pos x="82" y="59"/>
                  </a:cxn>
                  <a:cxn ang="0">
                    <a:pos x="84" y="56"/>
                  </a:cxn>
                  <a:cxn ang="0">
                    <a:pos x="85" y="52"/>
                  </a:cxn>
                  <a:cxn ang="0">
                    <a:pos x="87" y="47"/>
                  </a:cxn>
                  <a:cxn ang="0">
                    <a:pos x="87" y="43"/>
                  </a:cxn>
                  <a:cxn ang="0">
                    <a:pos x="87" y="39"/>
                  </a:cxn>
                  <a:cxn ang="0">
                    <a:pos x="85" y="34"/>
                  </a:cxn>
                  <a:cxn ang="0">
                    <a:pos x="84" y="30"/>
                  </a:cxn>
                  <a:cxn ang="0">
                    <a:pos x="82" y="26"/>
                  </a:cxn>
                  <a:cxn ang="0">
                    <a:pos x="81" y="21"/>
                  </a:cxn>
                  <a:cxn ang="0">
                    <a:pos x="79" y="18"/>
                  </a:cxn>
                  <a:cxn ang="0">
                    <a:pos x="74" y="13"/>
                  </a:cxn>
                  <a:cxn ang="0">
                    <a:pos x="66" y="7"/>
                  </a:cxn>
                  <a:cxn ang="0">
                    <a:pos x="64" y="4"/>
                  </a:cxn>
                  <a:cxn ang="0">
                    <a:pos x="59" y="3"/>
                  </a:cxn>
                  <a:cxn ang="0">
                    <a:pos x="56" y="1"/>
                  </a:cxn>
                  <a:cxn ang="0">
                    <a:pos x="52" y="0"/>
                  </a:cxn>
                  <a:cxn ang="0">
                    <a:pos x="48" y="0"/>
                  </a:cxn>
                  <a:cxn ang="0">
                    <a:pos x="43" y="0"/>
                  </a:cxn>
                </a:cxnLst>
                <a:rect l="0" t="0" r="r" b="b"/>
                <a:pathLst>
                  <a:path w="87" h="86">
                    <a:moveTo>
                      <a:pt x="43" y="0"/>
                    </a:moveTo>
                    <a:lnTo>
                      <a:pt x="39" y="0"/>
                    </a:lnTo>
                    <a:lnTo>
                      <a:pt x="35" y="0"/>
                    </a:lnTo>
                    <a:lnTo>
                      <a:pt x="30" y="1"/>
                    </a:lnTo>
                    <a:lnTo>
                      <a:pt x="26" y="3"/>
                    </a:lnTo>
                    <a:lnTo>
                      <a:pt x="22" y="4"/>
                    </a:lnTo>
                    <a:lnTo>
                      <a:pt x="19" y="7"/>
                    </a:lnTo>
                    <a:lnTo>
                      <a:pt x="13" y="13"/>
                    </a:lnTo>
                    <a:lnTo>
                      <a:pt x="7" y="18"/>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0"/>
                    </a:lnTo>
                    <a:lnTo>
                      <a:pt x="26" y="82"/>
                    </a:lnTo>
                    <a:lnTo>
                      <a:pt x="30" y="83"/>
                    </a:lnTo>
                    <a:lnTo>
                      <a:pt x="35" y="85"/>
                    </a:lnTo>
                    <a:lnTo>
                      <a:pt x="39" y="86"/>
                    </a:lnTo>
                    <a:lnTo>
                      <a:pt x="43" y="86"/>
                    </a:lnTo>
                    <a:lnTo>
                      <a:pt x="48" y="86"/>
                    </a:lnTo>
                    <a:lnTo>
                      <a:pt x="52" y="85"/>
                    </a:lnTo>
                    <a:lnTo>
                      <a:pt x="56" y="83"/>
                    </a:lnTo>
                    <a:lnTo>
                      <a:pt x="59" y="82"/>
                    </a:lnTo>
                    <a:lnTo>
                      <a:pt x="64" y="80"/>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8"/>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41" name="Freeform 36"/>
              <p:cNvSpPr>
                <a:spLocks/>
              </p:cNvSpPr>
              <p:nvPr/>
            </p:nvSpPr>
            <p:spPr bwMode="auto">
              <a:xfrm>
                <a:off x="299" y="3351"/>
                <a:ext cx="76" cy="76"/>
              </a:xfrm>
              <a:custGeom>
                <a:avLst/>
                <a:gdLst/>
                <a:ahLst/>
                <a:cxnLst>
                  <a:cxn ang="0">
                    <a:pos x="43" y="0"/>
                  </a:cxn>
                  <a:cxn ang="0">
                    <a:pos x="39" y="0"/>
                  </a:cxn>
                  <a:cxn ang="0">
                    <a:pos x="34" y="0"/>
                  </a:cxn>
                  <a:cxn ang="0">
                    <a:pos x="30" y="1"/>
                  </a:cxn>
                  <a:cxn ang="0">
                    <a:pos x="26" y="3"/>
                  </a:cxn>
                  <a:cxn ang="0">
                    <a:pos x="21" y="4"/>
                  </a:cxn>
                  <a:cxn ang="0">
                    <a:pos x="19" y="7"/>
                  </a:cxn>
                  <a:cxn ang="0">
                    <a:pos x="13" y="13"/>
                  </a:cxn>
                  <a:cxn ang="0">
                    <a:pos x="7" y="18"/>
                  </a:cxn>
                  <a:cxn ang="0">
                    <a:pos x="4" y="21"/>
                  </a:cxn>
                  <a:cxn ang="0">
                    <a:pos x="3" y="26"/>
                  </a:cxn>
                  <a:cxn ang="0">
                    <a:pos x="1" y="30"/>
                  </a:cxn>
                  <a:cxn ang="0">
                    <a:pos x="0" y="34"/>
                  </a:cxn>
                  <a:cxn ang="0">
                    <a:pos x="0" y="39"/>
                  </a:cxn>
                  <a:cxn ang="0">
                    <a:pos x="0" y="43"/>
                  </a:cxn>
                  <a:cxn ang="0">
                    <a:pos x="0" y="47"/>
                  </a:cxn>
                  <a:cxn ang="0">
                    <a:pos x="0" y="52"/>
                  </a:cxn>
                  <a:cxn ang="0">
                    <a:pos x="1" y="56"/>
                  </a:cxn>
                  <a:cxn ang="0">
                    <a:pos x="3" y="59"/>
                  </a:cxn>
                  <a:cxn ang="0">
                    <a:pos x="4" y="63"/>
                  </a:cxn>
                  <a:cxn ang="0">
                    <a:pos x="7" y="66"/>
                  </a:cxn>
                  <a:cxn ang="0">
                    <a:pos x="13" y="73"/>
                  </a:cxn>
                  <a:cxn ang="0">
                    <a:pos x="19" y="79"/>
                  </a:cxn>
                  <a:cxn ang="0">
                    <a:pos x="21" y="80"/>
                  </a:cxn>
                  <a:cxn ang="0">
                    <a:pos x="26" y="82"/>
                  </a:cxn>
                  <a:cxn ang="0">
                    <a:pos x="30" y="83"/>
                  </a:cxn>
                  <a:cxn ang="0">
                    <a:pos x="34" y="85"/>
                  </a:cxn>
                  <a:cxn ang="0">
                    <a:pos x="39" y="86"/>
                  </a:cxn>
                  <a:cxn ang="0">
                    <a:pos x="43" y="86"/>
                  </a:cxn>
                  <a:cxn ang="0">
                    <a:pos x="47" y="86"/>
                  </a:cxn>
                  <a:cxn ang="0">
                    <a:pos x="52" y="85"/>
                  </a:cxn>
                  <a:cxn ang="0">
                    <a:pos x="56" y="83"/>
                  </a:cxn>
                  <a:cxn ang="0">
                    <a:pos x="59" y="82"/>
                  </a:cxn>
                  <a:cxn ang="0">
                    <a:pos x="63" y="80"/>
                  </a:cxn>
                  <a:cxn ang="0">
                    <a:pos x="66" y="79"/>
                  </a:cxn>
                  <a:cxn ang="0">
                    <a:pos x="73" y="73"/>
                  </a:cxn>
                  <a:cxn ang="0">
                    <a:pos x="79" y="66"/>
                  </a:cxn>
                  <a:cxn ang="0">
                    <a:pos x="80" y="63"/>
                  </a:cxn>
                  <a:cxn ang="0">
                    <a:pos x="82" y="59"/>
                  </a:cxn>
                  <a:cxn ang="0">
                    <a:pos x="83" y="56"/>
                  </a:cxn>
                  <a:cxn ang="0">
                    <a:pos x="85" y="52"/>
                  </a:cxn>
                  <a:cxn ang="0">
                    <a:pos x="86" y="47"/>
                  </a:cxn>
                  <a:cxn ang="0">
                    <a:pos x="86" y="43"/>
                  </a:cxn>
                  <a:cxn ang="0">
                    <a:pos x="86" y="39"/>
                  </a:cxn>
                  <a:cxn ang="0">
                    <a:pos x="85" y="34"/>
                  </a:cxn>
                  <a:cxn ang="0">
                    <a:pos x="83" y="30"/>
                  </a:cxn>
                  <a:cxn ang="0">
                    <a:pos x="82" y="26"/>
                  </a:cxn>
                  <a:cxn ang="0">
                    <a:pos x="80" y="21"/>
                  </a:cxn>
                  <a:cxn ang="0">
                    <a:pos x="79" y="18"/>
                  </a:cxn>
                  <a:cxn ang="0">
                    <a:pos x="73" y="13"/>
                  </a:cxn>
                  <a:cxn ang="0">
                    <a:pos x="66" y="7"/>
                  </a:cxn>
                  <a:cxn ang="0">
                    <a:pos x="63" y="4"/>
                  </a:cxn>
                  <a:cxn ang="0">
                    <a:pos x="59" y="3"/>
                  </a:cxn>
                  <a:cxn ang="0">
                    <a:pos x="56" y="1"/>
                  </a:cxn>
                  <a:cxn ang="0">
                    <a:pos x="52" y="0"/>
                  </a:cxn>
                  <a:cxn ang="0">
                    <a:pos x="47" y="0"/>
                  </a:cxn>
                  <a:cxn ang="0">
                    <a:pos x="43" y="0"/>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42" name="Freeform 37"/>
              <p:cNvSpPr>
                <a:spLocks/>
              </p:cNvSpPr>
              <p:nvPr/>
            </p:nvSpPr>
            <p:spPr bwMode="auto">
              <a:xfrm>
                <a:off x="299" y="3351"/>
                <a:ext cx="76" cy="76"/>
              </a:xfrm>
              <a:custGeom>
                <a:avLst/>
                <a:gdLst/>
                <a:ahLst/>
                <a:cxnLst>
                  <a:cxn ang="0">
                    <a:pos x="43" y="0"/>
                  </a:cxn>
                  <a:cxn ang="0">
                    <a:pos x="39" y="0"/>
                  </a:cxn>
                  <a:cxn ang="0">
                    <a:pos x="34" y="0"/>
                  </a:cxn>
                  <a:cxn ang="0">
                    <a:pos x="30" y="1"/>
                  </a:cxn>
                  <a:cxn ang="0">
                    <a:pos x="26" y="3"/>
                  </a:cxn>
                  <a:cxn ang="0">
                    <a:pos x="21" y="4"/>
                  </a:cxn>
                  <a:cxn ang="0">
                    <a:pos x="19" y="7"/>
                  </a:cxn>
                  <a:cxn ang="0">
                    <a:pos x="13" y="13"/>
                  </a:cxn>
                  <a:cxn ang="0">
                    <a:pos x="7" y="18"/>
                  </a:cxn>
                  <a:cxn ang="0">
                    <a:pos x="4" y="21"/>
                  </a:cxn>
                  <a:cxn ang="0">
                    <a:pos x="3" y="26"/>
                  </a:cxn>
                  <a:cxn ang="0">
                    <a:pos x="1" y="30"/>
                  </a:cxn>
                  <a:cxn ang="0">
                    <a:pos x="0" y="34"/>
                  </a:cxn>
                  <a:cxn ang="0">
                    <a:pos x="0" y="39"/>
                  </a:cxn>
                  <a:cxn ang="0">
                    <a:pos x="0" y="43"/>
                  </a:cxn>
                  <a:cxn ang="0">
                    <a:pos x="0" y="47"/>
                  </a:cxn>
                  <a:cxn ang="0">
                    <a:pos x="0" y="52"/>
                  </a:cxn>
                  <a:cxn ang="0">
                    <a:pos x="1" y="56"/>
                  </a:cxn>
                  <a:cxn ang="0">
                    <a:pos x="3" y="59"/>
                  </a:cxn>
                  <a:cxn ang="0">
                    <a:pos x="4" y="63"/>
                  </a:cxn>
                  <a:cxn ang="0">
                    <a:pos x="7" y="66"/>
                  </a:cxn>
                  <a:cxn ang="0">
                    <a:pos x="13" y="73"/>
                  </a:cxn>
                  <a:cxn ang="0">
                    <a:pos x="19" y="79"/>
                  </a:cxn>
                  <a:cxn ang="0">
                    <a:pos x="21" y="80"/>
                  </a:cxn>
                  <a:cxn ang="0">
                    <a:pos x="26" y="82"/>
                  </a:cxn>
                  <a:cxn ang="0">
                    <a:pos x="30" y="83"/>
                  </a:cxn>
                  <a:cxn ang="0">
                    <a:pos x="34" y="85"/>
                  </a:cxn>
                  <a:cxn ang="0">
                    <a:pos x="39" y="86"/>
                  </a:cxn>
                  <a:cxn ang="0">
                    <a:pos x="43" y="86"/>
                  </a:cxn>
                  <a:cxn ang="0">
                    <a:pos x="47" y="86"/>
                  </a:cxn>
                  <a:cxn ang="0">
                    <a:pos x="52" y="85"/>
                  </a:cxn>
                  <a:cxn ang="0">
                    <a:pos x="56" y="83"/>
                  </a:cxn>
                  <a:cxn ang="0">
                    <a:pos x="59" y="82"/>
                  </a:cxn>
                  <a:cxn ang="0">
                    <a:pos x="63" y="80"/>
                  </a:cxn>
                  <a:cxn ang="0">
                    <a:pos x="66" y="79"/>
                  </a:cxn>
                  <a:cxn ang="0">
                    <a:pos x="73" y="73"/>
                  </a:cxn>
                  <a:cxn ang="0">
                    <a:pos x="79" y="66"/>
                  </a:cxn>
                  <a:cxn ang="0">
                    <a:pos x="80" y="63"/>
                  </a:cxn>
                  <a:cxn ang="0">
                    <a:pos x="82" y="59"/>
                  </a:cxn>
                  <a:cxn ang="0">
                    <a:pos x="83" y="56"/>
                  </a:cxn>
                  <a:cxn ang="0">
                    <a:pos x="85" y="52"/>
                  </a:cxn>
                  <a:cxn ang="0">
                    <a:pos x="86" y="47"/>
                  </a:cxn>
                  <a:cxn ang="0">
                    <a:pos x="86" y="43"/>
                  </a:cxn>
                  <a:cxn ang="0">
                    <a:pos x="86" y="39"/>
                  </a:cxn>
                  <a:cxn ang="0">
                    <a:pos x="85" y="34"/>
                  </a:cxn>
                  <a:cxn ang="0">
                    <a:pos x="83" y="30"/>
                  </a:cxn>
                  <a:cxn ang="0">
                    <a:pos x="82" y="26"/>
                  </a:cxn>
                  <a:cxn ang="0">
                    <a:pos x="80" y="21"/>
                  </a:cxn>
                  <a:cxn ang="0">
                    <a:pos x="79" y="18"/>
                  </a:cxn>
                  <a:cxn ang="0">
                    <a:pos x="73" y="13"/>
                  </a:cxn>
                  <a:cxn ang="0">
                    <a:pos x="66" y="7"/>
                  </a:cxn>
                  <a:cxn ang="0">
                    <a:pos x="63" y="4"/>
                  </a:cxn>
                  <a:cxn ang="0">
                    <a:pos x="59" y="3"/>
                  </a:cxn>
                  <a:cxn ang="0">
                    <a:pos x="56" y="1"/>
                  </a:cxn>
                  <a:cxn ang="0">
                    <a:pos x="52" y="0"/>
                  </a:cxn>
                  <a:cxn ang="0">
                    <a:pos x="47" y="0"/>
                  </a:cxn>
                  <a:cxn ang="0">
                    <a:pos x="43" y="0"/>
                  </a:cxn>
                </a:cxnLst>
                <a:rect l="0" t="0" r="r" b="b"/>
                <a:pathLst>
                  <a:path w="86" h="86">
                    <a:moveTo>
                      <a:pt x="43" y="0"/>
                    </a:moveTo>
                    <a:lnTo>
                      <a:pt x="39" y="0"/>
                    </a:lnTo>
                    <a:lnTo>
                      <a:pt x="34" y="0"/>
                    </a:lnTo>
                    <a:lnTo>
                      <a:pt x="30" y="1"/>
                    </a:lnTo>
                    <a:lnTo>
                      <a:pt x="26" y="3"/>
                    </a:lnTo>
                    <a:lnTo>
                      <a:pt x="21" y="4"/>
                    </a:lnTo>
                    <a:lnTo>
                      <a:pt x="19" y="7"/>
                    </a:lnTo>
                    <a:lnTo>
                      <a:pt x="13" y="13"/>
                    </a:lnTo>
                    <a:lnTo>
                      <a:pt x="7" y="18"/>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0"/>
                    </a:lnTo>
                    <a:lnTo>
                      <a:pt x="26" y="82"/>
                    </a:lnTo>
                    <a:lnTo>
                      <a:pt x="30" y="83"/>
                    </a:lnTo>
                    <a:lnTo>
                      <a:pt x="34" y="85"/>
                    </a:lnTo>
                    <a:lnTo>
                      <a:pt x="39" y="86"/>
                    </a:lnTo>
                    <a:lnTo>
                      <a:pt x="43" y="86"/>
                    </a:lnTo>
                    <a:lnTo>
                      <a:pt x="47" y="86"/>
                    </a:lnTo>
                    <a:lnTo>
                      <a:pt x="52" y="85"/>
                    </a:lnTo>
                    <a:lnTo>
                      <a:pt x="56" y="83"/>
                    </a:lnTo>
                    <a:lnTo>
                      <a:pt x="59" y="82"/>
                    </a:lnTo>
                    <a:lnTo>
                      <a:pt x="63" y="80"/>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8"/>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43" name="Freeform 38"/>
              <p:cNvSpPr>
                <a:spLocks/>
              </p:cNvSpPr>
              <p:nvPr/>
            </p:nvSpPr>
            <p:spPr bwMode="auto">
              <a:xfrm>
                <a:off x="910" y="2739"/>
                <a:ext cx="76" cy="76"/>
              </a:xfrm>
              <a:custGeom>
                <a:avLst/>
                <a:gdLst/>
                <a:ahLst/>
                <a:cxnLst>
                  <a:cxn ang="0">
                    <a:pos x="43" y="0"/>
                  </a:cxn>
                  <a:cxn ang="0">
                    <a:pos x="38" y="0"/>
                  </a:cxn>
                  <a:cxn ang="0">
                    <a:pos x="34" y="0"/>
                  </a:cxn>
                  <a:cxn ang="0">
                    <a:pos x="30" y="1"/>
                  </a:cxn>
                  <a:cxn ang="0">
                    <a:pos x="25" y="3"/>
                  </a:cxn>
                  <a:cxn ang="0">
                    <a:pos x="21" y="4"/>
                  </a:cxn>
                  <a:cxn ang="0">
                    <a:pos x="18" y="7"/>
                  </a:cxn>
                  <a:cxn ang="0">
                    <a:pos x="12" y="13"/>
                  </a:cxn>
                  <a:cxn ang="0">
                    <a:pos x="7" y="19"/>
                  </a:cxn>
                  <a:cxn ang="0">
                    <a:pos x="4" y="21"/>
                  </a:cxn>
                  <a:cxn ang="0">
                    <a:pos x="2" y="26"/>
                  </a:cxn>
                  <a:cxn ang="0">
                    <a:pos x="1" y="30"/>
                  </a:cxn>
                  <a:cxn ang="0">
                    <a:pos x="0" y="34"/>
                  </a:cxn>
                  <a:cxn ang="0">
                    <a:pos x="0" y="39"/>
                  </a:cxn>
                  <a:cxn ang="0">
                    <a:pos x="0" y="43"/>
                  </a:cxn>
                  <a:cxn ang="0">
                    <a:pos x="0" y="47"/>
                  </a:cxn>
                  <a:cxn ang="0">
                    <a:pos x="0" y="52"/>
                  </a:cxn>
                  <a:cxn ang="0">
                    <a:pos x="1" y="56"/>
                  </a:cxn>
                  <a:cxn ang="0">
                    <a:pos x="2" y="59"/>
                  </a:cxn>
                  <a:cxn ang="0">
                    <a:pos x="4" y="63"/>
                  </a:cxn>
                  <a:cxn ang="0">
                    <a:pos x="7" y="66"/>
                  </a:cxn>
                  <a:cxn ang="0">
                    <a:pos x="12" y="73"/>
                  </a:cxn>
                  <a:cxn ang="0">
                    <a:pos x="18" y="79"/>
                  </a:cxn>
                  <a:cxn ang="0">
                    <a:pos x="21" y="81"/>
                  </a:cxn>
                  <a:cxn ang="0">
                    <a:pos x="25" y="82"/>
                  </a:cxn>
                  <a:cxn ang="0">
                    <a:pos x="30" y="83"/>
                  </a:cxn>
                  <a:cxn ang="0">
                    <a:pos x="34" y="85"/>
                  </a:cxn>
                  <a:cxn ang="0">
                    <a:pos x="38" y="86"/>
                  </a:cxn>
                  <a:cxn ang="0">
                    <a:pos x="43" y="86"/>
                  </a:cxn>
                  <a:cxn ang="0">
                    <a:pos x="47" y="86"/>
                  </a:cxn>
                  <a:cxn ang="0">
                    <a:pos x="51" y="85"/>
                  </a:cxn>
                  <a:cxn ang="0">
                    <a:pos x="56" y="83"/>
                  </a:cxn>
                  <a:cxn ang="0">
                    <a:pos x="59" y="82"/>
                  </a:cxn>
                  <a:cxn ang="0">
                    <a:pos x="63" y="81"/>
                  </a:cxn>
                  <a:cxn ang="0">
                    <a:pos x="66" y="79"/>
                  </a:cxn>
                  <a:cxn ang="0">
                    <a:pos x="73" y="73"/>
                  </a:cxn>
                  <a:cxn ang="0">
                    <a:pos x="79" y="66"/>
                  </a:cxn>
                  <a:cxn ang="0">
                    <a:pos x="80" y="63"/>
                  </a:cxn>
                  <a:cxn ang="0">
                    <a:pos x="82" y="59"/>
                  </a:cxn>
                  <a:cxn ang="0">
                    <a:pos x="83" y="56"/>
                  </a:cxn>
                  <a:cxn ang="0">
                    <a:pos x="84" y="52"/>
                  </a:cxn>
                  <a:cxn ang="0">
                    <a:pos x="86" y="47"/>
                  </a:cxn>
                  <a:cxn ang="0">
                    <a:pos x="86" y="43"/>
                  </a:cxn>
                  <a:cxn ang="0">
                    <a:pos x="86" y="39"/>
                  </a:cxn>
                  <a:cxn ang="0">
                    <a:pos x="84" y="34"/>
                  </a:cxn>
                  <a:cxn ang="0">
                    <a:pos x="83" y="30"/>
                  </a:cxn>
                  <a:cxn ang="0">
                    <a:pos x="82" y="26"/>
                  </a:cxn>
                  <a:cxn ang="0">
                    <a:pos x="80" y="21"/>
                  </a:cxn>
                  <a:cxn ang="0">
                    <a:pos x="79" y="19"/>
                  </a:cxn>
                  <a:cxn ang="0">
                    <a:pos x="73" y="13"/>
                  </a:cxn>
                  <a:cxn ang="0">
                    <a:pos x="66" y="7"/>
                  </a:cxn>
                  <a:cxn ang="0">
                    <a:pos x="63" y="4"/>
                  </a:cxn>
                  <a:cxn ang="0">
                    <a:pos x="59" y="3"/>
                  </a:cxn>
                  <a:cxn ang="0">
                    <a:pos x="56" y="1"/>
                  </a:cxn>
                  <a:cxn ang="0">
                    <a:pos x="51" y="0"/>
                  </a:cxn>
                  <a:cxn ang="0">
                    <a:pos x="47" y="0"/>
                  </a:cxn>
                  <a:cxn ang="0">
                    <a:pos x="43" y="0"/>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44" name="Freeform 39"/>
              <p:cNvSpPr>
                <a:spLocks/>
              </p:cNvSpPr>
              <p:nvPr/>
            </p:nvSpPr>
            <p:spPr bwMode="auto">
              <a:xfrm>
                <a:off x="910" y="2739"/>
                <a:ext cx="76" cy="76"/>
              </a:xfrm>
              <a:custGeom>
                <a:avLst/>
                <a:gdLst/>
                <a:ahLst/>
                <a:cxnLst>
                  <a:cxn ang="0">
                    <a:pos x="43" y="0"/>
                  </a:cxn>
                  <a:cxn ang="0">
                    <a:pos x="38" y="0"/>
                  </a:cxn>
                  <a:cxn ang="0">
                    <a:pos x="34" y="0"/>
                  </a:cxn>
                  <a:cxn ang="0">
                    <a:pos x="30" y="1"/>
                  </a:cxn>
                  <a:cxn ang="0">
                    <a:pos x="25" y="3"/>
                  </a:cxn>
                  <a:cxn ang="0">
                    <a:pos x="21" y="4"/>
                  </a:cxn>
                  <a:cxn ang="0">
                    <a:pos x="18" y="7"/>
                  </a:cxn>
                  <a:cxn ang="0">
                    <a:pos x="12" y="13"/>
                  </a:cxn>
                  <a:cxn ang="0">
                    <a:pos x="7" y="19"/>
                  </a:cxn>
                  <a:cxn ang="0">
                    <a:pos x="4" y="21"/>
                  </a:cxn>
                  <a:cxn ang="0">
                    <a:pos x="2" y="26"/>
                  </a:cxn>
                  <a:cxn ang="0">
                    <a:pos x="1" y="30"/>
                  </a:cxn>
                  <a:cxn ang="0">
                    <a:pos x="0" y="34"/>
                  </a:cxn>
                  <a:cxn ang="0">
                    <a:pos x="0" y="39"/>
                  </a:cxn>
                  <a:cxn ang="0">
                    <a:pos x="0" y="43"/>
                  </a:cxn>
                  <a:cxn ang="0">
                    <a:pos x="0" y="47"/>
                  </a:cxn>
                  <a:cxn ang="0">
                    <a:pos x="0" y="52"/>
                  </a:cxn>
                  <a:cxn ang="0">
                    <a:pos x="1" y="56"/>
                  </a:cxn>
                  <a:cxn ang="0">
                    <a:pos x="2" y="59"/>
                  </a:cxn>
                  <a:cxn ang="0">
                    <a:pos x="4" y="63"/>
                  </a:cxn>
                  <a:cxn ang="0">
                    <a:pos x="7" y="66"/>
                  </a:cxn>
                  <a:cxn ang="0">
                    <a:pos x="12" y="73"/>
                  </a:cxn>
                  <a:cxn ang="0">
                    <a:pos x="18" y="79"/>
                  </a:cxn>
                  <a:cxn ang="0">
                    <a:pos x="21" y="81"/>
                  </a:cxn>
                  <a:cxn ang="0">
                    <a:pos x="25" y="82"/>
                  </a:cxn>
                  <a:cxn ang="0">
                    <a:pos x="30" y="83"/>
                  </a:cxn>
                  <a:cxn ang="0">
                    <a:pos x="34" y="85"/>
                  </a:cxn>
                  <a:cxn ang="0">
                    <a:pos x="38" y="86"/>
                  </a:cxn>
                  <a:cxn ang="0">
                    <a:pos x="43" y="86"/>
                  </a:cxn>
                  <a:cxn ang="0">
                    <a:pos x="47" y="86"/>
                  </a:cxn>
                  <a:cxn ang="0">
                    <a:pos x="51" y="85"/>
                  </a:cxn>
                  <a:cxn ang="0">
                    <a:pos x="56" y="83"/>
                  </a:cxn>
                  <a:cxn ang="0">
                    <a:pos x="59" y="82"/>
                  </a:cxn>
                  <a:cxn ang="0">
                    <a:pos x="63" y="81"/>
                  </a:cxn>
                  <a:cxn ang="0">
                    <a:pos x="66" y="79"/>
                  </a:cxn>
                  <a:cxn ang="0">
                    <a:pos x="73" y="73"/>
                  </a:cxn>
                  <a:cxn ang="0">
                    <a:pos x="79" y="66"/>
                  </a:cxn>
                  <a:cxn ang="0">
                    <a:pos x="80" y="63"/>
                  </a:cxn>
                  <a:cxn ang="0">
                    <a:pos x="82" y="59"/>
                  </a:cxn>
                  <a:cxn ang="0">
                    <a:pos x="83" y="56"/>
                  </a:cxn>
                  <a:cxn ang="0">
                    <a:pos x="84" y="52"/>
                  </a:cxn>
                  <a:cxn ang="0">
                    <a:pos x="86" y="47"/>
                  </a:cxn>
                  <a:cxn ang="0">
                    <a:pos x="86" y="43"/>
                  </a:cxn>
                  <a:cxn ang="0">
                    <a:pos x="86" y="39"/>
                  </a:cxn>
                  <a:cxn ang="0">
                    <a:pos x="84" y="34"/>
                  </a:cxn>
                  <a:cxn ang="0">
                    <a:pos x="83" y="30"/>
                  </a:cxn>
                  <a:cxn ang="0">
                    <a:pos x="82" y="26"/>
                  </a:cxn>
                  <a:cxn ang="0">
                    <a:pos x="80" y="21"/>
                  </a:cxn>
                  <a:cxn ang="0">
                    <a:pos x="79" y="19"/>
                  </a:cxn>
                  <a:cxn ang="0">
                    <a:pos x="73" y="13"/>
                  </a:cxn>
                  <a:cxn ang="0">
                    <a:pos x="66" y="7"/>
                  </a:cxn>
                  <a:cxn ang="0">
                    <a:pos x="63" y="4"/>
                  </a:cxn>
                  <a:cxn ang="0">
                    <a:pos x="59" y="3"/>
                  </a:cxn>
                  <a:cxn ang="0">
                    <a:pos x="56" y="1"/>
                  </a:cxn>
                  <a:cxn ang="0">
                    <a:pos x="51" y="0"/>
                  </a:cxn>
                  <a:cxn ang="0">
                    <a:pos x="47" y="0"/>
                  </a:cxn>
                  <a:cxn ang="0">
                    <a:pos x="43" y="0"/>
                  </a:cxn>
                </a:cxnLst>
                <a:rect l="0" t="0" r="r" b="b"/>
                <a:pathLst>
                  <a:path w="86" h="86">
                    <a:moveTo>
                      <a:pt x="43" y="0"/>
                    </a:moveTo>
                    <a:lnTo>
                      <a:pt x="38" y="0"/>
                    </a:lnTo>
                    <a:lnTo>
                      <a:pt x="34" y="0"/>
                    </a:lnTo>
                    <a:lnTo>
                      <a:pt x="30" y="1"/>
                    </a:lnTo>
                    <a:lnTo>
                      <a:pt x="25" y="3"/>
                    </a:lnTo>
                    <a:lnTo>
                      <a:pt x="21" y="4"/>
                    </a:lnTo>
                    <a:lnTo>
                      <a:pt x="18" y="7"/>
                    </a:lnTo>
                    <a:lnTo>
                      <a:pt x="12" y="13"/>
                    </a:lnTo>
                    <a:lnTo>
                      <a:pt x="7" y="19"/>
                    </a:lnTo>
                    <a:lnTo>
                      <a:pt x="4" y="21"/>
                    </a:lnTo>
                    <a:lnTo>
                      <a:pt x="2" y="26"/>
                    </a:lnTo>
                    <a:lnTo>
                      <a:pt x="1" y="30"/>
                    </a:lnTo>
                    <a:lnTo>
                      <a:pt x="0" y="34"/>
                    </a:lnTo>
                    <a:lnTo>
                      <a:pt x="0" y="39"/>
                    </a:lnTo>
                    <a:lnTo>
                      <a:pt x="0" y="43"/>
                    </a:lnTo>
                    <a:lnTo>
                      <a:pt x="0" y="47"/>
                    </a:lnTo>
                    <a:lnTo>
                      <a:pt x="0" y="52"/>
                    </a:lnTo>
                    <a:lnTo>
                      <a:pt x="1" y="56"/>
                    </a:lnTo>
                    <a:lnTo>
                      <a:pt x="2" y="59"/>
                    </a:lnTo>
                    <a:lnTo>
                      <a:pt x="4" y="63"/>
                    </a:lnTo>
                    <a:lnTo>
                      <a:pt x="7" y="66"/>
                    </a:lnTo>
                    <a:lnTo>
                      <a:pt x="12" y="73"/>
                    </a:lnTo>
                    <a:lnTo>
                      <a:pt x="18" y="79"/>
                    </a:lnTo>
                    <a:lnTo>
                      <a:pt x="21" y="81"/>
                    </a:lnTo>
                    <a:lnTo>
                      <a:pt x="25" y="82"/>
                    </a:lnTo>
                    <a:lnTo>
                      <a:pt x="30" y="83"/>
                    </a:lnTo>
                    <a:lnTo>
                      <a:pt x="34" y="85"/>
                    </a:lnTo>
                    <a:lnTo>
                      <a:pt x="38" y="86"/>
                    </a:lnTo>
                    <a:lnTo>
                      <a:pt x="43" y="86"/>
                    </a:lnTo>
                    <a:lnTo>
                      <a:pt x="47" y="86"/>
                    </a:lnTo>
                    <a:lnTo>
                      <a:pt x="51" y="85"/>
                    </a:lnTo>
                    <a:lnTo>
                      <a:pt x="56" y="83"/>
                    </a:lnTo>
                    <a:lnTo>
                      <a:pt x="59" y="82"/>
                    </a:lnTo>
                    <a:lnTo>
                      <a:pt x="63" y="81"/>
                    </a:lnTo>
                    <a:lnTo>
                      <a:pt x="66" y="79"/>
                    </a:lnTo>
                    <a:lnTo>
                      <a:pt x="73" y="73"/>
                    </a:lnTo>
                    <a:lnTo>
                      <a:pt x="79" y="66"/>
                    </a:lnTo>
                    <a:lnTo>
                      <a:pt x="80" y="63"/>
                    </a:lnTo>
                    <a:lnTo>
                      <a:pt x="82" y="59"/>
                    </a:lnTo>
                    <a:lnTo>
                      <a:pt x="83" y="56"/>
                    </a:lnTo>
                    <a:lnTo>
                      <a:pt x="84" y="52"/>
                    </a:lnTo>
                    <a:lnTo>
                      <a:pt x="86" y="47"/>
                    </a:lnTo>
                    <a:lnTo>
                      <a:pt x="86" y="43"/>
                    </a:lnTo>
                    <a:lnTo>
                      <a:pt x="86" y="39"/>
                    </a:lnTo>
                    <a:lnTo>
                      <a:pt x="84" y="34"/>
                    </a:lnTo>
                    <a:lnTo>
                      <a:pt x="83" y="30"/>
                    </a:lnTo>
                    <a:lnTo>
                      <a:pt x="82" y="26"/>
                    </a:lnTo>
                    <a:lnTo>
                      <a:pt x="80" y="21"/>
                    </a:lnTo>
                    <a:lnTo>
                      <a:pt x="79" y="19"/>
                    </a:lnTo>
                    <a:lnTo>
                      <a:pt x="73" y="13"/>
                    </a:lnTo>
                    <a:lnTo>
                      <a:pt x="66" y="7"/>
                    </a:lnTo>
                    <a:lnTo>
                      <a:pt x="63" y="4"/>
                    </a:lnTo>
                    <a:lnTo>
                      <a:pt x="59" y="3"/>
                    </a:lnTo>
                    <a:lnTo>
                      <a:pt x="56" y="1"/>
                    </a:lnTo>
                    <a:lnTo>
                      <a:pt x="51"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45" name="Freeform 40"/>
              <p:cNvSpPr>
                <a:spLocks/>
              </p:cNvSpPr>
              <p:nvPr/>
            </p:nvSpPr>
            <p:spPr bwMode="auto">
              <a:xfrm>
                <a:off x="1520" y="2739"/>
                <a:ext cx="77" cy="76"/>
              </a:xfrm>
              <a:custGeom>
                <a:avLst/>
                <a:gdLst/>
                <a:ahLst/>
                <a:cxnLst>
                  <a:cxn ang="0">
                    <a:pos x="43" y="0"/>
                  </a:cxn>
                  <a:cxn ang="0">
                    <a:pos x="39" y="0"/>
                  </a:cxn>
                  <a:cxn ang="0">
                    <a:pos x="35" y="0"/>
                  </a:cxn>
                  <a:cxn ang="0">
                    <a:pos x="30" y="1"/>
                  </a:cxn>
                  <a:cxn ang="0">
                    <a:pos x="26" y="3"/>
                  </a:cxn>
                  <a:cxn ang="0">
                    <a:pos x="22" y="4"/>
                  </a:cxn>
                  <a:cxn ang="0">
                    <a:pos x="19" y="7"/>
                  </a:cxn>
                  <a:cxn ang="0">
                    <a:pos x="13" y="13"/>
                  </a:cxn>
                  <a:cxn ang="0">
                    <a:pos x="7" y="19"/>
                  </a:cxn>
                  <a:cxn ang="0">
                    <a:pos x="5" y="21"/>
                  </a:cxn>
                  <a:cxn ang="0">
                    <a:pos x="3" y="26"/>
                  </a:cxn>
                  <a:cxn ang="0">
                    <a:pos x="2" y="30"/>
                  </a:cxn>
                  <a:cxn ang="0">
                    <a:pos x="0" y="34"/>
                  </a:cxn>
                  <a:cxn ang="0">
                    <a:pos x="0" y="39"/>
                  </a:cxn>
                  <a:cxn ang="0">
                    <a:pos x="0" y="43"/>
                  </a:cxn>
                  <a:cxn ang="0">
                    <a:pos x="0" y="47"/>
                  </a:cxn>
                  <a:cxn ang="0">
                    <a:pos x="0" y="52"/>
                  </a:cxn>
                  <a:cxn ang="0">
                    <a:pos x="2" y="56"/>
                  </a:cxn>
                  <a:cxn ang="0">
                    <a:pos x="3" y="59"/>
                  </a:cxn>
                  <a:cxn ang="0">
                    <a:pos x="5" y="63"/>
                  </a:cxn>
                  <a:cxn ang="0">
                    <a:pos x="7" y="66"/>
                  </a:cxn>
                  <a:cxn ang="0">
                    <a:pos x="13" y="73"/>
                  </a:cxn>
                  <a:cxn ang="0">
                    <a:pos x="19" y="79"/>
                  </a:cxn>
                  <a:cxn ang="0">
                    <a:pos x="22" y="81"/>
                  </a:cxn>
                  <a:cxn ang="0">
                    <a:pos x="26" y="82"/>
                  </a:cxn>
                  <a:cxn ang="0">
                    <a:pos x="30" y="83"/>
                  </a:cxn>
                  <a:cxn ang="0">
                    <a:pos x="35" y="85"/>
                  </a:cxn>
                  <a:cxn ang="0">
                    <a:pos x="39" y="86"/>
                  </a:cxn>
                  <a:cxn ang="0">
                    <a:pos x="43" y="86"/>
                  </a:cxn>
                  <a:cxn ang="0">
                    <a:pos x="48" y="86"/>
                  </a:cxn>
                  <a:cxn ang="0">
                    <a:pos x="52" y="85"/>
                  </a:cxn>
                  <a:cxn ang="0">
                    <a:pos x="56" y="83"/>
                  </a:cxn>
                  <a:cxn ang="0">
                    <a:pos x="59" y="82"/>
                  </a:cxn>
                  <a:cxn ang="0">
                    <a:pos x="64" y="81"/>
                  </a:cxn>
                  <a:cxn ang="0">
                    <a:pos x="66" y="79"/>
                  </a:cxn>
                  <a:cxn ang="0">
                    <a:pos x="74" y="73"/>
                  </a:cxn>
                  <a:cxn ang="0">
                    <a:pos x="79" y="66"/>
                  </a:cxn>
                  <a:cxn ang="0">
                    <a:pos x="81" y="63"/>
                  </a:cxn>
                  <a:cxn ang="0">
                    <a:pos x="82" y="59"/>
                  </a:cxn>
                  <a:cxn ang="0">
                    <a:pos x="84" y="56"/>
                  </a:cxn>
                  <a:cxn ang="0">
                    <a:pos x="85" y="52"/>
                  </a:cxn>
                  <a:cxn ang="0">
                    <a:pos x="87" y="47"/>
                  </a:cxn>
                  <a:cxn ang="0">
                    <a:pos x="87" y="43"/>
                  </a:cxn>
                  <a:cxn ang="0">
                    <a:pos x="87" y="39"/>
                  </a:cxn>
                  <a:cxn ang="0">
                    <a:pos x="85" y="34"/>
                  </a:cxn>
                  <a:cxn ang="0">
                    <a:pos x="84" y="30"/>
                  </a:cxn>
                  <a:cxn ang="0">
                    <a:pos x="82" y="26"/>
                  </a:cxn>
                  <a:cxn ang="0">
                    <a:pos x="81" y="21"/>
                  </a:cxn>
                  <a:cxn ang="0">
                    <a:pos x="79" y="19"/>
                  </a:cxn>
                  <a:cxn ang="0">
                    <a:pos x="74" y="13"/>
                  </a:cxn>
                  <a:cxn ang="0">
                    <a:pos x="66" y="7"/>
                  </a:cxn>
                  <a:cxn ang="0">
                    <a:pos x="64" y="4"/>
                  </a:cxn>
                  <a:cxn ang="0">
                    <a:pos x="59" y="3"/>
                  </a:cxn>
                  <a:cxn ang="0">
                    <a:pos x="56" y="1"/>
                  </a:cxn>
                  <a:cxn ang="0">
                    <a:pos x="52" y="0"/>
                  </a:cxn>
                  <a:cxn ang="0">
                    <a:pos x="48" y="0"/>
                  </a:cxn>
                  <a:cxn ang="0">
                    <a:pos x="43" y="0"/>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46" name="Freeform 41"/>
              <p:cNvSpPr>
                <a:spLocks/>
              </p:cNvSpPr>
              <p:nvPr/>
            </p:nvSpPr>
            <p:spPr bwMode="auto">
              <a:xfrm>
                <a:off x="1520" y="2739"/>
                <a:ext cx="77" cy="76"/>
              </a:xfrm>
              <a:custGeom>
                <a:avLst/>
                <a:gdLst/>
                <a:ahLst/>
                <a:cxnLst>
                  <a:cxn ang="0">
                    <a:pos x="43" y="0"/>
                  </a:cxn>
                  <a:cxn ang="0">
                    <a:pos x="39" y="0"/>
                  </a:cxn>
                  <a:cxn ang="0">
                    <a:pos x="35" y="0"/>
                  </a:cxn>
                  <a:cxn ang="0">
                    <a:pos x="30" y="1"/>
                  </a:cxn>
                  <a:cxn ang="0">
                    <a:pos x="26" y="3"/>
                  </a:cxn>
                  <a:cxn ang="0">
                    <a:pos x="22" y="4"/>
                  </a:cxn>
                  <a:cxn ang="0">
                    <a:pos x="19" y="7"/>
                  </a:cxn>
                  <a:cxn ang="0">
                    <a:pos x="13" y="13"/>
                  </a:cxn>
                  <a:cxn ang="0">
                    <a:pos x="7" y="19"/>
                  </a:cxn>
                  <a:cxn ang="0">
                    <a:pos x="5" y="21"/>
                  </a:cxn>
                  <a:cxn ang="0">
                    <a:pos x="3" y="26"/>
                  </a:cxn>
                  <a:cxn ang="0">
                    <a:pos x="2" y="30"/>
                  </a:cxn>
                  <a:cxn ang="0">
                    <a:pos x="0" y="34"/>
                  </a:cxn>
                  <a:cxn ang="0">
                    <a:pos x="0" y="39"/>
                  </a:cxn>
                  <a:cxn ang="0">
                    <a:pos x="0" y="43"/>
                  </a:cxn>
                  <a:cxn ang="0">
                    <a:pos x="0" y="47"/>
                  </a:cxn>
                  <a:cxn ang="0">
                    <a:pos x="0" y="52"/>
                  </a:cxn>
                  <a:cxn ang="0">
                    <a:pos x="2" y="56"/>
                  </a:cxn>
                  <a:cxn ang="0">
                    <a:pos x="3" y="59"/>
                  </a:cxn>
                  <a:cxn ang="0">
                    <a:pos x="5" y="63"/>
                  </a:cxn>
                  <a:cxn ang="0">
                    <a:pos x="7" y="66"/>
                  </a:cxn>
                  <a:cxn ang="0">
                    <a:pos x="13" y="73"/>
                  </a:cxn>
                  <a:cxn ang="0">
                    <a:pos x="19" y="79"/>
                  </a:cxn>
                  <a:cxn ang="0">
                    <a:pos x="22" y="81"/>
                  </a:cxn>
                  <a:cxn ang="0">
                    <a:pos x="26" y="82"/>
                  </a:cxn>
                  <a:cxn ang="0">
                    <a:pos x="30" y="83"/>
                  </a:cxn>
                  <a:cxn ang="0">
                    <a:pos x="35" y="85"/>
                  </a:cxn>
                  <a:cxn ang="0">
                    <a:pos x="39" y="86"/>
                  </a:cxn>
                  <a:cxn ang="0">
                    <a:pos x="43" y="86"/>
                  </a:cxn>
                  <a:cxn ang="0">
                    <a:pos x="48" y="86"/>
                  </a:cxn>
                  <a:cxn ang="0">
                    <a:pos x="52" y="85"/>
                  </a:cxn>
                  <a:cxn ang="0">
                    <a:pos x="56" y="83"/>
                  </a:cxn>
                  <a:cxn ang="0">
                    <a:pos x="59" y="82"/>
                  </a:cxn>
                  <a:cxn ang="0">
                    <a:pos x="64" y="81"/>
                  </a:cxn>
                  <a:cxn ang="0">
                    <a:pos x="66" y="79"/>
                  </a:cxn>
                  <a:cxn ang="0">
                    <a:pos x="74" y="73"/>
                  </a:cxn>
                  <a:cxn ang="0">
                    <a:pos x="79" y="66"/>
                  </a:cxn>
                  <a:cxn ang="0">
                    <a:pos x="81" y="63"/>
                  </a:cxn>
                  <a:cxn ang="0">
                    <a:pos x="82" y="59"/>
                  </a:cxn>
                  <a:cxn ang="0">
                    <a:pos x="84" y="56"/>
                  </a:cxn>
                  <a:cxn ang="0">
                    <a:pos x="85" y="52"/>
                  </a:cxn>
                  <a:cxn ang="0">
                    <a:pos x="87" y="47"/>
                  </a:cxn>
                  <a:cxn ang="0">
                    <a:pos x="87" y="43"/>
                  </a:cxn>
                  <a:cxn ang="0">
                    <a:pos x="87" y="39"/>
                  </a:cxn>
                  <a:cxn ang="0">
                    <a:pos x="85" y="34"/>
                  </a:cxn>
                  <a:cxn ang="0">
                    <a:pos x="84" y="30"/>
                  </a:cxn>
                  <a:cxn ang="0">
                    <a:pos x="82" y="26"/>
                  </a:cxn>
                  <a:cxn ang="0">
                    <a:pos x="81" y="21"/>
                  </a:cxn>
                  <a:cxn ang="0">
                    <a:pos x="79" y="19"/>
                  </a:cxn>
                  <a:cxn ang="0">
                    <a:pos x="74" y="13"/>
                  </a:cxn>
                  <a:cxn ang="0">
                    <a:pos x="66" y="7"/>
                  </a:cxn>
                  <a:cxn ang="0">
                    <a:pos x="64" y="4"/>
                  </a:cxn>
                  <a:cxn ang="0">
                    <a:pos x="59" y="3"/>
                  </a:cxn>
                  <a:cxn ang="0">
                    <a:pos x="56" y="1"/>
                  </a:cxn>
                  <a:cxn ang="0">
                    <a:pos x="52" y="0"/>
                  </a:cxn>
                  <a:cxn ang="0">
                    <a:pos x="48" y="0"/>
                  </a:cxn>
                  <a:cxn ang="0">
                    <a:pos x="43" y="0"/>
                  </a:cxn>
                </a:cxnLst>
                <a:rect l="0" t="0" r="r" b="b"/>
                <a:pathLst>
                  <a:path w="87" h="86">
                    <a:moveTo>
                      <a:pt x="43" y="0"/>
                    </a:moveTo>
                    <a:lnTo>
                      <a:pt x="39" y="0"/>
                    </a:lnTo>
                    <a:lnTo>
                      <a:pt x="35" y="0"/>
                    </a:lnTo>
                    <a:lnTo>
                      <a:pt x="30" y="1"/>
                    </a:lnTo>
                    <a:lnTo>
                      <a:pt x="26" y="3"/>
                    </a:lnTo>
                    <a:lnTo>
                      <a:pt x="22" y="4"/>
                    </a:lnTo>
                    <a:lnTo>
                      <a:pt x="19" y="7"/>
                    </a:lnTo>
                    <a:lnTo>
                      <a:pt x="13" y="13"/>
                    </a:lnTo>
                    <a:lnTo>
                      <a:pt x="7" y="19"/>
                    </a:lnTo>
                    <a:lnTo>
                      <a:pt x="5" y="21"/>
                    </a:lnTo>
                    <a:lnTo>
                      <a:pt x="3" y="26"/>
                    </a:lnTo>
                    <a:lnTo>
                      <a:pt x="2" y="30"/>
                    </a:lnTo>
                    <a:lnTo>
                      <a:pt x="0" y="34"/>
                    </a:lnTo>
                    <a:lnTo>
                      <a:pt x="0" y="39"/>
                    </a:lnTo>
                    <a:lnTo>
                      <a:pt x="0" y="43"/>
                    </a:lnTo>
                    <a:lnTo>
                      <a:pt x="0" y="47"/>
                    </a:lnTo>
                    <a:lnTo>
                      <a:pt x="0" y="52"/>
                    </a:lnTo>
                    <a:lnTo>
                      <a:pt x="2" y="56"/>
                    </a:lnTo>
                    <a:lnTo>
                      <a:pt x="3" y="59"/>
                    </a:lnTo>
                    <a:lnTo>
                      <a:pt x="5" y="63"/>
                    </a:lnTo>
                    <a:lnTo>
                      <a:pt x="7" y="66"/>
                    </a:lnTo>
                    <a:lnTo>
                      <a:pt x="13" y="73"/>
                    </a:lnTo>
                    <a:lnTo>
                      <a:pt x="19" y="79"/>
                    </a:lnTo>
                    <a:lnTo>
                      <a:pt x="22" y="81"/>
                    </a:lnTo>
                    <a:lnTo>
                      <a:pt x="26" y="82"/>
                    </a:lnTo>
                    <a:lnTo>
                      <a:pt x="30" y="83"/>
                    </a:lnTo>
                    <a:lnTo>
                      <a:pt x="35" y="85"/>
                    </a:lnTo>
                    <a:lnTo>
                      <a:pt x="39" y="86"/>
                    </a:lnTo>
                    <a:lnTo>
                      <a:pt x="43" y="86"/>
                    </a:lnTo>
                    <a:lnTo>
                      <a:pt x="48" y="86"/>
                    </a:lnTo>
                    <a:lnTo>
                      <a:pt x="52" y="85"/>
                    </a:lnTo>
                    <a:lnTo>
                      <a:pt x="56" y="83"/>
                    </a:lnTo>
                    <a:lnTo>
                      <a:pt x="59" y="82"/>
                    </a:lnTo>
                    <a:lnTo>
                      <a:pt x="64" y="81"/>
                    </a:lnTo>
                    <a:lnTo>
                      <a:pt x="66" y="79"/>
                    </a:lnTo>
                    <a:lnTo>
                      <a:pt x="74" y="73"/>
                    </a:lnTo>
                    <a:lnTo>
                      <a:pt x="79" y="66"/>
                    </a:lnTo>
                    <a:lnTo>
                      <a:pt x="81" y="63"/>
                    </a:lnTo>
                    <a:lnTo>
                      <a:pt x="82" y="59"/>
                    </a:lnTo>
                    <a:lnTo>
                      <a:pt x="84" y="56"/>
                    </a:lnTo>
                    <a:lnTo>
                      <a:pt x="85" y="52"/>
                    </a:lnTo>
                    <a:lnTo>
                      <a:pt x="87" y="47"/>
                    </a:lnTo>
                    <a:lnTo>
                      <a:pt x="87" y="43"/>
                    </a:lnTo>
                    <a:lnTo>
                      <a:pt x="87" y="39"/>
                    </a:lnTo>
                    <a:lnTo>
                      <a:pt x="85" y="34"/>
                    </a:lnTo>
                    <a:lnTo>
                      <a:pt x="84" y="30"/>
                    </a:lnTo>
                    <a:lnTo>
                      <a:pt x="82" y="26"/>
                    </a:lnTo>
                    <a:lnTo>
                      <a:pt x="81" y="21"/>
                    </a:lnTo>
                    <a:lnTo>
                      <a:pt x="79" y="19"/>
                    </a:lnTo>
                    <a:lnTo>
                      <a:pt x="74" y="13"/>
                    </a:lnTo>
                    <a:lnTo>
                      <a:pt x="66" y="7"/>
                    </a:lnTo>
                    <a:lnTo>
                      <a:pt x="64" y="4"/>
                    </a:lnTo>
                    <a:lnTo>
                      <a:pt x="59" y="3"/>
                    </a:lnTo>
                    <a:lnTo>
                      <a:pt x="56" y="1"/>
                    </a:lnTo>
                    <a:lnTo>
                      <a:pt x="52" y="0"/>
                    </a:lnTo>
                    <a:lnTo>
                      <a:pt x="48"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47" name="Freeform 42"/>
              <p:cNvSpPr>
                <a:spLocks/>
              </p:cNvSpPr>
              <p:nvPr/>
            </p:nvSpPr>
            <p:spPr bwMode="auto">
              <a:xfrm>
                <a:off x="299" y="2739"/>
                <a:ext cx="76" cy="76"/>
              </a:xfrm>
              <a:custGeom>
                <a:avLst/>
                <a:gdLst/>
                <a:ahLst/>
                <a:cxnLst>
                  <a:cxn ang="0">
                    <a:pos x="43" y="0"/>
                  </a:cxn>
                  <a:cxn ang="0">
                    <a:pos x="39" y="0"/>
                  </a:cxn>
                  <a:cxn ang="0">
                    <a:pos x="34" y="0"/>
                  </a:cxn>
                  <a:cxn ang="0">
                    <a:pos x="30" y="1"/>
                  </a:cxn>
                  <a:cxn ang="0">
                    <a:pos x="26" y="3"/>
                  </a:cxn>
                  <a:cxn ang="0">
                    <a:pos x="21" y="4"/>
                  </a:cxn>
                  <a:cxn ang="0">
                    <a:pos x="19" y="7"/>
                  </a:cxn>
                  <a:cxn ang="0">
                    <a:pos x="13" y="13"/>
                  </a:cxn>
                  <a:cxn ang="0">
                    <a:pos x="7" y="19"/>
                  </a:cxn>
                  <a:cxn ang="0">
                    <a:pos x="4" y="21"/>
                  </a:cxn>
                  <a:cxn ang="0">
                    <a:pos x="3" y="26"/>
                  </a:cxn>
                  <a:cxn ang="0">
                    <a:pos x="1" y="30"/>
                  </a:cxn>
                  <a:cxn ang="0">
                    <a:pos x="0" y="34"/>
                  </a:cxn>
                  <a:cxn ang="0">
                    <a:pos x="0" y="39"/>
                  </a:cxn>
                  <a:cxn ang="0">
                    <a:pos x="0" y="43"/>
                  </a:cxn>
                  <a:cxn ang="0">
                    <a:pos x="0" y="47"/>
                  </a:cxn>
                  <a:cxn ang="0">
                    <a:pos x="0" y="52"/>
                  </a:cxn>
                  <a:cxn ang="0">
                    <a:pos x="1" y="56"/>
                  </a:cxn>
                  <a:cxn ang="0">
                    <a:pos x="3" y="59"/>
                  </a:cxn>
                  <a:cxn ang="0">
                    <a:pos x="4" y="63"/>
                  </a:cxn>
                  <a:cxn ang="0">
                    <a:pos x="7" y="66"/>
                  </a:cxn>
                  <a:cxn ang="0">
                    <a:pos x="13" y="73"/>
                  </a:cxn>
                  <a:cxn ang="0">
                    <a:pos x="19" y="79"/>
                  </a:cxn>
                  <a:cxn ang="0">
                    <a:pos x="21" y="81"/>
                  </a:cxn>
                  <a:cxn ang="0">
                    <a:pos x="26" y="82"/>
                  </a:cxn>
                  <a:cxn ang="0">
                    <a:pos x="30" y="83"/>
                  </a:cxn>
                  <a:cxn ang="0">
                    <a:pos x="34" y="85"/>
                  </a:cxn>
                  <a:cxn ang="0">
                    <a:pos x="39" y="86"/>
                  </a:cxn>
                  <a:cxn ang="0">
                    <a:pos x="43" y="86"/>
                  </a:cxn>
                  <a:cxn ang="0">
                    <a:pos x="47" y="86"/>
                  </a:cxn>
                  <a:cxn ang="0">
                    <a:pos x="52" y="85"/>
                  </a:cxn>
                  <a:cxn ang="0">
                    <a:pos x="56" y="83"/>
                  </a:cxn>
                  <a:cxn ang="0">
                    <a:pos x="59" y="82"/>
                  </a:cxn>
                  <a:cxn ang="0">
                    <a:pos x="63" y="81"/>
                  </a:cxn>
                  <a:cxn ang="0">
                    <a:pos x="66" y="79"/>
                  </a:cxn>
                  <a:cxn ang="0">
                    <a:pos x="73" y="73"/>
                  </a:cxn>
                  <a:cxn ang="0">
                    <a:pos x="79" y="66"/>
                  </a:cxn>
                  <a:cxn ang="0">
                    <a:pos x="80" y="63"/>
                  </a:cxn>
                  <a:cxn ang="0">
                    <a:pos x="82" y="59"/>
                  </a:cxn>
                  <a:cxn ang="0">
                    <a:pos x="83" y="56"/>
                  </a:cxn>
                  <a:cxn ang="0">
                    <a:pos x="85" y="52"/>
                  </a:cxn>
                  <a:cxn ang="0">
                    <a:pos x="86" y="47"/>
                  </a:cxn>
                  <a:cxn ang="0">
                    <a:pos x="86" y="43"/>
                  </a:cxn>
                  <a:cxn ang="0">
                    <a:pos x="86" y="39"/>
                  </a:cxn>
                  <a:cxn ang="0">
                    <a:pos x="85" y="34"/>
                  </a:cxn>
                  <a:cxn ang="0">
                    <a:pos x="83" y="30"/>
                  </a:cxn>
                  <a:cxn ang="0">
                    <a:pos x="82" y="26"/>
                  </a:cxn>
                  <a:cxn ang="0">
                    <a:pos x="80" y="21"/>
                  </a:cxn>
                  <a:cxn ang="0">
                    <a:pos x="79" y="19"/>
                  </a:cxn>
                  <a:cxn ang="0">
                    <a:pos x="73" y="13"/>
                  </a:cxn>
                  <a:cxn ang="0">
                    <a:pos x="66" y="7"/>
                  </a:cxn>
                  <a:cxn ang="0">
                    <a:pos x="63" y="4"/>
                  </a:cxn>
                  <a:cxn ang="0">
                    <a:pos x="59" y="3"/>
                  </a:cxn>
                  <a:cxn ang="0">
                    <a:pos x="56" y="1"/>
                  </a:cxn>
                  <a:cxn ang="0">
                    <a:pos x="52" y="0"/>
                  </a:cxn>
                  <a:cxn ang="0">
                    <a:pos x="47" y="0"/>
                  </a:cxn>
                  <a:cxn ang="0">
                    <a:pos x="43" y="0"/>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close/>
                  </a:path>
                </a:pathLst>
              </a:custGeom>
              <a:solidFill>
                <a:srgbClr val="000000"/>
              </a:solidFill>
              <a:ln w="9525">
                <a:noFill/>
                <a:round/>
                <a:headEnd/>
                <a:tailEnd/>
              </a:ln>
            </p:spPr>
            <p:txBody>
              <a:bodyPr/>
              <a:lstStyle/>
              <a:p>
                <a:endParaRPr lang="en-US">
                  <a:solidFill>
                    <a:prstClr val="black"/>
                  </a:solidFill>
                </a:endParaRPr>
              </a:p>
            </p:txBody>
          </p:sp>
          <p:sp>
            <p:nvSpPr>
              <p:cNvPr id="148" name="Freeform 43"/>
              <p:cNvSpPr>
                <a:spLocks/>
              </p:cNvSpPr>
              <p:nvPr/>
            </p:nvSpPr>
            <p:spPr bwMode="auto">
              <a:xfrm>
                <a:off x="299" y="2739"/>
                <a:ext cx="76" cy="76"/>
              </a:xfrm>
              <a:custGeom>
                <a:avLst/>
                <a:gdLst/>
                <a:ahLst/>
                <a:cxnLst>
                  <a:cxn ang="0">
                    <a:pos x="43" y="0"/>
                  </a:cxn>
                  <a:cxn ang="0">
                    <a:pos x="39" y="0"/>
                  </a:cxn>
                  <a:cxn ang="0">
                    <a:pos x="34" y="0"/>
                  </a:cxn>
                  <a:cxn ang="0">
                    <a:pos x="30" y="1"/>
                  </a:cxn>
                  <a:cxn ang="0">
                    <a:pos x="26" y="3"/>
                  </a:cxn>
                  <a:cxn ang="0">
                    <a:pos x="21" y="4"/>
                  </a:cxn>
                  <a:cxn ang="0">
                    <a:pos x="19" y="7"/>
                  </a:cxn>
                  <a:cxn ang="0">
                    <a:pos x="13" y="13"/>
                  </a:cxn>
                  <a:cxn ang="0">
                    <a:pos x="7" y="19"/>
                  </a:cxn>
                  <a:cxn ang="0">
                    <a:pos x="4" y="21"/>
                  </a:cxn>
                  <a:cxn ang="0">
                    <a:pos x="3" y="26"/>
                  </a:cxn>
                  <a:cxn ang="0">
                    <a:pos x="1" y="30"/>
                  </a:cxn>
                  <a:cxn ang="0">
                    <a:pos x="0" y="34"/>
                  </a:cxn>
                  <a:cxn ang="0">
                    <a:pos x="0" y="39"/>
                  </a:cxn>
                  <a:cxn ang="0">
                    <a:pos x="0" y="43"/>
                  </a:cxn>
                  <a:cxn ang="0">
                    <a:pos x="0" y="47"/>
                  </a:cxn>
                  <a:cxn ang="0">
                    <a:pos x="0" y="52"/>
                  </a:cxn>
                  <a:cxn ang="0">
                    <a:pos x="1" y="56"/>
                  </a:cxn>
                  <a:cxn ang="0">
                    <a:pos x="3" y="59"/>
                  </a:cxn>
                  <a:cxn ang="0">
                    <a:pos x="4" y="63"/>
                  </a:cxn>
                  <a:cxn ang="0">
                    <a:pos x="7" y="66"/>
                  </a:cxn>
                  <a:cxn ang="0">
                    <a:pos x="13" y="73"/>
                  </a:cxn>
                  <a:cxn ang="0">
                    <a:pos x="19" y="79"/>
                  </a:cxn>
                  <a:cxn ang="0">
                    <a:pos x="21" y="81"/>
                  </a:cxn>
                  <a:cxn ang="0">
                    <a:pos x="26" y="82"/>
                  </a:cxn>
                  <a:cxn ang="0">
                    <a:pos x="30" y="83"/>
                  </a:cxn>
                  <a:cxn ang="0">
                    <a:pos x="34" y="85"/>
                  </a:cxn>
                  <a:cxn ang="0">
                    <a:pos x="39" y="86"/>
                  </a:cxn>
                  <a:cxn ang="0">
                    <a:pos x="43" y="86"/>
                  </a:cxn>
                  <a:cxn ang="0">
                    <a:pos x="47" y="86"/>
                  </a:cxn>
                  <a:cxn ang="0">
                    <a:pos x="52" y="85"/>
                  </a:cxn>
                  <a:cxn ang="0">
                    <a:pos x="56" y="83"/>
                  </a:cxn>
                  <a:cxn ang="0">
                    <a:pos x="59" y="82"/>
                  </a:cxn>
                  <a:cxn ang="0">
                    <a:pos x="63" y="81"/>
                  </a:cxn>
                  <a:cxn ang="0">
                    <a:pos x="66" y="79"/>
                  </a:cxn>
                  <a:cxn ang="0">
                    <a:pos x="73" y="73"/>
                  </a:cxn>
                  <a:cxn ang="0">
                    <a:pos x="79" y="66"/>
                  </a:cxn>
                  <a:cxn ang="0">
                    <a:pos x="80" y="63"/>
                  </a:cxn>
                  <a:cxn ang="0">
                    <a:pos x="82" y="59"/>
                  </a:cxn>
                  <a:cxn ang="0">
                    <a:pos x="83" y="56"/>
                  </a:cxn>
                  <a:cxn ang="0">
                    <a:pos x="85" y="52"/>
                  </a:cxn>
                  <a:cxn ang="0">
                    <a:pos x="86" y="47"/>
                  </a:cxn>
                  <a:cxn ang="0">
                    <a:pos x="86" y="43"/>
                  </a:cxn>
                  <a:cxn ang="0">
                    <a:pos x="86" y="39"/>
                  </a:cxn>
                  <a:cxn ang="0">
                    <a:pos x="85" y="34"/>
                  </a:cxn>
                  <a:cxn ang="0">
                    <a:pos x="83" y="30"/>
                  </a:cxn>
                  <a:cxn ang="0">
                    <a:pos x="82" y="26"/>
                  </a:cxn>
                  <a:cxn ang="0">
                    <a:pos x="80" y="21"/>
                  </a:cxn>
                  <a:cxn ang="0">
                    <a:pos x="79" y="19"/>
                  </a:cxn>
                  <a:cxn ang="0">
                    <a:pos x="73" y="13"/>
                  </a:cxn>
                  <a:cxn ang="0">
                    <a:pos x="66" y="7"/>
                  </a:cxn>
                  <a:cxn ang="0">
                    <a:pos x="63" y="4"/>
                  </a:cxn>
                  <a:cxn ang="0">
                    <a:pos x="59" y="3"/>
                  </a:cxn>
                  <a:cxn ang="0">
                    <a:pos x="56" y="1"/>
                  </a:cxn>
                  <a:cxn ang="0">
                    <a:pos x="52" y="0"/>
                  </a:cxn>
                  <a:cxn ang="0">
                    <a:pos x="47" y="0"/>
                  </a:cxn>
                  <a:cxn ang="0">
                    <a:pos x="43" y="0"/>
                  </a:cxn>
                </a:cxnLst>
                <a:rect l="0" t="0" r="r" b="b"/>
                <a:pathLst>
                  <a:path w="86" h="86">
                    <a:moveTo>
                      <a:pt x="43" y="0"/>
                    </a:moveTo>
                    <a:lnTo>
                      <a:pt x="39" y="0"/>
                    </a:lnTo>
                    <a:lnTo>
                      <a:pt x="34" y="0"/>
                    </a:lnTo>
                    <a:lnTo>
                      <a:pt x="30" y="1"/>
                    </a:lnTo>
                    <a:lnTo>
                      <a:pt x="26" y="3"/>
                    </a:lnTo>
                    <a:lnTo>
                      <a:pt x="21" y="4"/>
                    </a:lnTo>
                    <a:lnTo>
                      <a:pt x="19" y="7"/>
                    </a:lnTo>
                    <a:lnTo>
                      <a:pt x="13" y="13"/>
                    </a:lnTo>
                    <a:lnTo>
                      <a:pt x="7" y="19"/>
                    </a:lnTo>
                    <a:lnTo>
                      <a:pt x="4" y="21"/>
                    </a:lnTo>
                    <a:lnTo>
                      <a:pt x="3" y="26"/>
                    </a:lnTo>
                    <a:lnTo>
                      <a:pt x="1" y="30"/>
                    </a:lnTo>
                    <a:lnTo>
                      <a:pt x="0" y="34"/>
                    </a:lnTo>
                    <a:lnTo>
                      <a:pt x="0" y="39"/>
                    </a:lnTo>
                    <a:lnTo>
                      <a:pt x="0" y="43"/>
                    </a:lnTo>
                    <a:lnTo>
                      <a:pt x="0" y="47"/>
                    </a:lnTo>
                    <a:lnTo>
                      <a:pt x="0" y="52"/>
                    </a:lnTo>
                    <a:lnTo>
                      <a:pt x="1" y="56"/>
                    </a:lnTo>
                    <a:lnTo>
                      <a:pt x="3" y="59"/>
                    </a:lnTo>
                    <a:lnTo>
                      <a:pt x="4" y="63"/>
                    </a:lnTo>
                    <a:lnTo>
                      <a:pt x="7" y="66"/>
                    </a:lnTo>
                    <a:lnTo>
                      <a:pt x="13" y="73"/>
                    </a:lnTo>
                    <a:lnTo>
                      <a:pt x="19" y="79"/>
                    </a:lnTo>
                    <a:lnTo>
                      <a:pt x="21" y="81"/>
                    </a:lnTo>
                    <a:lnTo>
                      <a:pt x="26" y="82"/>
                    </a:lnTo>
                    <a:lnTo>
                      <a:pt x="30" y="83"/>
                    </a:lnTo>
                    <a:lnTo>
                      <a:pt x="34" y="85"/>
                    </a:lnTo>
                    <a:lnTo>
                      <a:pt x="39" y="86"/>
                    </a:lnTo>
                    <a:lnTo>
                      <a:pt x="43" y="86"/>
                    </a:lnTo>
                    <a:lnTo>
                      <a:pt x="47" y="86"/>
                    </a:lnTo>
                    <a:lnTo>
                      <a:pt x="52" y="85"/>
                    </a:lnTo>
                    <a:lnTo>
                      <a:pt x="56" y="83"/>
                    </a:lnTo>
                    <a:lnTo>
                      <a:pt x="59" y="82"/>
                    </a:lnTo>
                    <a:lnTo>
                      <a:pt x="63" y="81"/>
                    </a:lnTo>
                    <a:lnTo>
                      <a:pt x="66" y="79"/>
                    </a:lnTo>
                    <a:lnTo>
                      <a:pt x="73" y="73"/>
                    </a:lnTo>
                    <a:lnTo>
                      <a:pt x="79" y="66"/>
                    </a:lnTo>
                    <a:lnTo>
                      <a:pt x="80" y="63"/>
                    </a:lnTo>
                    <a:lnTo>
                      <a:pt x="82" y="59"/>
                    </a:lnTo>
                    <a:lnTo>
                      <a:pt x="83" y="56"/>
                    </a:lnTo>
                    <a:lnTo>
                      <a:pt x="85" y="52"/>
                    </a:lnTo>
                    <a:lnTo>
                      <a:pt x="86" y="47"/>
                    </a:lnTo>
                    <a:lnTo>
                      <a:pt x="86" y="43"/>
                    </a:lnTo>
                    <a:lnTo>
                      <a:pt x="86" y="39"/>
                    </a:lnTo>
                    <a:lnTo>
                      <a:pt x="85" y="34"/>
                    </a:lnTo>
                    <a:lnTo>
                      <a:pt x="83" y="30"/>
                    </a:lnTo>
                    <a:lnTo>
                      <a:pt x="82" y="26"/>
                    </a:lnTo>
                    <a:lnTo>
                      <a:pt x="80" y="21"/>
                    </a:lnTo>
                    <a:lnTo>
                      <a:pt x="79" y="19"/>
                    </a:lnTo>
                    <a:lnTo>
                      <a:pt x="73" y="13"/>
                    </a:lnTo>
                    <a:lnTo>
                      <a:pt x="66" y="7"/>
                    </a:lnTo>
                    <a:lnTo>
                      <a:pt x="63" y="4"/>
                    </a:lnTo>
                    <a:lnTo>
                      <a:pt x="59" y="3"/>
                    </a:lnTo>
                    <a:lnTo>
                      <a:pt x="56" y="1"/>
                    </a:lnTo>
                    <a:lnTo>
                      <a:pt x="52" y="0"/>
                    </a:lnTo>
                    <a:lnTo>
                      <a:pt x="47" y="0"/>
                    </a:lnTo>
                    <a:lnTo>
                      <a:pt x="43"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49" name="Line 44"/>
              <p:cNvSpPr>
                <a:spLocks noChangeShapeType="1"/>
              </p:cNvSpPr>
              <p:nvPr/>
            </p:nvSpPr>
            <p:spPr bwMode="auto">
              <a:xfrm flipH="1">
                <a:off x="337" y="2777"/>
                <a:ext cx="1221" cy="1224"/>
              </a:xfrm>
              <a:prstGeom prst="line">
                <a:avLst/>
              </a:prstGeom>
              <a:noFill/>
              <a:ln w="30163">
                <a:solidFill>
                  <a:srgbClr val="000000"/>
                </a:solidFill>
                <a:round/>
                <a:headEnd/>
                <a:tailEnd/>
              </a:ln>
            </p:spPr>
            <p:txBody>
              <a:bodyPr/>
              <a:lstStyle/>
              <a:p>
                <a:endParaRPr lang="en-US">
                  <a:solidFill>
                    <a:prstClr val="black"/>
                  </a:solidFill>
                </a:endParaRPr>
              </a:p>
            </p:txBody>
          </p:sp>
          <p:sp>
            <p:nvSpPr>
              <p:cNvPr id="150" name="Line 45"/>
              <p:cNvSpPr>
                <a:spLocks noChangeShapeType="1"/>
              </p:cNvSpPr>
              <p:nvPr/>
            </p:nvSpPr>
            <p:spPr bwMode="auto">
              <a:xfrm flipH="1" flipV="1">
                <a:off x="337" y="2777"/>
                <a:ext cx="1221" cy="1224"/>
              </a:xfrm>
              <a:prstGeom prst="line">
                <a:avLst/>
              </a:prstGeom>
              <a:noFill/>
              <a:ln w="30163">
                <a:solidFill>
                  <a:srgbClr val="000000"/>
                </a:solidFill>
                <a:round/>
                <a:headEnd/>
                <a:tailEnd/>
              </a:ln>
            </p:spPr>
            <p:txBody>
              <a:bodyPr/>
              <a:lstStyle/>
              <a:p>
                <a:endParaRPr lang="en-US">
                  <a:solidFill>
                    <a:prstClr val="black"/>
                  </a:solidFill>
                </a:endParaRPr>
              </a:p>
            </p:txBody>
          </p:sp>
          <p:sp>
            <p:nvSpPr>
              <p:cNvPr id="151" name="Freeform 46"/>
              <p:cNvSpPr>
                <a:spLocks/>
              </p:cNvSpPr>
              <p:nvPr/>
            </p:nvSpPr>
            <p:spPr bwMode="auto">
              <a:xfrm>
                <a:off x="1302" y="3193"/>
                <a:ext cx="44" cy="185"/>
              </a:xfrm>
              <a:custGeom>
                <a:avLst/>
                <a:gdLst/>
                <a:ahLst/>
                <a:cxnLst>
                  <a:cxn ang="0">
                    <a:pos x="49" y="209"/>
                  </a:cxn>
                  <a:cxn ang="0">
                    <a:pos x="49" y="193"/>
                  </a:cxn>
                  <a:cxn ang="0">
                    <a:pos x="48" y="179"/>
                  </a:cxn>
                  <a:cxn ang="0">
                    <a:pos x="48" y="163"/>
                  </a:cxn>
                  <a:cxn ang="0">
                    <a:pos x="46" y="148"/>
                  </a:cxn>
                  <a:cxn ang="0">
                    <a:pos x="43" y="134"/>
                  </a:cxn>
                  <a:cxn ang="0">
                    <a:pos x="42" y="120"/>
                  </a:cxn>
                  <a:cxn ang="0">
                    <a:pos x="39" y="107"/>
                  </a:cxn>
                  <a:cxn ang="0">
                    <a:pos x="36" y="92"/>
                  </a:cxn>
                  <a:cxn ang="0">
                    <a:pos x="33" y="79"/>
                  </a:cxn>
                  <a:cxn ang="0">
                    <a:pos x="29" y="66"/>
                  </a:cxn>
                  <a:cxn ang="0">
                    <a:pos x="26" y="55"/>
                  </a:cxn>
                  <a:cxn ang="0">
                    <a:pos x="22" y="42"/>
                  </a:cxn>
                  <a:cxn ang="0">
                    <a:pos x="16" y="30"/>
                  </a:cxn>
                  <a:cxn ang="0">
                    <a:pos x="12" y="20"/>
                  </a:cxn>
                  <a:cxn ang="0">
                    <a:pos x="6" y="9"/>
                  </a:cxn>
                  <a:cxn ang="0">
                    <a:pos x="0" y="0"/>
                  </a:cxn>
                </a:cxnLst>
                <a:rect l="0" t="0" r="r" b="b"/>
                <a:pathLst>
                  <a:path w="49" h="209">
                    <a:moveTo>
                      <a:pt x="49" y="209"/>
                    </a:moveTo>
                    <a:lnTo>
                      <a:pt x="49" y="193"/>
                    </a:lnTo>
                    <a:lnTo>
                      <a:pt x="48" y="179"/>
                    </a:lnTo>
                    <a:lnTo>
                      <a:pt x="48" y="163"/>
                    </a:lnTo>
                    <a:lnTo>
                      <a:pt x="46" y="148"/>
                    </a:lnTo>
                    <a:lnTo>
                      <a:pt x="43" y="134"/>
                    </a:lnTo>
                    <a:lnTo>
                      <a:pt x="42" y="120"/>
                    </a:lnTo>
                    <a:lnTo>
                      <a:pt x="39" y="107"/>
                    </a:lnTo>
                    <a:lnTo>
                      <a:pt x="36" y="92"/>
                    </a:lnTo>
                    <a:lnTo>
                      <a:pt x="33" y="79"/>
                    </a:lnTo>
                    <a:lnTo>
                      <a:pt x="29" y="66"/>
                    </a:lnTo>
                    <a:lnTo>
                      <a:pt x="26" y="55"/>
                    </a:lnTo>
                    <a:lnTo>
                      <a:pt x="22" y="42"/>
                    </a:lnTo>
                    <a:lnTo>
                      <a:pt x="16" y="30"/>
                    </a:lnTo>
                    <a:lnTo>
                      <a:pt x="12" y="20"/>
                    </a:lnTo>
                    <a:lnTo>
                      <a:pt x="6" y="9"/>
                    </a:lnTo>
                    <a:lnTo>
                      <a:pt x="0"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52" name="Rectangle 47"/>
              <p:cNvSpPr>
                <a:spLocks noChangeArrowheads="1"/>
              </p:cNvSpPr>
              <p:nvPr/>
            </p:nvSpPr>
            <p:spPr bwMode="auto">
              <a:xfrm>
                <a:off x="1532" y="3236"/>
                <a:ext cx="33"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3" name="Freeform 48"/>
              <p:cNvSpPr>
                <a:spLocks/>
              </p:cNvSpPr>
              <p:nvPr/>
            </p:nvSpPr>
            <p:spPr bwMode="auto">
              <a:xfrm>
                <a:off x="1296" y="3028"/>
                <a:ext cx="99" cy="130"/>
              </a:xfrm>
              <a:custGeom>
                <a:avLst/>
                <a:gdLst/>
                <a:ahLst/>
                <a:cxnLst>
                  <a:cxn ang="0">
                    <a:pos x="112" y="147"/>
                  </a:cxn>
                  <a:cxn ang="0">
                    <a:pos x="108" y="136"/>
                  </a:cxn>
                  <a:cxn ang="0">
                    <a:pos x="104" y="124"/>
                  </a:cxn>
                  <a:cxn ang="0">
                    <a:pos x="99" y="112"/>
                  </a:cxn>
                  <a:cxn ang="0">
                    <a:pos x="94" y="101"/>
                  </a:cxn>
                  <a:cxn ang="0">
                    <a:pos x="89" y="91"/>
                  </a:cxn>
                  <a:cxn ang="0">
                    <a:pos x="82" y="79"/>
                  </a:cxn>
                  <a:cxn ang="0">
                    <a:pos x="76" y="71"/>
                  </a:cxn>
                  <a:cxn ang="0">
                    <a:pos x="69" y="61"/>
                  </a:cxn>
                  <a:cxn ang="0">
                    <a:pos x="62" y="50"/>
                  </a:cxn>
                  <a:cxn ang="0">
                    <a:pos x="55" y="42"/>
                  </a:cxn>
                  <a:cxn ang="0">
                    <a:pos x="46" y="35"/>
                  </a:cxn>
                  <a:cxn ang="0">
                    <a:pos x="37" y="26"/>
                  </a:cxn>
                  <a:cxn ang="0">
                    <a:pos x="29" y="19"/>
                  </a:cxn>
                  <a:cxn ang="0">
                    <a:pos x="20" y="12"/>
                  </a:cxn>
                  <a:cxn ang="0">
                    <a:pos x="10" y="6"/>
                  </a:cxn>
                  <a:cxn ang="0">
                    <a:pos x="0" y="0"/>
                  </a:cxn>
                </a:cxnLst>
                <a:rect l="0" t="0" r="r" b="b"/>
                <a:pathLst>
                  <a:path w="112" h="147">
                    <a:moveTo>
                      <a:pt x="112" y="147"/>
                    </a:moveTo>
                    <a:lnTo>
                      <a:pt x="108" y="136"/>
                    </a:lnTo>
                    <a:lnTo>
                      <a:pt x="104" y="124"/>
                    </a:lnTo>
                    <a:lnTo>
                      <a:pt x="99" y="112"/>
                    </a:lnTo>
                    <a:lnTo>
                      <a:pt x="94" y="101"/>
                    </a:lnTo>
                    <a:lnTo>
                      <a:pt x="89" y="91"/>
                    </a:lnTo>
                    <a:lnTo>
                      <a:pt x="82" y="79"/>
                    </a:lnTo>
                    <a:lnTo>
                      <a:pt x="76" y="71"/>
                    </a:lnTo>
                    <a:lnTo>
                      <a:pt x="69" y="61"/>
                    </a:lnTo>
                    <a:lnTo>
                      <a:pt x="62" y="50"/>
                    </a:lnTo>
                    <a:lnTo>
                      <a:pt x="55" y="42"/>
                    </a:lnTo>
                    <a:lnTo>
                      <a:pt x="46" y="35"/>
                    </a:lnTo>
                    <a:lnTo>
                      <a:pt x="37" y="26"/>
                    </a:lnTo>
                    <a:lnTo>
                      <a:pt x="29" y="19"/>
                    </a:lnTo>
                    <a:lnTo>
                      <a:pt x="20" y="12"/>
                    </a:lnTo>
                    <a:lnTo>
                      <a:pt x="10" y="6"/>
                    </a:lnTo>
                    <a:lnTo>
                      <a:pt x="0" y="0"/>
                    </a:lnTo>
                  </a:path>
                </a:pathLst>
              </a:custGeom>
              <a:noFill/>
              <a:ln w="14288">
                <a:solidFill>
                  <a:srgbClr val="000000"/>
                </a:solidFill>
                <a:prstDash val="solid"/>
                <a:round/>
                <a:headEnd/>
                <a:tailEnd/>
              </a:ln>
            </p:spPr>
            <p:txBody>
              <a:bodyPr/>
              <a:lstStyle/>
              <a:p>
                <a:endParaRPr lang="en-US">
                  <a:solidFill>
                    <a:prstClr val="black"/>
                  </a:solidFill>
                </a:endParaRPr>
              </a:p>
            </p:txBody>
          </p:sp>
          <p:sp>
            <p:nvSpPr>
              <p:cNvPr id="154" name="Rectangle 49"/>
              <p:cNvSpPr>
                <a:spLocks noChangeArrowheads="1"/>
              </p:cNvSpPr>
              <p:nvPr/>
            </p:nvSpPr>
            <p:spPr bwMode="auto">
              <a:xfrm>
                <a:off x="1520" y="2956"/>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5" name="Rectangle 50"/>
              <p:cNvSpPr>
                <a:spLocks noChangeArrowheads="1"/>
              </p:cNvSpPr>
              <p:nvPr/>
            </p:nvSpPr>
            <p:spPr bwMode="auto">
              <a:xfrm>
                <a:off x="1666" y="3360"/>
                <a:ext cx="33"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6" name="Rectangle 51"/>
              <p:cNvSpPr>
                <a:spLocks noChangeArrowheads="1"/>
              </p:cNvSpPr>
              <p:nvPr/>
            </p:nvSpPr>
            <p:spPr bwMode="auto">
              <a:xfrm>
                <a:off x="980" y="2640"/>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7" name="Rectangle 52"/>
              <p:cNvSpPr>
                <a:spLocks noChangeArrowheads="1"/>
              </p:cNvSpPr>
              <p:nvPr/>
            </p:nvSpPr>
            <p:spPr bwMode="auto">
              <a:xfrm>
                <a:off x="270" y="2777"/>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8" name="Rectangle 53"/>
              <p:cNvSpPr>
                <a:spLocks noChangeArrowheads="1"/>
              </p:cNvSpPr>
              <p:nvPr/>
            </p:nvSpPr>
            <p:spPr bwMode="auto">
              <a:xfrm>
                <a:off x="270" y="3416"/>
                <a:ext cx="34" cy="163"/>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59" name="Rectangle 54"/>
              <p:cNvSpPr>
                <a:spLocks noChangeArrowheads="1"/>
              </p:cNvSpPr>
              <p:nvPr/>
            </p:nvSpPr>
            <p:spPr bwMode="auto">
              <a:xfrm>
                <a:off x="246" y="4013"/>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60" name="Rectangle 55"/>
              <p:cNvSpPr>
                <a:spLocks noChangeArrowheads="1"/>
              </p:cNvSpPr>
              <p:nvPr/>
            </p:nvSpPr>
            <p:spPr bwMode="auto">
              <a:xfrm>
                <a:off x="1660" y="3982"/>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61" name="Rectangle 56"/>
              <p:cNvSpPr>
                <a:spLocks noChangeArrowheads="1"/>
              </p:cNvSpPr>
              <p:nvPr/>
            </p:nvSpPr>
            <p:spPr bwMode="auto">
              <a:xfrm>
                <a:off x="796" y="3295"/>
                <a:ext cx="34" cy="162"/>
              </a:xfrm>
              <a:prstGeom prst="rect">
                <a:avLst/>
              </a:prstGeom>
              <a:noFill/>
              <a:ln w="9525">
                <a:noFill/>
                <a:miter lim="800000"/>
                <a:headEnd/>
                <a:tailEnd/>
              </a:ln>
            </p:spPr>
            <p:txBody>
              <a:bodyPr wrap="none" lIns="0" tIns="0" rIns="0" bIns="0">
                <a:spAutoFit/>
              </a:bodyPr>
              <a:lstStyle/>
              <a:p>
                <a:r>
                  <a:rPr lang="en-US" sz="1200">
                    <a:solidFill>
                      <a:srgbClr val="000000"/>
                    </a:solidFill>
                  </a:rPr>
                  <a:t> </a:t>
                </a:r>
                <a:endParaRPr lang="en-US">
                  <a:solidFill>
                    <a:prstClr val="black"/>
                  </a:solidFill>
                  <a:latin typeface="Arial" pitchFamily="34" charset="0"/>
                </a:endParaRPr>
              </a:p>
            </p:txBody>
          </p:sp>
          <p:sp>
            <p:nvSpPr>
              <p:cNvPr id="162" name="Freeform 57"/>
              <p:cNvSpPr>
                <a:spLocks noEditPoints="1"/>
              </p:cNvSpPr>
              <p:nvPr/>
            </p:nvSpPr>
            <p:spPr bwMode="auto">
              <a:xfrm>
                <a:off x="967" y="2974"/>
                <a:ext cx="745" cy="419"/>
              </a:xfrm>
              <a:custGeom>
                <a:avLst/>
                <a:gdLst/>
                <a:ahLst/>
                <a:cxnLst>
                  <a:cxn ang="0">
                    <a:pos x="0" y="450"/>
                  </a:cxn>
                  <a:cxn ang="0">
                    <a:pos x="777" y="21"/>
                  </a:cxn>
                  <a:cxn ang="0">
                    <a:pos x="790" y="45"/>
                  </a:cxn>
                  <a:cxn ang="0">
                    <a:pos x="13" y="473"/>
                  </a:cxn>
                  <a:cxn ang="0">
                    <a:pos x="0" y="450"/>
                  </a:cxn>
                  <a:cxn ang="0">
                    <a:pos x="753" y="3"/>
                  </a:cxn>
                  <a:cxn ang="0">
                    <a:pos x="844" y="0"/>
                  </a:cxn>
                  <a:cxn ang="0">
                    <a:pos x="792" y="74"/>
                  </a:cxn>
                  <a:cxn ang="0">
                    <a:pos x="753" y="3"/>
                  </a:cxn>
                </a:cxnLst>
                <a:rect l="0" t="0" r="r" b="b"/>
                <a:pathLst>
                  <a:path w="844" h="473">
                    <a:moveTo>
                      <a:pt x="0" y="450"/>
                    </a:moveTo>
                    <a:lnTo>
                      <a:pt x="777" y="21"/>
                    </a:lnTo>
                    <a:lnTo>
                      <a:pt x="790" y="45"/>
                    </a:lnTo>
                    <a:lnTo>
                      <a:pt x="13" y="473"/>
                    </a:lnTo>
                    <a:lnTo>
                      <a:pt x="0" y="450"/>
                    </a:lnTo>
                    <a:close/>
                    <a:moveTo>
                      <a:pt x="753" y="3"/>
                    </a:moveTo>
                    <a:lnTo>
                      <a:pt x="844" y="0"/>
                    </a:lnTo>
                    <a:lnTo>
                      <a:pt x="792" y="74"/>
                    </a:lnTo>
                    <a:lnTo>
                      <a:pt x="753" y="3"/>
                    </a:lnTo>
                    <a:close/>
                  </a:path>
                </a:pathLst>
              </a:custGeom>
              <a:solidFill>
                <a:srgbClr val="000000"/>
              </a:solidFill>
              <a:ln w="1588">
                <a:solidFill>
                  <a:srgbClr val="000000"/>
                </a:solidFill>
                <a:prstDash val="solid"/>
                <a:round/>
                <a:headEnd/>
                <a:tailEnd/>
              </a:ln>
            </p:spPr>
            <p:txBody>
              <a:bodyPr/>
              <a:lstStyle/>
              <a:p>
                <a:endParaRPr lang="en-US">
                  <a:solidFill>
                    <a:prstClr val="black"/>
                  </a:solidFill>
                </a:endParaRPr>
              </a:p>
            </p:txBody>
          </p:sp>
        </p:grpSp>
        <p:grpSp>
          <p:nvGrpSpPr>
            <p:cNvPr id="63" name="Group 58"/>
            <p:cNvGrpSpPr>
              <a:grpSpLocks/>
            </p:cNvGrpSpPr>
            <p:nvPr/>
          </p:nvGrpSpPr>
          <p:grpSpPr bwMode="auto">
            <a:xfrm>
              <a:off x="40054757" y="21521969"/>
              <a:ext cx="1212437" cy="1082711"/>
              <a:chOff x="3886" y="2169"/>
              <a:chExt cx="1608" cy="1435"/>
            </a:xfrm>
          </p:grpSpPr>
          <p:pic>
            <p:nvPicPr>
              <p:cNvPr id="119" name="Picture 59"/>
              <p:cNvPicPr>
                <a:picLocks noChangeAspect="1" noChangeArrowheads="1"/>
              </p:cNvPicPr>
              <p:nvPr/>
            </p:nvPicPr>
            <p:blipFill>
              <a:blip r:embed="rId9" cstate="print"/>
              <a:srcRect l="29160" t="14441" r="13145" b="6569"/>
              <a:stretch>
                <a:fillRect/>
              </a:stretch>
            </p:blipFill>
            <p:spPr bwMode="auto">
              <a:xfrm rot="5400000">
                <a:off x="3972" y="2083"/>
                <a:ext cx="1435" cy="1608"/>
              </a:xfrm>
              <a:prstGeom prst="rect">
                <a:avLst/>
              </a:prstGeom>
              <a:noFill/>
              <a:ln w="9525">
                <a:noFill/>
                <a:miter lim="800000"/>
                <a:headEnd/>
                <a:tailEnd/>
              </a:ln>
              <a:effectLst/>
            </p:spPr>
          </p:pic>
          <p:sp>
            <p:nvSpPr>
              <p:cNvPr id="120" name="Line 60"/>
              <p:cNvSpPr>
                <a:spLocks noChangeShapeType="1"/>
              </p:cNvSpPr>
              <p:nvPr/>
            </p:nvSpPr>
            <p:spPr bwMode="auto">
              <a:xfrm rot="5400000" flipH="1" flipV="1">
                <a:off x="4320" y="2439"/>
                <a:ext cx="775" cy="1323"/>
              </a:xfrm>
              <a:prstGeom prst="line">
                <a:avLst/>
              </a:prstGeom>
              <a:noFill/>
              <a:ln w="28575">
                <a:solidFill>
                  <a:srgbClr val="FF0000"/>
                </a:solidFill>
                <a:round/>
                <a:headEnd/>
                <a:tailEnd type="triangle" w="med" len="med"/>
              </a:ln>
              <a:effectLst/>
            </p:spPr>
            <p:txBody>
              <a:bodyPr wrap="none" anchor="ctr"/>
              <a:lstStyle/>
              <a:p>
                <a:endParaRPr lang="en-US">
                  <a:solidFill>
                    <a:prstClr val="black"/>
                  </a:solidFill>
                </a:endParaRPr>
              </a:p>
            </p:txBody>
          </p:sp>
        </p:grpSp>
        <p:grpSp>
          <p:nvGrpSpPr>
            <p:cNvPr id="64" name="Group 61"/>
            <p:cNvGrpSpPr>
              <a:grpSpLocks/>
            </p:cNvGrpSpPr>
            <p:nvPr/>
          </p:nvGrpSpPr>
          <p:grpSpPr bwMode="auto">
            <a:xfrm>
              <a:off x="40060744" y="19004291"/>
              <a:ext cx="1175515" cy="1159549"/>
              <a:chOff x="826" y="1424"/>
              <a:chExt cx="1178" cy="1162"/>
            </a:xfrm>
          </p:grpSpPr>
          <p:grpSp>
            <p:nvGrpSpPr>
              <p:cNvPr id="68" name="Group 62"/>
              <p:cNvGrpSpPr>
                <a:grpSpLocks noChangeAspect="1"/>
              </p:cNvGrpSpPr>
              <p:nvPr/>
            </p:nvGrpSpPr>
            <p:grpSpPr bwMode="auto">
              <a:xfrm>
                <a:off x="826" y="1424"/>
                <a:ext cx="1176" cy="1156"/>
                <a:chOff x="1877" y="1152"/>
                <a:chExt cx="1971" cy="1776"/>
              </a:xfrm>
            </p:grpSpPr>
            <p:sp>
              <p:nvSpPr>
                <p:cNvPr id="94" name="Rectangle 63"/>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95" name="Rectangle 64"/>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96" name="Rectangle 65"/>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97" name="Rectangle 66"/>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98" name="Rectangle 67"/>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99" name="Rectangle 68"/>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0" name="Rectangle 69"/>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1" name="Rectangle 70"/>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2" name="Rectangle 71"/>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3" name="Rectangle 72"/>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4" name="Rectangle 73"/>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5" name="Rectangle 74"/>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6" name="Rectangle 75"/>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7" name="Rectangle 76"/>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8" name="Rectangle 77"/>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09" name="Rectangle 78"/>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0" name="Rectangle 79"/>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1" name="Rectangle 80"/>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2" name="Rectangle 81"/>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3" name="Rectangle 82"/>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4" name="Rectangle 83"/>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5" name="Rectangle 84"/>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6" name="Rectangle 85"/>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7" name="Rectangle 86"/>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sp>
              <p:nvSpPr>
                <p:cNvPr id="118" name="Rectangle 87"/>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p:spPr>
              <p:txBody>
                <a:bodyPr wrap="none" anchor="ctr"/>
                <a:lstStyle/>
                <a:p>
                  <a:endParaRPr lang="en-US" sz="1200" b="1">
                    <a:solidFill>
                      <a:prstClr val="black"/>
                    </a:solidFill>
                  </a:endParaRPr>
                </a:p>
              </p:txBody>
            </p:sp>
          </p:grpSp>
          <p:sp>
            <p:nvSpPr>
              <p:cNvPr id="69" name="Line 88"/>
              <p:cNvSpPr>
                <a:spLocks noChangeAspect="1" noChangeShapeType="1"/>
              </p:cNvSpPr>
              <p:nvPr/>
            </p:nvSpPr>
            <p:spPr bwMode="auto">
              <a:xfrm rot="-177988">
                <a:off x="961" y="1517"/>
                <a:ext cx="212" cy="239"/>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0" name="Line 89"/>
              <p:cNvSpPr>
                <a:spLocks noChangeAspect="1" noChangeShapeType="1"/>
              </p:cNvSpPr>
              <p:nvPr/>
            </p:nvSpPr>
            <p:spPr bwMode="auto">
              <a:xfrm>
                <a:off x="1186" y="1544"/>
                <a:ext cx="231" cy="237"/>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1" name="Line 90"/>
              <p:cNvSpPr>
                <a:spLocks noChangeAspect="1" noChangeShapeType="1"/>
              </p:cNvSpPr>
              <p:nvPr/>
            </p:nvSpPr>
            <p:spPr bwMode="auto">
              <a:xfrm flipV="1">
                <a:off x="945" y="1767"/>
                <a:ext cx="239" cy="237"/>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2" name="Line 91"/>
              <p:cNvSpPr>
                <a:spLocks noChangeAspect="1" noChangeShapeType="1"/>
              </p:cNvSpPr>
              <p:nvPr/>
            </p:nvSpPr>
            <p:spPr bwMode="auto">
              <a:xfrm>
                <a:off x="1640" y="2460"/>
                <a:ext cx="124" cy="126"/>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3" name="Line 92"/>
              <p:cNvSpPr>
                <a:spLocks noChangeAspect="1" noChangeShapeType="1"/>
              </p:cNvSpPr>
              <p:nvPr/>
            </p:nvSpPr>
            <p:spPr bwMode="auto">
              <a:xfrm>
                <a:off x="943" y="2228"/>
                <a:ext cx="236" cy="240"/>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4" name="Line 93"/>
              <p:cNvSpPr>
                <a:spLocks noChangeAspect="1" noChangeShapeType="1"/>
              </p:cNvSpPr>
              <p:nvPr/>
            </p:nvSpPr>
            <p:spPr bwMode="auto">
              <a:xfrm rot="2592605" flipV="1">
                <a:off x="977" y="2383"/>
                <a:ext cx="172" cy="163"/>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5" name="Line 94"/>
              <p:cNvSpPr>
                <a:spLocks noChangeAspect="1" noChangeShapeType="1"/>
              </p:cNvSpPr>
              <p:nvPr/>
            </p:nvSpPr>
            <p:spPr bwMode="auto">
              <a:xfrm rot="2592605" flipV="1">
                <a:off x="1444" y="2379"/>
                <a:ext cx="164" cy="161"/>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6" name="Line 95"/>
              <p:cNvSpPr>
                <a:spLocks noChangeAspect="1" noChangeShapeType="1"/>
              </p:cNvSpPr>
              <p:nvPr/>
            </p:nvSpPr>
            <p:spPr bwMode="auto">
              <a:xfrm rot="2592605" flipV="1">
                <a:off x="1207" y="2384"/>
                <a:ext cx="173" cy="162"/>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7" name="Line 96"/>
              <p:cNvSpPr>
                <a:spLocks noChangeAspect="1" noChangeShapeType="1"/>
              </p:cNvSpPr>
              <p:nvPr/>
            </p:nvSpPr>
            <p:spPr bwMode="auto">
              <a:xfrm rot="2592605" flipV="1">
                <a:off x="1208" y="2150"/>
                <a:ext cx="167" cy="164"/>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8" name="Line 97"/>
              <p:cNvSpPr>
                <a:spLocks noChangeAspect="1" noChangeShapeType="1"/>
              </p:cNvSpPr>
              <p:nvPr/>
            </p:nvSpPr>
            <p:spPr bwMode="auto">
              <a:xfrm rot="2592605" flipV="1">
                <a:off x="1204" y="1913"/>
                <a:ext cx="178" cy="170"/>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79" name="Line 98"/>
              <p:cNvSpPr>
                <a:spLocks noChangeAspect="1" noChangeShapeType="1"/>
              </p:cNvSpPr>
              <p:nvPr/>
            </p:nvSpPr>
            <p:spPr bwMode="auto">
              <a:xfrm rot="2592605" flipV="1">
                <a:off x="983" y="1691"/>
                <a:ext cx="173" cy="163"/>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0" name="Line 99"/>
              <p:cNvSpPr>
                <a:spLocks noChangeAspect="1" noChangeShapeType="1"/>
              </p:cNvSpPr>
              <p:nvPr/>
            </p:nvSpPr>
            <p:spPr bwMode="auto">
              <a:xfrm rot="-18792605">
                <a:off x="1328" y="1586"/>
                <a:ext cx="171" cy="156"/>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1" name="Line 100"/>
              <p:cNvSpPr>
                <a:spLocks noChangeAspect="1" noChangeShapeType="1"/>
              </p:cNvSpPr>
              <p:nvPr/>
            </p:nvSpPr>
            <p:spPr bwMode="auto">
              <a:xfrm rot="-18792605">
                <a:off x="1334" y="1813"/>
                <a:ext cx="161" cy="146"/>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2" name="Line 101"/>
              <p:cNvSpPr>
                <a:spLocks noChangeAspect="1" noChangeShapeType="1"/>
              </p:cNvSpPr>
              <p:nvPr/>
            </p:nvSpPr>
            <p:spPr bwMode="auto">
              <a:xfrm rot="-18792605">
                <a:off x="1794" y="2262"/>
                <a:ext cx="168" cy="158"/>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3" name="Line 102"/>
              <p:cNvSpPr>
                <a:spLocks noChangeAspect="1" noChangeShapeType="1"/>
              </p:cNvSpPr>
              <p:nvPr/>
            </p:nvSpPr>
            <p:spPr bwMode="auto">
              <a:xfrm rot="-18792605">
                <a:off x="1328" y="2269"/>
                <a:ext cx="171" cy="155"/>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4" name="Line 103"/>
              <p:cNvSpPr>
                <a:spLocks noChangeAspect="1" noChangeShapeType="1"/>
              </p:cNvSpPr>
              <p:nvPr/>
            </p:nvSpPr>
            <p:spPr bwMode="auto">
              <a:xfrm rot="-18792605">
                <a:off x="1570" y="1584"/>
                <a:ext cx="155" cy="140"/>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5" name="Line 104"/>
              <p:cNvSpPr>
                <a:spLocks noChangeAspect="1" noChangeShapeType="1"/>
              </p:cNvSpPr>
              <p:nvPr/>
            </p:nvSpPr>
            <p:spPr bwMode="auto">
              <a:xfrm rot="-18792605">
                <a:off x="1565" y="2039"/>
                <a:ext cx="165" cy="154"/>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6" name="Line 105"/>
              <p:cNvSpPr>
                <a:spLocks noChangeAspect="1" noChangeShapeType="1"/>
              </p:cNvSpPr>
              <p:nvPr/>
            </p:nvSpPr>
            <p:spPr bwMode="auto">
              <a:xfrm rot="-13392605">
                <a:off x="1678" y="2380"/>
                <a:ext cx="168" cy="162"/>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7" name="Line 106"/>
              <p:cNvSpPr>
                <a:spLocks noChangeAspect="1" noChangeShapeType="1"/>
              </p:cNvSpPr>
              <p:nvPr/>
            </p:nvSpPr>
            <p:spPr bwMode="auto">
              <a:xfrm rot="-18792605">
                <a:off x="1802" y="1807"/>
                <a:ext cx="173" cy="158"/>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8" name="Line 107"/>
              <p:cNvSpPr>
                <a:spLocks noChangeAspect="1" noChangeShapeType="1"/>
              </p:cNvSpPr>
              <p:nvPr/>
            </p:nvSpPr>
            <p:spPr bwMode="auto">
              <a:xfrm flipH="1">
                <a:off x="1412" y="1756"/>
                <a:ext cx="236" cy="240"/>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89" name="Line 108"/>
              <p:cNvSpPr>
                <a:spLocks noChangeAspect="1" noChangeShapeType="1"/>
              </p:cNvSpPr>
              <p:nvPr/>
            </p:nvSpPr>
            <p:spPr bwMode="auto">
              <a:xfrm flipH="1">
                <a:off x="1649" y="1531"/>
                <a:ext cx="228" cy="231"/>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90" name="Line 109"/>
              <p:cNvSpPr>
                <a:spLocks noChangeAspect="1" noChangeShapeType="1"/>
              </p:cNvSpPr>
              <p:nvPr/>
            </p:nvSpPr>
            <p:spPr bwMode="auto">
              <a:xfrm flipH="1">
                <a:off x="1655" y="1997"/>
                <a:ext cx="234" cy="234"/>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91" name="Line 110"/>
              <p:cNvSpPr>
                <a:spLocks noChangeAspect="1" noChangeShapeType="1"/>
              </p:cNvSpPr>
              <p:nvPr/>
            </p:nvSpPr>
            <p:spPr bwMode="auto">
              <a:xfrm rot="-18792605">
                <a:off x="1565" y="2267"/>
                <a:ext cx="165" cy="154"/>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92" name="Line 111"/>
              <p:cNvSpPr>
                <a:spLocks noChangeAspect="1" noChangeShapeType="1"/>
              </p:cNvSpPr>
              <p:nvPr/>
            </p:nvSpPr>
            <p:spPr bwMode="auto">
              <a:xfrm rot="-177988">
                <a:off x="1201" y="1773"/>
                <a:ext cx="212" cy="239"/>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sp>
            <p:nvSpPr>
              <p:cNvPr id="93" name="Line 112"/>
              <p:cNvSpPr>
                <a:spLocks noChangeAspect="1" noChangeShapeType="1"/>
              </p:cNvSpPr>
              <p:nvPr/>
            </p:nvSpPr>
            <p:spPr bwMode="auto">
              <a:xfrm rot="-177988">
                <a:off x="1425" y="2005"/>
                <a:ext cx="212" cy="239"/>
              </a:xfrm>
              <a:prstGeom prst="line">
                <a:avLst/>
              </a:prstGeom>
              <a:noFill/>
              <a:ln w="28575">
                <a:solidFill>
                  <a:srgbClr val="010000"/>
                </a:solidFill>
                <a:round/>
                <a:headEnd type="none" w="sm" len="sm"/>
                <a:tailEnd type="triangle" w="med" len="med"/>
              </a:ln>
              <a:effectLst/>
            </p:spPr>
            <p:txBody>
              <a:bodyPr wrap="none" anchor="ctr"/>
              <a:lstStyle/>
              <a:p>
                <a:endParaRPr lang="en-US">
                  <a:solidFill>
                    <a:prstClr val="black"/>
                  </a:solidFill>
                </a:endParaRPr>
              </a:p>
            </p:txBody>
          </p:sp>
        </p:grpSp>
        <p:pic>
          <p:nvPicPr>
            <p:cNvPr id="65" name="Picture 3"/>
            <p:cNvPicPr>
              <a:picLocks noChangeAspect="1" noChangeArrowheads="1"/>
            </p:cNvPicPr>
            <p:nvPr/>
          </p:nvPicPr>
          <p:blipFill>
            <a:blip r:embed="rId10" cstate="print"/>
            <a:srcRect/>
            <a:stretch>
              <a:fillRect/>
            </a:stretch>
          </p:blipFill>
          <p:spPr bwMode="auto">
            <a:xfrm>
              <a:off x="36195000" y="21183600"/>
              <a:ext cx="1371600" cy="1429811"/>
            </a:xfrm>
            <a:prstGeom prst="rect">
              <a:avLst/>
            </a:prstGeom>
            <a:noFill/>
            <a:ln w="9525" algn="ctr">
              <a:noFill/>
              <a:miter lim="800000"/>
              <a:headEnd/>
              <a:tailEnd/>
            </a:ln>
            <a:effectLst/>
          </p:spPr>
        </p:pic>
        <p:sp>
          <p:nvSpPr>
            <p:cNvPr id="66" name="AutoShape 7"/>
            <p:cNvSpPr>
              <a:spLocks noChangeArrowheads="1"/>
            </p:cNvSpPr>
            <p:nvPr/>
          </p:nvSpPr>
          <p:spPr bwMode="auto">
            <a:xfrm rot="590436">
              <a:off x="39471600" y="20345400"/>
              <a:ext cx="453791" cy="170140"/>
            </a:xfrm>
            <a:prstGeom prst="rightArrow">
              <a:avLst>
                <a:gd name="adj1" fmla="val 50000"/>
                <a:gd name="adj2" fmla="val 85982"/>
              </a:avLst>
            </a:prstGeom>
            <a:solidFill>
              <a:schemeClr val="accent1"/>
            </a:solidFill>
            <a:ln w="9525">
              <a:solidFill>
                <a:schemeClr val="tx1"/>
              </a:solidFill>
              <a:miter lim="800000"/>
              <a:headEnd/>
              <a:tailEnd/>
            </a:ln>
            <a:effectLst/>
          </p:spPr>
          <p:txBody>
            <a:bodyPr wrap="none" anchor="ctr"/>
            <a:lstStyle/>
            <a:p>
              <a:endParaRPr lang="en-US">
                <a:solidFill>
                  <a:prstClr val="black"/>
                </a:solidFill>
              </a:endParaRPr>
            </a:p>
          </p:txBody>
        </p:sp>
        <p:sp>
          <p:nvSpPr>
            <p:cNvPr id="67" name="AutoShape 7"/>
            <p:cNvSpPr>
              <a:spLocks noChangeArrowheads="1"/>
            </p:cNvSpPr>
            <p:nvPr/>
          </p:nvSpPr>
          <p:spPr bwMode="auto">
            <a:xfrm rot="2402606">
              <a:off x="39473138" y="20928633"/>
              <a:ext cx="453791" cy="170140"/>
            </a:xfrm>
            <a:prstGeom prst="rightArrow">
              <a:avLst>
                <a:gd name="adj1" fmla="val 50000"/>
                <a:gd name="adj2" fmla="val 85982"/>
              </a:avLst>
            </a:prstGeom>
            <a:solidFill>
              <a:schemeClr val="accent1"/>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163" name="Rectangle 2"/>
          <p:cNvSpPr txBox="1">
            <a:spLocks noChangeArrowheads="1"/>
          </p:cNvSpPr>
          <p:nvPr/>
        </p:nvSpPr>
        <p:spPr>
          <a:xfrm>
            <a:off x="4148814" y="2672356"/>
            <a:ext cx="5239874" cy="2362200"/>
          </a:xfrm>
          <a:prstGeom prst="rect">
            <a:avLst/>
          </a:prstGeom>
        </p:spPr>
        <p:txBody>
          <a:bodyPr vert="horz" lIns="512064" tIns="256032" rIns="512064" bIns="256032" rtlCol="0" anchor="ctr">
            <a:noAutofit/>
          </a:bodyPr>
          <a:lstStyle/>
          <a:p>
            <a:pPr algn="ctr">
              <a:spcBef>
                <a:spcPct val="0"/>
              </a:spcBef>
            </a:pPr>
            <a:r>
              <a:rPr lang="en-US" sz="1600" dirty="0" smtClean="0">
                <a:solidFill>
                  <a:prstClr val="black"/>
                </a:solidFill>
              </a:rPr>
              <a:t>CUAHSI Observations Data Model: What are the basic attributes to be associated with each single data value and how can these best be organized?</a:t>
            </a:r>
            <a:endParaRPr lang="en-US" sz="1600" dirty="0">
              <a:solidFill>
                <a:prstClr val="black"/>
              </a:solidFill>
            </a:endParaRPr>
          </a:p>
        </p:txBody>
      </p:sp>
    </p:spTree>
    <p:extLst>
      <p:ext uri="{BB962C8B-B14F-4D97-AF65-F5344CB8AC3E}">
        <p14:creationId xmlns:p14="http://schemas.microsoft.com/office/powerpoint/2010/main" val="3776621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07975" y="260350"/>
            <a:ext cx="8405813" cy="1492250"/>
          </a:xfrm>
        </p:spPr>
        <p:txBody>
          <a:bodyPr>
            <a:noAutofit/>
          </a:bodyPr>
          <a:lstStyle/>
          <a:p>
            <a:r>
              <a:rPr lang="en-US" sz="3600" b="1" dirty="0"/>
              <a:t>What are the basic attributes to be associated with each single data value and how can these best be organized</a:t>
            </a:r>
            <a:r>
              <a:rPr lang="en-US" sz="3600" dirty="0"/>
              <a:t>?</a:t>
            </a:r>
          </a:p>
        </p:txBody>
      </p:sp>
      <p:grpSp>
        <p:nvGrpSpPr>
          <p:cNvPr id="6" name="Group 74"/>
          <p:cNvGrpSpPr>
            <a:grpSpLocks/>
          </p:cNvGrpSpPr>
          <p:nvPr/>
        </p:nvGrpSpPr>
        <p:grpSpPr bwMode="auto">
          <a:xfrm>
            <a:off x="2411258" y="2227916"/>
            <a:ext cx="4124325" cy="3171825"/>
            <a:chOff x="2976" y="2160"/>
            <a:chExt cx="2736" cy="2112"/>
          </a:xfrm>
        </p:grpSpPr>
        <p:sp>
          <p:nvSpPr>
            <p:cNvPr id="7" name="Rectangle 73"/>
            <p:cNvSpPr>
              <a:spLocks noChangeArrowheads="1"/>
            </p:cNvSpPr>
            <p:nvPr/>
          </p:nvSpPr>
          <p:spPr bwMode="auto">
            <a:xfrm>
              <a:off x="2976" y="2160"/>
              <a:ext cx="2736" cy="2112"/>
            </a:xfrm>
            <a:prstGeom prst="rect">
              <a:avLst/>
            </a:prstGeom>
            <a:solidFill>
              <a:srgbClr val="E9EAE2"/>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8" name="Straight Arrow Connector 7"/>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6"/>
            <p:cNvSpPr txBox="1">
              <a:spLocks noChangeArrowheads="1"/>
            </p:cNvSpPr>
            <p:nvPr/>
          </p:nvSpPr>
          <p:spPr bwMode="auto">
            <a:xfrm>
              <a:off x="4848" y="3360"/>
              <a:ext cx="753"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Space, S</a:t>
              </a:r>
            </a:p>
          </p:txBody>
        </p:sp>
        <p:sp>
          <p:nvSpPr>
            <p:cNvPr id="12" name="TextBox 7"/>
            <p:cNvSpPr txBox="1">
              <a:spLocks noChangeArrowheads="1"/>
            </p:cNvSpPr>
            <p:nvPr/>
          </p:nvSpPr>
          <p:spPr bwMode="auto">
            <a:xfrm>
              <a:off x="4032" y="2208"/>
              <a:ext cx="688"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Time, T</a:t>
              </a:r>
            </a:p>
          </p:txBody>
        </p:sp>
        <p:sp>
          <p:nvSpPr>
            <p:cNvPr id="13" name="TextBox 8"/>
            <p:cNvSpPr txBox="1">
              <a:spLocks noChangeArrowheads="1"/>
            </p:cNvSpPr>
            <p:nvPr/>
          </p:nvSpPr>
          <p:spPr bwMode="auto">
            <a:xfrm>
              <a:off x="3308" y="3955"/>
              <a:ext cx="1036"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Variables, V</a:t>
              </a:r>
            </a:p>
          </p:txBody>
        </p:sp>
        <p:cxnSp>
          <p:nvCxnSpPr>
            <p:cNvPr id="14"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15"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16"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17"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18"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19"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20"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21"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22"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23" name="TextBox 18"/>
            <p:cNvSpPr txBox="1">
              <a:spLocks noChangeArrowheads="1"/>
            </p:cNvSpPr>
            <p:nvPr/>
          </p:nvSpPr>
          <p:spPr bwMode="auto">
            <a:xfrm>
              <a:off x="4419" y="3150"/>
              <a:ext cx="191"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s</a:t>
              </a:r>
            </a:p>
          </p:txBody>
        </p:sp>
        <p:sp>
          <p:nvSpPr>
            <p:cNvPr id="24" name="Oval 23"/>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TextBox 20"/>
            <p:cNvSpPr txBox="1">
              <a:spLocks noChangeArrowheads="1"/>
            </p:cNvSpPr>
            <p:nvPr/>
          </p:nvSpPr>
          <p:spPr bwMode="auto">
            <a:xfrm>
              <a:off x="3975" y="2568"/>
              <a:ext cx="180"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t</a:t>
              </a:r>
            </a:p>
          </p:txBody>
        </p:sp>
        <p:sp>
          <p:nvSpPr>
            <p:cNvPr id="26" name="Oval 25"/>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TextBox 22"/>
            <p:cNvSpPr txBox="1">
              <a:spLocks noChangeArrowheads="1"/>
            </p:cNvSpPr>
            <p:nvPr/>
          </p:nvSpPr>
          <p:spPr bwMode="auto">
            <a:xfrm>
              <a:off x="3397" y="3463"/>
              <a:ext cx="25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V</a:t>
              </a:r>
              <a:r>
                <a:rPr lang="en-US" sz="2400" baseline="-25000" smtClean="0">
                  <a:solidFill>
                    <a:srgbClr val="000000"/>
                  </a:solidFill>
                </a:rPr>
                <a:t>i</a:t>
              </a:r>
            </a:p>
          </p:txBody>
        </p:sp>
        <p:sp>
          <p:nvSpPr>
            <p:cNvPr id="28" name="Oval 27"/>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TextBox 24"/>
            <p:cNvSpPr txBox="1">
              <a:spLocks noChangeArrowheads="1"/>
            </p:cNvSpPr>
            <p:nvPr/>
          </p:nvSpPr>
          <p:spPr bwMode="auto">
            <a:xfrm>
              <a:off x="4224" y="2879"/>
              <a:ext cx="56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v</a:t>
              </a:r>
              <a:r>
                <a:rPr lang="en-US" sz="2400" baseline="-25000" smtClean="0">
                  <a:solidFill>
                    <a:srgbClr val="000000"/>
                  </a:solidFill>
                </a:rPr>
                <a:t>i </a:t>
              </a:r>
              <a:r>
                <a:rPr lang="en-US" sz="2400" smtClean="0">
                  <a:solidFill>
                    <a:srgbClr val="000000"/>
                  </a:solidFill>
                </a:rPr>
                <a:t>(s,t)</a:t>
              </a:r>
            </a:p>
          </p:txBody>
        </p:sp>
        <p:sp>
          <p:nvSpPr>
            <p:cNvPr id="30" name="Oval 29"/>
            <p:cNvSpPr/>
            <p:nvPr/>
          </p:nvSpPr>
          <p:spPr>
            <a:xfrm>
              <a:off x="4111" y="3041"/>
              <a:ext cx="56" cy="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1" name="TextBox 26"/>
            <p:cNvSpPr txBox="1">
              <a:spLocks noChangeArrowheads="1"/>
            </p:cNvSpPr>
            <p:nvPr/>
          </p:nvSpPr>
          <p:spPr bwMode="auto">
            <a:xfrm>
              <a:off x="4752" y="3120"/>
              <a:ext cx="807"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“Where”</a:t>
              </a:r>
            </a:p>
          </p:txBody>
        </p:sp>
        <p:sp>
          <p:nvSpPr>
            <p:cNvPr id="32" name="TextBox 27"/>
            <p:cNvSpPr txBox="1">
              <a:spLocks noChangeArrowheads="1"/>
            </p:cNvSpPr>
            <p:nvPr/>
          </p:nvSpPr>
          <p:spPr bwMode="auto">
            <a:xfrm>
              <a:off x="3486" y="3731"/>
              <a:ext cx="70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“What”</a:t>
              </a:r>
            </a:p>
          </p:txBody>
        </p:sp>
        <p:sp>
          <p:nvSpPr>
            <p:cNvPr id="33" name="TextBox 28"/>
            <p:cNvSpPr txBox="1">
              <a:spLocks noChangeArrowheads="1"/>
            </p:cNvSpPr>
            <p:nvPr/>
          </p:nvSpPr>
          <p:spPr bwMode="auto">
            <a:xfrm>
              <a:off x="3168" y="2208"/>
              <a:ext cx="745"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“When”</a:t>
              </a:r>
            </a:p>
          </p:txBody>
        </p:sp>
        <p:sp>
          <p:nvSpPr>
            <p:cNvPr id="34" name="TextBox 29"/>
            <p:cNvSpPr txBox="1">
              <a:spLocks noChangeArrowheads="1"/>
            </p:cNvSpPr>
            <p:nvPr/>
          </p:nvSpPr>
          <p:spPr bwMode="auto">
            <a:xfrm>
              <a:off x="4608" y="2592"/>
              <a:ext cx="1082"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rPr>
                <a:t>A data value</a:t>
              </a:r>
            </a:p>
          </p:txBody>
        </p:sp>
        <p:cxnSp>
          <p:nvCxnSpPr>
            <p:cNvPr id="35" name="Straight Arrow Connector 31"/>
            <p:cNvCxnSpPr>
              <a:cxnSpLocks noChangeShapeType="1"/>
              <a:stCxn id="34" idx="1"/>
              <a:endCxn id="30" idx="7"/>
            </p:cNvCxnSpPr>
            <p:nvPr/>
          </p:nvCxnSpPr>
          <p:spPr bwMode="auto">
            <a:xfrm flipH="1">
              <a:off x="4159" y="2736"/>
              <a:ext cx="449" cy="307"/>
            </a:xfrm>
            <a:prstGeom prst="straightConnector1">
              <a:avLst/>
            </a:prstGeom>
            <a:noFill/>
            <a:ln w="19050" algn="ctr">
              <a:solidFill>
                <a:srgbClr val="4A7EBB"/>
              </a:solidFill>
              <a:prstDash val="dash"/>
              <a:round/>
              <a:headEnd/>
              <a:tailEnd type="arrow" w="med" len="med"/>
            </a:ln>
          </p:spPr>
        </p:cxnSp>
      </p:grpSp>
      <p:graphicFrame>
        <p:nvGraphicFramePr>
          <p:cNvPr id="2" name="Table 1"/>
          <p:cNvGraphicFramePr>
            <a:graphicFrameLocks noGrp="1"/>
          </p:cNvGraphicFramePr>
          <p:nvPr>
            <p:extLst/>
          </p:nvPr>
        </p:nvGraphicFramePr>
        <p:xfrm>
          <a:off x="152400" y="3536996"/>
          <a:ext cx="2133600" cy="23469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Variable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Quality Control Level</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Sample Medium</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Value Type</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Data Type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Source/Organization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 name="Table 36"/>
          <p:cNvGraphicFramePr>
            <a:graphicFrameLocks noGrp="1"/>
          </p:cNvGraphicFramePr>
          <p:nvPr>
            <p:extLst/>
          </p:nvPr>
        </p:nvGraphicFramePr>
        <p:xfrm>
          <a:off x="2427309" y="5440680"/>
          <a:ext cx="2046111" cy="1341120"/>
        </p:xfrm>
        <a:graphic>
          <a:graphicData uri="http://schemas.openxmlformats.org/drawingml/2006/table">
            <a:tbl>
              <a:tblPr/>
              <a:tblGrid>
                <a:gridCol w="2046111"/>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Censoring</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Qualifying comments</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 name="Table 37"/>
          <p:cNvGraphicFramePr>
            <a:graphicFrameLocks noGrp="1"/>
          </p:cNvGraphicFramePr>
          <p:nvPr>
            <p:extLst/>
          </p:nvPr>
        </p:nvGraphicFramePr>
        <p:xfrm>
          <a:off x="6705600" y="3596640"/>
          <a:ext cx="2057400" cy="1676400"/>
        </p:xfrm>
        <a:graphic>
          <a:graphicData uri="http://schemas.openxmlformats.org/drawingml/2006/table">
            <a:tbl>
              <a:tblPr/>
              <a:tblGrid>
                <a:gridCol w="20574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Feature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Latitude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Longitude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Site identifiers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 name="Table 38"/>
          <p:cNvGraphicFramePr>
            <a:graphicFrameLocks noGrp="1"/>
          </p:cNvGraphicFramePr>
          <p:nvPr>
            <p:extLst/>
          </p:nvPr>
        </p:nvGraphicFramePr>
        <p:xfrm>
          <a:off x="152400" y="2170095"/>
          <a:ext cx="2133600" cy="6705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DateTime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Interval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9327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2563312" y="1556959"/>
            <a:ext cx="4081076" cy="2617247"/>
          </a:xfrm>
          <a:prstGeom prst="rect">
            <a:avLst/>
          </a:prstGeom>
          <a:noFill/>
          <a:ln w="9525">
            <a:noFill/>
            <a:miter lim="800000"/>
            <a:headEnd/>
            <a:tailEnd/>
          </a:ln>
        </p:spPr>
      </p:pic>
      <p:sp>
        <p:nvSpPr>
          <p:cNvPr id="44034" name="Rectangle 2"/>
          <p:cNvSpPr>
            <a:spLocks noGrp="1" noChangeArrowheads="1"/>
          </p:cNvSpPr>
          <p:nvPr>
            <p:ph type="title"/>
          </p:nvPr>
        </p:nvSpPr>
        <p:spPr>
          <a:xfrm>
            <a:off x="457200" y="76200"/>
            <a:ext cx="8229600" cy="609600"/>
          </a:xfrm>
        </p:spPr>
        <p:txBody>
          <a:bodyPr>
            <a:normAutofit fontScale="90000"/>
          </a:bodyPr>
          <a:lstStyle/>
          <a:p>
            <a:pPr eaLnBrk="1" hangingPunct="1"/>
            <a:r>
              <a:rPr lang="en-US" sz="4000" dirty="0" smtClean="0"/>
              <a:t>Observations Data Model (ODM)</a:t>
            </a:r>
          </a:p>
        </p:txBody>
      </p:sp>
      <p:grpSp>
        <p:nvGrpSpPr>
          <p:cNvPr id="2" name="Group 26"/>
          <p:cNvGrpSpPr/>
          <p:nvPr/>
        </p:nvGrpSpPr>
        <p:grpSpPr>
          <a:xfrm>
            <a:off x="361352" y="685800"/>
            <a:ext cx="8554049" cy="4735035"/>
            <a:chOff x="361352" y="979965"/>
            <a:chExt cx="8554049" cy="4735035"/>
          </a:xfrm>
        </p:grpSpPr>
        <p:pic>
          <p:nvPicPr>
            <p:cNvPr id="18" name="Picture 16" descr="weather_sta"/>
            <p:cNvPicPr>
              <a:picLocks noChangeAspect="1" noChangeArrowheads="1"/>
            </p:cNvPicPr>
            <p:nvPr/>
          </p:nvPicPr>
          <p:blipFill>
            <a:blip r:embed="rId3" cstate="print"/>
            <a:srcRect/>
            <a:stretch>
              <a:fillRect/>
            </a:stretch>
          </p:blipFill>
          <p:spPr bwMode="auto">
            <a:xfrm>
              <a:off x="520510" y="2952843"/>
              <a:ext cx="871827" cy="1456122"/>
            </a:xfrm>
            <a:prstGeom prst="rect">
              <a:avLst/>
            </a:prstGeom>
            <a:noFill/>
            <a:ln w="9525">
              <a:noFill/>
              <a:miter lim="800000"/>
              <a:headEnd/>
              <a:tailEnd/>
            </a:ln>
          </p:spPr>
        </p:pic>
        <p:grpSp>
          <p:nvGrpSpPr>
            <p:cNvPr id="3" name="Group 25"/>
            <p:cNvGrpSpPr/>
            <p:nvPr/>
          </p:nvGrpSpPr>
          <p:grpSpPr>
            <a:xfrm>
              <a:off x="361352" y="986838"/>
              <a:ext cx="8554049" cy="3958259"/>
              <a:chOff x="345792" y="986838"/>
              <a:chExt cx="7577286" cy="3958259"/>
            </a:xfrm>
          </p:grpSpPr>
          <p:sp>
            <p:nvSpPr>
              <p:cNvPr id="44036" name="Text Box 16"/>
              <p:cNvSpPr txBox="1">
                <a:spLocks noChangeArrowheads="1"/>
              </p:cNvSpPr>
              <p:nvPr/>
            </p:nvSpPr>
            <p:spPr bwMode="auto">
              <a:xfrm>
                <a:off x="5634229" y="2848045"/>
                <a:ext cx="1613859" cy="1019652"/>
              </a:xfrm>
              <a:prstGeom prst="rect">
                <a:avLst/>
              </a:prstGeom>
              <a:noFill/>
              <a:ln w="9525">
                <a:noFill/>
                <a:miter lim="800000"/>
                <a:headEnd/>
                <a:tailEnd/>
              </a:ln>
            </p:spPr>
            <p:txBody>
              <a:bodyPr lIns="91403" tIns="45703" rIns="91403" bIns="45703">
                <a:spAutoFit/>
              </a:bodyPr>
              <a:lstStyle/>
              <a:p>
                <a:pPr algn="ctr"/>
                <a:r>
                  <a:rPr lang="en-US" sz="2400" dirty="0">
                    <a:solidFill>
                      <a:prstClr val="black"/>
                    </a:solidFill>
                  </a:rPr>
                  <a:t>Soil </a:t>
                </a:r>
              </a:p>
              <a:p>
                <a:pPr algn="ctr"/>
                <a:r>
                  <a:rPr lang="en-US" sz="2400" dirty="0">
                    <a:solidFill>
                      <a:prstClr val="black"/>
                    </a:solidFill>
                  </a:rPr>
                  <a:t>moisture</a:t>
                </a:r>
              </a:p>
              <a:p>
                <a:pPr algn="ctr"/>
                <a:r>
                  <a:rPr lang="en-US" sz="2400" dirty="0">
                    <a:solidFill>
                      <a:prstClr val="black"/>
                    </a:solidFill>
                  </a:rPr>
                  <a:t>data</a:t>
                </a:r>
              </a:p>
            </p:txBody>
          </p:sp>
          <p:sp>
            <p:nvSpPr>
              <p:cNvPr id="44037" name="Text Box 11"/>
              <p:cNvSpPr txBox="1">
                <a:spLocks noChangeArrowheads="1"/>
              </p:cNvSpPr>
              <p:nvPr/>
            </p:nvSpPr>
            <p:spPr bwMode="auto">
              <a:xfrm>
                <a:off x="1547624" y="986838"/>
                <a:ext cx="1346984" cy="391187"/>
              </a:xfrm>
              <a:prstGeom prst="rect">
                <a:avLst/>
              </a:prstGeom>
              <a:noFill/>
              <a:ln w="9525">
                <a:noFill/>
                <a:miter lim="800000"/>
                <a:headEnd/>
                <a:tailEnd/>
              </a:ln>
            </p:spPr>
            <p:txBody>
              <a:bodyPr wrap="none" lIns="91403" tIns="45703" rIns="91403" bIns="45703">
                <a:spAutoFit/>
              </a:bodyPr>
              <a:lstStyle/>
              <a:p>
                <a:r>
                  <a:rPr lang="en-US" sz="2400" dirty="0">
                    <a:solidFill>
                      <a:prstClr val="black"/>
                    </a:solidFill>
                  </a:rPr>
                  <a:t>Streamflow</a:t>
                </a:r>
              </a:p>
            </p:txBody>
          </p:sp>
          <p:sp>
            <p:nvSpPr>
              <p:cNvPr id="44038" name="Text Box 12"/>
              <p:cNvSpPr txBox="1">
                <a:spLocks noChangeArrowheads="1"/>
              </p:cNvSpPr>
              <p:nvPr/>
            </p:nvSpPr>
            <p:spPr bwMode="auto">
              <a:xfrm>
                <a:off x="5974254" y="4272779"/>
                <a:ext cx="1948824" cy="461631"/>
              </a:xfrm>
              <a:prstGeom prst="rect">
                <a:avLst/>
              </a:prstGeom>
              <a:noFill/>
              <a:ln w="9525">
                <a:noFill/>
                <a:miter lim="800000"/>
                <a:headEnd/>
                <a:tailEnd/>
              </a:ln>
            </p:spPr>
            <p:txBody>
              <a:bodyPr wrap="square" lIns="91403" tIns="45703" rIns="91403" bIns="45703">
                <a:spAutoFit/>
              </a:bodyPr>
              <a:lstStyle/>
              <a:p>
                <a:pPr algn="ctr"/>
                <a:r>
                  <a:rPr lang="en-US" sz="2400" dirty="0">
                    <a:solidFill>
                      <a:prstClr val="black"/>
                    </a:solidFill>
                  </a:rPr>
                  <a:t>Flux </a:t>
                </a:r>
                <a:r>
                  <a:rPr lang="en-US" sz="2400" dirty="0" smtClean="0">
                    <a:solidFill>
                      <a:prstClr val="black"/>
                    </a:solidFill>
                  </a:rPr>
                  <a:t>tower data</a:t>
                </a:r>
                <a:endParaRPr lang="en-US" sz="2400" dirty="0">
                  <a:solidFill>
                    <a:prstClr val="black"/>
                  </a:solidFill>
                </a:endParaRPr>
              </a:p>
            </p:txBody>
          </p:sp>
          <p:sp>
            <p:nvSpPr>
              <p:cNvPr id="44040" name="Text Box 14"/>
              <p:cNvSpPr txBox="1">
                <a:spLocks noChangeArrowheads="1"/>
              </p:cNvSpPr>
              <p:nvPr/>
            </p:nvSpPr>
            <p:spPr bwMode="auto">
              <a:xfrm>
                <a:off x="5167218" y="1012221"/>
                <a:ext cx="1536108"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Groundwater</a:t>
                </a:r>
              </a:p>
              <a:p>
                <a:pPr algn="ctr"/>
                <a:r>
                  <a:rPr lang="en-US" sz="2400" dirty="0">
                    <a:solidFill>
                      <a:prstClr val="black"/>
                    </a:solidFill>
                  </a:rPr>
                  <a:t>levels</a:t>
                </a:r>
              </a:p>
            </p:txBody>
          </p:sp>
          <p:sp>
            <p:nvSpPr>
              <p:cNvPr id="44041" name="Text Box 15"/>
              <p:cNvSpPr txBox="1">
                <a:spLocks noChangeArrowheads="1"/>
              </p:cNvSpPr>
              <p:nvPr/>
            </p:nvSpPr>
            <p:spPr bwMode="auto">
              <a:xfrm>
                <a:off x="345792" y="4330073"/>
                <a:ext cx="1893343" cy="391187"/>
              </a:xfrm>
              <a:prstGeom prst="rect">
                <a:avLst/>
              </a:prstGeom>
              <a:noFill/>
              <a:ln w="9525">
                <a:noFill/>
                <a:miter lim="800000"/>
                <a:headEnd/>
                <a:tailEnd/>
              </a:ln>
            </p:spPr>
            <p:txBody>
              <a:bodyPr lIns="91403" tIns="45703" rIns="91403" bIns="45703">
                <a:spAutoFit/>
              </a:bodyPr>
              <a:lstStyle/>
              <a:p>
                <a:r>
                  <a:rPr lang="en-US" sz="2400" dirty="0">
                    <a:solidFill>
                      <a:prstClr val="black"/>
                    </a:solidFill>
                  </a:rPr>
                  <a:t>Water Quality</a:t>
                </a:r>
              </a:p>
            </p:txBody>
          </p:sp>
          <p:sp>
            <p:nvSpPr>
              <p:cNvPr id="44042" name="Line 17"/>
              <p:cNvSpPr>
                <a:spLocks noChangeShapeType="1"/>
              </p:cNvSpPr>
              <p:nvPr/>
            </p:nvSpPr>
            <p:spPr bwMode="auto">
              <a:xfrm>
                <a:off x="2120822" y="1457799"/>
                <a:ext cx="401363" cy="393325"/>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3" name="Line 18"/>
              <p:cNvSpPr>
                <a:spLocks noChangeShapeType="1"/>
              </p:cNvSpPr>
              <p:nvPr/>
            </p:nvSpPr>
            <p:spPr bwMode="auto">
              <a:xfrm>
                <a:off x="1414949" y="3198668"/>
                <a:ext cx="590488"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4" name="Line 19"/>
              <p:cNvSpPr>
                <a:spLocks noChangeShapeType="1"/>
              </p:cNvSpPr>
              <p:nvPr/>
            </p:nvSpPr>
            <p:spPr bwMode="auto">
              <a:xfrm flipV="1">
                <a:off x="1710193" y="4564598"/>
                <a:ext cx="949823" cy="38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5" name="Line 20"/>
              <p:cNvSpPr>
                <a:spLocks noChangeShapeType="1"/>
              </p:cNvSpPr>
              <p:nvPr/>
            </p:nvSpPr>
            <p:spPr bwMode="auto">
              <a:xfrm flipH="1" flipV="1">
                <a:off x="5634228" y="4525665"/>
                <a:ext cx="1069097" cy="34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6" name="Line 21"/>
              <p:cNvSpPr>
                <a:spLocks noChangeShapeType="1"/>
              </p:cNvSpPr>
              <p:nvPr/>
            </p:nvSpPr>
            <p:spPr bwMode="auto">
              <a:xfrm flipH="1" flipV="1">
                <a:off x="5399161" y="3187238"/>
                <a:ext cx="695557"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7" name="Line 22"/>
              <p:cNvSpPr>
                <a:spLocks noChangeShapeType="1"/>
              </p:cNvSpPr>
              <p:nvPr/>
            </p:nvSpPr>
            <p:spPr bwMode="auto">
              <a:xfrm flipH="1">
                <a:off x="5974254" y="1951352"/>
                <a:ext cx="605197" cy="29071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39" name="Text Box 13"/>
              <p:cNvSpPr txBox="1">
                <a:spLocks noChangeArrowheads="1"/>
              </p:cNvSpPr>
              <p:nvPr/>
            </p:nvSpPr>
            <p:spPr bwMode="auto">
              <a:xfrm>
                <a:off x="363196" y="2199165"/>
                <a:ext cx="1473067"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Precipitation</a:t>
                </a:r>
              </a:p>
              <a:p>
                <a:pPr algn="ctr"/>
                <a:r>
                  <a:rPr lang="en-US" sz="2400" dirty="0">
                    <a:solidFill>
                      <a:prstClr val="black"/>
                    </a:solidFill>
                  </a:rPr>
                  <a:t>&amp; Climate</a:t>
                </a:r>
              </a:p>
            </p:txBody>
          </p:sp>
        </p:grpSp>
        <p:pic>
          <p:nvPicPr>
            <p:cNvPr id="17" name="Picture 5" descr="stream3"/>
            <p:cNvPicPr>
              <a:picLocks noChangeAspect="1" noChangeArrowheads="1"/>
            </p:cNvPicPr>
            <p:nvPr/>
          </p:nvPicPr>
          <p:blipFill>
            <a:blip r:embed="rId4" cstate="print"/>
            <a:srcRect/>
            <a:stretch>
              <a:fillRect/>
            </a:stretch>
          </p:blipFill>
          <p:spPr bwMode="auto">
            <a:xfrm>
              <a:off x="457200" y="979965"/>
              <a:ext cx="1025876" cy="1297181"/>
            </a:xfrm>
            <a:prstGeom prst="rect">
              <a:avLst/>
            </a:prstGeom>
            <a:noFill/>
            <a:ln w="9525">
              <a:noFill/>
              <a:miter lim="800000"/>
              <a:headEnd/>
              <a:tailEnd/>
            </a:ln>
          </p:spPr>
        </p:pic>
        <p:pic>
          <p:nvPicPr>
            <p:cNvPr id="19" name="Picture 6" descr="tdr"/>
            <p:cNvPicPr>
              <a:picLocks noChangeAspect="1" noChangeArrowheads="1"/>
            </p:cNvPicPr>
            <p:nvPr/>
          </p:nvPicPr>
          <p:blipFill>
            <a:blip r:embed="rId5" cstate="print"/>
            <a:srcRect/>
            <a:stretch>
              <a:fillRect/>
            </a:stretch>
          </p:blipFill>
          <p:spPr bwMode="auto">
            <a:xfrm>
              <a:off x="7854964" y="2689325"/>
              <a:ext cx="970748" cy="1392812"/>
            </a:xfrm>
            <a:prstGeom prst="rect">
              <a:avLst/>
            </a:prstGeom>
            <a:noFill/>
            <a:ln w="9525">
              <a:noFill/>
              <a:miter lim="800000"/>
              <a:headEnd/>
              <a:tailEnd/>
            </a:ln>
          </p:spPr>
        </p:pic>
        <p:pic>
          <p:nvPicPr>
            <p:cNvPr id="20" name="Picture 15" descr="VAIRA3"/>
            <p:cNvPicPr>
              <a:picLocks noChangeAspect="1" noChangeArrowheads="1"/>
            </p:cNvPicPr>
            <p:nvPr/>
          </p:nvPicPr>
          <p:blipFill>
            <a:blip r:embed="rId6" cstate="print"/>
            <a:srcRect/>
            <a:stretch>
              <a:fillRect/>
            </a:stretch>
          </p:blipFill>
          <p:spPr bwMode="auto">
            <a:xfrm>
              <a:off x="7728344" y="4675806"/>
              <a:ext cx="1187056" cy="1039194"/>
            </a:xfrm>
            <a:prstGeom prst="rect">
              <a:avLst/>
            </a:prstGeom>
            <a:noFill/>
            <a:ln w="9525">
              <a:noFill/>
              <a:miter lim="800000"/>
              <a:headEnd/>
              <a:tailEnd/>
            </a:ln>
          </p:spPr>
        </p:pic>
        <p:pic>
          <p:nvPicPr>
            <p:cNvPr id="21" name="Picture 3" descr="C:\Documents and Settings\Amber\Desktop\Research\Site Photos\LBR\DSC00422.JPG"/>
            <p:cNvPicPr>
              <a:picLocks noChangeAspect="1" noChangeArrowheads="1"/>
            </p:cNvPicPr>
            <p:nvPr/>
          </p:nvPicPr>
          <p:blipFill>
            <a:blip r:embed="rId7" cstate="print"/>
            <a:srcRect/>
            <a:stretch>
              <a:fillRect/>
            </a:stretch>
          </p:blipFill>
          <p:spPr bwMode="auto">
            <a:xfrm>
              <a:off x="457200" y="4715234"/>
              <a:ext cx="1266193" cy="949645"/>
            </a:xfrm>
            <a:prstGeom prst="rect">
              <a:avLst/>
            </a:prstGeom>
            <a:noFill/>
          </p:spPr>
        </p:pic>
        <p:pic>
          <p:nvPicPr>
            <p:cNvPr id="4098" name="Picture 2" descr="Truck-mounted drill rig for drilling a well. "/>
            <p:cNvPicPr>
              <a:picLocks noChangeAspect="1" noChangeArrowheads="1"/>
            </p:cNvPicPr>
            <p:nvPr/>
          </p:nvPicPr>
          <p:blipFill>
            <a:blip r:embed="rId8" cstate="print"/>
            <a:srcRect/>
            <a:stretch>
              <a:fillRect/>
            </a:stretch>
          </p:blipFill>
          <p:spPr bwMode="auto">
            <a:xfrm>
              <a:off x="7538415" y="979965"/>
              <a:ext cx="1016075" cy="1361157"/>
            </a:xfrm>
            <a:prstGeom prst="rect">
              <a:avLst/>
            </a:prstGeom>
            <a:noFill/>
          </p:spPr>
        </p:pic>
      </p:grpSp>
      <p:sp>
        <p:nvSpPr>
          <p:cNvPr id="28" name="Rectangle 27"/>
          <p:cNvSpPr/>
          <p:nvPr/>
        </p:nvSpPr>
        <p:spPr>
          <a:xfrm>
            <a:off x="1828800" y="4648200"/>
            <a:ext cx="5943600" cy="1754326"/>
          </a:xfrm>
          <a:prstGeom prst="rect">
            <a:avLst/>
          </a:prstGeom>
        </p:spPr>
        <p:txBody>
          <a:bodyPr wrap="square">
            <a:spAutoFit/>
          </a:bodyPr>
          <a:lstStyle/>
          <a:p>
            <a:pPr marL="231721" indent="-231721" eaLnBrk="0" hangingPunct="0">
              <a:buFontTx/>
              <a:buChar char="•"/>
            </a:pPr>
            <a:r>
              <a:rPr lang="en-US" dirty="0" smtClean="0">
                <a:solidFill>
                  <a:srgbClr val="000000"/>
                </a:solidFill>
                <a:latin typeface="Helvetica" pitchFamily="34" charset="0"/>
              </a:rPr>
              <a:t>A </a:t>
            </a:r>
            <a:r>
              <a:rPr lang="en-US" dirty="0" smtClean="0">
                <a:solidFill>
                  <a:srgbClr val="FF3300"/>
                </a:solidFill>
                <a:latin typeface="Helvetica" pitchFamily="34" charset="0"/>
              </a:rPr>
              <a:t>relational database</a:t>
            </a:r>
            <a:r>
              <a:rPr lang="en-US" dirty="0" smtClean="0">
                <a:solidFill>
                  <a:srgbClr val="000000"/>
                </a:solidFill>
                <a:latin typeface="Helvetica" pitchFamily="34" charset="0"/>
              </a:rPr>
              <a:t> at the single observation level</a:t>
            </a:r>
          </a:p>
          <a:p>
            <a:pPr marL="231721" indent="-231721" eaLnBrk="0" hangingPunct="0">
              <a:buFontTx/>
              <a:buChar char="•"/>
            </a:pPr>
            <a:r>
              <a:rPr lang="en-US" dirty="0" smtClean="0">
                <a:solidFill>
                  <a:srgbClr val="000000"/>
                </a:solidFill>
                <a:latin typeface="Helvetica" pitchFamily="34" charset="0"/>
              </a:rPr>
              <a:t>Metadata for </a:t>
            </a:r>
            <a:r>
              <a:rPr lang="en-US" dirty="0" smtClean="0">
                <a:solidFill>
                  <a:srgbClr val="FF3300"/>
                </a:solidFill>
                <a:latin typeface="Helvetica" pitchFamily="34" charset="0"/>
              </a:rPr>
              <a:t>unambiguous interpretation</a:t>
            </a:r>
          </a:p>
          <a:p>
            <a:pPr marL="231721" indent="-231721" eaLnBrk="0" hangingPunct="0">
              <a:buFontTx/>
              <a:buChar char="•"/>
            </a:pPr>
            <a:r>
              <a:rPr lang="en-US" dirty="0" smtClean="0">
                <a:solidFill>
                  <a:srgbClr val="000000"/>
                </a:solidFill>
                <a:latin typeface="Helvetica" pitchFamily="34" charset="0"/>
              </a:rPr>
              <a:t>Traceable heritage from </a:t>
            </a:r>
            <a:r>
              <a:rPr lang="en-US" dirty="0" smtClean="0">
                <a:solidFill>
                  <a:srgbClr val="FF3300"/>
                </a:solidFill>
                <a:latin typeface="Helvetica" pitchFamily="34" charset="0"/>
              </a:rPr>
              <a:t>raw</a:t>
            </a:r>
            <a:r>
              <a:rPr lang="en-US" dirty="0" smtClean="0">
                <a:solidFill>
                  <a:srgbClr val="000000"/>
                </a:solidFill>
                <a:latin typeface="Helvetica" pitchFamily="34" charset="0"/>
              </a:rPr>
              <a:t> measurements to </a:t>
            </a:r>
            <a:r>
              <a:rPr lang="en-US" dirty="0" smtClean="0">
                <a:solidFill>
                  <a:srgbClr val="FF3300"/>
                </a:solidFill>
                <a:latin typeface="Helvetica" pitchFamily="34" charset="0"/>
              </a:rPr>
              <a:t>usable</a:t>
            </a:r>
            <a:r>
              <a:rPr lang="en-US" dirty="0" smtClean="0">
                <a:solidFill>
                  <a:srgbClr val="000000"/>
                </a:solidFill>
                <a:latin typeface="Helvetica" pitchFamily="34" charset="0"/>
              </a:rPr>
              <a:t> information</a:t>
            </a:r>
          </a:p>
          <a:p>
            <a:pPr marL="231721" indent="-231721" eaLnBrk="0" hangingPunct="0">
              <a:buFontTx/>
              <a:buChar char="•"/>
            </a:pPr>
            <a:r>
              <a:rPr lang="en-US" dirty="0" smtClean="0">
                <a:solidFill>
                  <a:prstClr val="black"/>
                </a:solidFill>
                <a:latin typeface="Helvetica" pitchFamily="34" charset="0"/>
              </a:rPr>
              <a:t>Promote </a:t>
            </a:r>
            <a:r>
              <a:rPr lang="en-US" dirty="0" smtClean="0">
                <a:solidFill>
                  <a:srgbClr val="FF0000"/>
                </a:solidFill>
                <a:latin typeface="Helvetica" pitchFamily="34" charset="0"/>
              </a:rPr>
              <a:t>syntactic</a:t>
            </a:r>
            <a:r>
              <a:rPr lang="en-US" dirty="0" smtClean="0">
                <a:solidFill>
                  <a:prstClr val="black"/>
                </a:solidFill>
                <a:latin typeface="Helvetica" pitchFamily="34" charset="0"/>
              </a:rPr>
              <a:t> and </a:t>
            </a:r>
            <a:r>
              <a:rPr lang="en-US" dirty="0" smtClean="0">
                <a:solidFill>
                  <a:srgbClr val="FF0000"/>
                </a:solidFill>
                <a:latin typeface="Helvetica" pitchFamily="34" charset="0"/>
              </a:rPr>
              <a:t>semantic</a:t>
            </a:r>
            <a:r>
              <a:rPr lang="en-US" dirty="0" smtClean="0">
                <a:solidFill>
                  <a:prstClr val="black"/>
                </a:solidFill>
                <a:latin typeface="Helvetica" pitchFamily="34" charset="0"/>
              </a:rPr>
              <a:t> consistency </a:t>
            </a:r>
          </a:p>
          <a:p>
            <a:pPr marL="231721" indent="-231721" eaLnBrk="0" hangingPunct="0">
              <a:buFontTx/>
              <a:buChar char="•"/>
            </a:pPr>
            <a:r>
              <a:rPr lang="en-US" dirty="0" smtClean="0">
                <a:solidFill>
                  <a:srgbClr val="FF3300"/>
                </a:solidFill>
                <a:latin typeface="Helvetica" pitchFamily="34" charset="0"/>
              </a:rPr>
              <a:t>Cross dimension</a:t>
            </a:r>
            <a:r>
              <a:rPr lang="en-US" dirty="0" smtClean="0">
                <a:solidFill>
                  <a:srgbClr val="000000"/>
                </a:solidFill>
                <a:latin typeface="Helvetica" pitchFamily="34" charset="0"/>
              </a:rPr>
              <a:t> retrieval and analysis</a:t>
            </a:r>
            <a:endParaRPr lang="en-US" dirty="0">
              <a:solidFill>
                <a:srgbClr val="000000"/>
              </a:solidFill>
              <a:latin typeface="Helvetica" pitchFamily="34" charset="0"/>
            </a:endParaRPr>
          </a:p>
        </p:txBody>
      </p:sp>
      <p:sp>
        <p:nvSpPr>
          <p:cNvPr id="30" name="Rectangle 29"/>
          <p:cNvSpPr/>
          <p:nvPr/>
        </p:nvSpPr>
        <p:spPr>
          <a:xfrm>
            <a:off x="208952" y="6324600"/>
            <a:ext cx="8782648" cy="461665"/>
          </a:xfrm>
          <a:prstGeom prst="rect">
            <a:avLst/>
          </a:prstGeom>
        </p:spPr>
        <p:txBody>
          <a:bodyPr wrap="square">
            <a:spAutoFit/>
          </a:bodyPr>
          <a:lstStyle/>
          <a:p>
            <a:r>
              <a:rPr lang="en-US" sz="1200" dirty="0">
                <a:solidFill>
                  <a:prstClr val="black"/>
                </a:solidFill>
              </a:rPr>
              <a:t>Horsburgh, J. S., D. G. Tarboton, D. R. Maidment, and I. Zaslavsky (2008), A </a:t>
            </a:r>
            <a:r>
              <a:rPr lang="en-US" sz="1200" dirty="0" smtClean="0">
                <a:solidFill>
                  <a:prstClr val="black"/>
                </a:solidFill>
              </a:rPr>
              <a:t>relational model </a:t>
            </a:r>
            <a:r>
              <a:rPr lang="en-US" sz="1200" dirty="0">
                <a:solidFill>
                  <a:prstClr val="black"/>
                </a:solidFill>
              </a:rPr>
              <a:t>for environmental and water resources data, </a:t>
            </a:r>
            <a:r>
              <a:rPr lang="en-US" sz="1200" i="1" dirty="0">
                <a:solidFill>
                  <a:prstClr val="black"/>
                </a:solidFill>
              </a:rPr>
              <a:t>Water Resources Research</a:t>
            </a:r>
            <a:r>
              <a:rPr lang="en-US" sz="1200" dirty="0">
                <a:solidFill>
                  <a:prstClr val="black"/>
                </a:solidFill>
              </a:rPr>
              <a:t>, </a:t>
            </a:r>
            <a:r>
              <a:rPr lang="en-US" sz="1200" dirty="0" smtClean="0">
                <a:solidFill>
                  <a:prstClr val="black"/>
                </a:solidFill>
              </a:rPr>
              <a:t>44, W05406</a:t>
            </a:r>
            <a:r>
              <a:rPr lang="en-US" sz="1200" dirty="0">
                <a:solidFill>
                  <a:prstClr val="black"/>
                </a:solidFill>
              </a:rPr>
              <a:t>, doi:10.1029/2007WR006392.</a:t>
            </a:r>
            <a:endParaRPr lang="en-US" sz="1200" dirty="0">
              <a:solidFill>
                <a:prstClr val="black"/>
              </a:solidFill>
              <a:latin typeface="Arial" charset="0"/>
            </a:endParaRPr>
          </a:p>
        </p:txBody>
      </p:sp>
      <p:sp>
        <p:nvSpPr>
          <p:cNvPr id="4" name="Rectangle 3"/>
          <p:cNvSpPr/>
          <p:nvPr/>
        </p:nvSpPr>
        <p:spPr>
          <a:xfrm>
            <a:off x="3352800" y="609600"/>
            <a:ext cx="2329840" cy="840230"/>
          </a:xfrm>
          <a:prstGeom prst="rect">
            <a:avLst/>
          </a:prstGeom>
        </p:spPr>
        <p:txBody>
          <a:bodyPr wrap="square">
            <a:spAutoFit/>
          </a:bodyPr>
          <a:lstStyle/>
          <a:p>
            <a:pPr algn="ctr">
              <a:lnSpc>
                <a:spcPct val="90000"/>
              </a:lnSpc>
            </a:pPr>
            <a:r>
              <a:rPr lang="en-US" dirty="0">
                <a:solidFill>
                  <a:srgbClr val="C0504D"/>
                </a:solidFill>
              </a:rPr>
              <a:t>Provides a common persistence model for data storage</a:t>
            </a:r>
          </a:p>
        </p:txBody>
      </p:sp>
    </p:spTree>
    <p:extLst>
      <p:ext uri="{BB962C8B-B14F-4D97-AF65-F5344CB8AC3E}">
        <p14:creationId xmlns:p14="http://schemas.microsoft.com/office/powerpoint/2010/main" val="266243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60" y="224912"/>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95399"/>
            <a:ext cx="5257800" cy="5236823"/>
          </a:xfrm>
        </p:spPr>
        <p:txBody>
          <a:bodyPr>
            <a:normAutofit fontScale="70000" lnSpcReduction="20000"/>
          </a:bodyPr>
          <a:lstStyle/>
          <a:p>
            <a:r>
              <a:rPr lang="en-US" dirty="0" smtClean="0"/>
              <a:t>The need for better data access </a:t>
            </a:r>
            <a:r>
              <a:rPr lang="en-US" dirty="0" err="1" smtClean="0"/>
              <a:t>cyberinfrastructure</a:t>
            </a:r>
            <a:endParaRPr lang="en-US" dirty="0" smtClean="0"/>
          </a:p>
          <a:p>
            <a:r>
              <a:rPr lang="en-US" dirty="0" smtClean="0"/>
              <a:t>CUAHSI HIS Services-Oriented Architecture</a:t>
            </a:r>
          </a:p>
          <a:p>
            <a:pPr lvl="1"/>
            <a:r>
              <a:rPr lang="en-US" dirty="0" smtClean="0"/>
              <a:t>Standards for hydrologic data storage and exchange</a:t>
            </a:r>
          </a:p>
          <a:p>
            <a:pPr lvl="1"/>
            <a:r>
              <a:rPr lang="en-US" dirty="0" smtClean="0"/>
              <a:t>Catalog for data discovery </a:t>
            </a:r>
          </a:p>
          <a:p>
            <a:pPr lvl="1"/>
            <a:r>
              <a:rPr lang="en-US" dirty="0" smtClean="0"/>
              <a:t>Integration of information from multiple sources </a:t>
            </a:r>
          </a:p>
          <a:p>
            <a:r>
              <a:rPr lang="en-US" dirty="0" smtClean="0"/>
              <a:t>HydroShare </a:t>
            </a:r>
          </a:p>
          <a:p>
            <a:pPr lvl="1"/>
            <a:r>
              <a:rPr lang="en-US" dirty="0" smtClean="0"/>
              <a:t>Collaborative data analysis and publication</a:t>
            </a:r>
          </a:p>
          <a:p>
            <a:pPr lvl="1"/>
            <a:r>
              <a:rPr lang="en-US" dirty="0" smtClean="0"/>
              <a:t>Collaborative integrated modeling</a:t>
            </a:r>
          </a:p>
          <a:p>
            <a:pPr lvl="1"/>
            <a:r>
              <a:rPr lang="en-US" dirty="0" smtClean="0"/>
              <a:t>Architecture (</a:t>
            </a:r>
            <a:r>
              <a:rPr lang="en-US" dirty="0"/>
              <a:t>Resource Centric </a:t>
            </a:r>
            <a:r>
              <a:rPr lang="en-US" dirty="0" smtClean="0"/>
              <a:t>Paradigm)</a:t>
            </a:r>
          </a:p>
          <a:p>
            <a:pPr lvl="1"/>
            <a:r>
              <a:rPr lang="en-US" dirty="0" smtClean="0"/>
              <a:t>Resource Data Model</a:t>
            </a:r>
          </a:p>
          <a:p>
            <a:pPr lvl="1"/>
            <a:r>
              <a:rPr lang="en-US" dirty="0" smtClean="0"/>
              <a:t>Functionality (to be) developed</a:t>
            </a:r>
          </a:p>
        </p:txBody>
      </p:sp>
      <p:pic>
        <p:nvPicPr>
          <p:cNvPr id="5" name="Picture 2" descr="I:\DCIM\Camera\2012-09-02 16.28.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96" t="9528" r="11567"/>
          <a:stretch/>
        </p:blipFill>
        <p:spPr bwMode="auto">
          <a:xfrm>
            <a:off x="6859023" y="2362200"/>
            <a:ext cx="965071" cy="865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olossus.uwrl.usu.edu\working\jeff\Working\Projects\NSF Little Bear River Testbed\Monitoring\Site Photos\Buger King\DSCN1914.JPG"/>
          <p:cNvPicPr>
            <a:picLocks noChangeAspect="1" noChangeArrowheads="1"/>
          </p:cNvPicPr>
          <p:nvPr/>
        </p:nvPicPr>
        <p:blipFill>
          <a:blip r:embed="rId3" cstate="print"/>
          <a:srcRect/>
          <a:stretch>
            <a:fillRect/>
          </a:stretch>
        </p:blipFill>
        <p:spPr bwMode="auto">
          <a:xfrm>
            <a:off x="7620000" y="3733800"/>
            <a:ext cx="1064385" cy="1143000"/>
          </a:xfrm>
          <a:prstGeom prst="rect">
            <a:avLst/>
          </a:prstGeom>
          <a:noFill/>
        </p:spPr>
      </p:pic>
      <p:pic>
        <p:nvPicPr>
          <p:cNvPr id="10" name="Picture 7" descr="ODM 1"/>
          <p:cNvPicPr>
            <a:picLocks noChangeAspect="1" noChangeArrowheads="1"/>
          </p:cNvPicPr>
          <p:nvPr/>
        </p:nvPicPr>
        <p:blipFill rotWithShape="1">
          <a:blip r:embed="rId4" cstate="print"/>
          <a:srcRect r="67813" b="66643"/>
          <a:stretch/>
        </p:blipFill>
        <p:spPr bwMode="auto">
          <a:xfrm>
            <a:off x="6019800" y="3733800"/>
            <a:ext cx="1059679" cy="1143000"/>
          </a:xfrm>
          <a:prstGeom prst="rect">
            <a:avLst/>
          </a:prstGeom>
          <a:noFill/>
          <a:ln w="9525">
            <a:solidFill>
              <a:schemeClr val="tx1"/>
            </a:solidFill>
            <a:miter lim="800000"/>
            <a:headEnd/>
            <a:tailEnd/>
          </a:ln>
        </p:spPr>
      </p:pic>
      <p:pic>
        <p:nvPicPr>
          <p:cNvPr id="12" name="Picture 2" descr="C:\Users\rayi\Dropbox\NSF SSI Hydrology\SI2 Jan 2013 Mtg\1 Pager\pics\cloud_02.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5257800"/>
            <a:ext cx="2665412" cy="127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ahsi_logo_4"/>
          <p:cNvPicPr>
            <a:picLocks noChangeAspect="1" noChangeArrowheads="1"/>
          </p:cNvPicPr>
          <p:nvPr/>
        </p:nvPicPr>
        <p:blipFill>
          <a:blip r:embed="rId6" cstate="print">
            <a:extLst>
              <a:ext uri="{28A0092B-C50C-407E-A947-70E740481C1C}">
                <a14:useLocalDpi xmlns:a14="http://schemas.microsoft.com/office/drawing/2010/main" val="0"/>
              </a:ext>
            </a:extLst>
          </a:blip>
          <a:srcRect r="69569"/>
          <a:stretch>
            <a:fillRect/>
          </a:stretch>
        </p:blipFill>
        <p:spPr bwMode="auto">
          <a:xfrm>
            <a:off x="6334026" y="5662663"/>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s://encrypted-tbn1.gstatic.com/images?q=tbn:ANd9GcSfu_cr5zyUm_r2Werw87zQ7B8DxfYYdO9A8aXeXbCMv-VDLLJ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172" y="5997790"/>
            <a:ext cx="681806" cy="2506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6855" y="5466354"/>
            <a:ext cx="888439" cy="490878"/>
          </a:xfrm>
          <a:prstGeom prst="rect">
            <a:avLst/>
          </a:prstGeom>
          <a:noFill/>
          <a:ln w="9525">
            <a:noFill/>
            <a:miter lim="800000"/>
            <a:headEnd/>
            <a:tailEnd/>
          </a:ln>
        </p:spPr>
      </p:pic>
      <p:pic>
        <p:nvPicPr>
          <p:cNvPr id="16" name="Picture 1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1957" y="5725939"/>
            <a:ext cx="500470" cy="44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stCxn id="10" idx="0"/>
            <a:endCxn id="5" idx="2"/>
          </p:cNvCxnSpPr>
          <p:nvPr/>
        </p:nvCxnSpPr>
        <p:spPr>
          <a:xfrm flipV="1">
            <a:off x="6549640" y="3227967"/>
            <a:ext cx="791919"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0"/>
            <a:endCxn id="5" idx="2"/>
          </p:cNvCxnSpPr>
          <p:nvPr/>
        </p:nvCxnSpPr>
        <p:spPr>
          <a:xfrm flipH="1" flipV="1">
            <a:off x="7341559" y="3227967"/>
            <a:ext cx="810634"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p:cNvCxnSpPr>
          <p:nvPr/>
        </p:nvCxnSpPr>
        <p:spPr>
          <a:xfrm flipV="1">
            <a:off x="7341559" y="1752600"/>
            <a:ext cx="1023"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1"/>
            <a:endCxn id="10" idx="3"/>
          </p:cNvCxnSpPr>
          <p:nvPr/>
        </p:nvCxnSpPr>
        <p:spPr>
          <a:xfrm flipH="1">
            <a:off x="7079479" y="4305300"/>
            <a:ext cx="540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76738" y="1036320"/>
            <a:ext cx="929640" cy="1021080"/>
          </a:xfrm>
          <a:prstGeom prst="rect">
            <a:avLst/>
          </a:prstGeom>
          <a:noFill/>
          <a:ln w="9525">
            <a:noFill/>
            <a:miter lim="800000"/>
            <a:headEnd/>
            <a:tailEnd/>
          </a:ln>
        </p:spPr>
      </p:pic>
    </p:spTree>
    <p:extLst>
      <p:ext uri="{BB962C8B-B14F-4D97-AF65-F5344CB8AC3E}">
        <p14:creationId xmlns:p14="http://schemas.microsoft.com/office/powerpoint/2010/main" val="41108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cstate="print"/>
          <a:srcRect/>
          <a:stretch>
            <a:fillRect/>
          </a:stretch>
        </p:blipFill>
        <p:spPr bwMode="auto">
          <a:xfrm>
            <a:off x="1828800" y="1565275"/>
            <a:ext cx="6059488" cy="1704975"/>
          </a:xfrm>
          <a:prstGeom prst="rect">
            <a:avLst/>
          </a:prstGeom>
          <a:noFill/>
        </p:spPr>
      </p:pic>
      <p:pic>
        <p:nvPicPr>
          <p:cNvPr id="222211" name="Picture 3"/>
          <p:cNvPicPr>
            <a:picLocks noChangeAspect="1" noChangeArrowheads="1"/>
          </p:cNvPicPr>
          <p:nvPr/>
        </p:nvPicPr>
        <p:blipFill>
          <a:blip r:embed="rId3" cstate="print"/>
          <a:srcRect/>
          <a:stretch>
            <a:fillRect/>
          </a:stretch>
        </p:blipFill>
        <p:spPr bwMode="auto">
          <a:xfrm>
            <a:off x="234950" y="4876800"/>
            <a:ext cx="3571875" cy="995363"/>
          </a:xfrm>
          <a:prstGeom prst="rect">
            <a:avLst/>
          </a:prstGeom>
          <a:noFill/>
        </p:spPr>
      </p:pic>
      <p:pic>
        <p:nvPicPr>
          <p:cNvPr id="222212" name="Picture 4"/>
          <p:cNvPicPr>
            <a:picLocks noChangeAspect="1" noChangeArrowheads="1"/>
          </p:cNvPicPr>
          <p:nvPr/>
        </p:nvPicPr>
        <p:blipFill>
          <a:blip r:embed="rId4" cstate="print"/>
          <a:srcRect/>
          <a:stretch>
            <a:fillRect/>
          </a:stretch>
        </p:blipFill>
        <p:spPr bwMode="auto">
          <a:xfrm>
            <a:off x="4248150" y="5256213"/>
            <a:ext cx="4787900" cy="1241425"/>
          </a:xfrm>
          <a:prstGeom prst="rect">
            <a:avLst/>
          </a:prstGeom>
          <a:noFill/>
        </p:spPr>
      </p:pic>
      <p:pic>
        <p:nvPicPr>
          <p:cNvPr id="222213" name="Picture 5"/>
          <p:cNvPicPr>
            <a:picLocks noChangeAspect="1" noChangeArrowheads="1"/>
          </p:cNvPicPr>
          <p:nvPr/>
        </p:nvPicPr>
        <p:blipFill>
          <a:blip r:embed="rId5" cstate="print"/>
          <a:srcRect/>
          <a:stretch>
            <a:fillRect/>
          </a:stretch>
        </p:blipFill>
        <p:spPr bwMode="auto">
          <a:xfrm>
            <a:off x="104775" y="3413125"/>
            <a:ext cx="8983663" cy="1182688"/>
          </a:xfrm>
          <a:prstGeom prst="rect">
            <a:avLst/>
          </a:prstGeom>
          <a:noFill/>
        </p:spPr>
      </p:pic>
      <p:sp>
        <p:nvSpPr>
          <p:cNvPr id="222214" name="Rectangle 6"/>
          <p:cNvSpPr>
            <a:spLocks noGrp="1" noChangeArrowheads="1"/>
          </p:cNvSpPr>
          <p:nvPr>
            <p:ph type="title"/>
          </p:nvPr>
        </p:nvSpPr>
        <p:spPr>
          <a:xfrm>
            <a:off x="719138" y="134938"/>
            <a:ext cx="8048625" cy="1185862"/>
          </a:xfrm>
        </p:spPr>
        <p:txBody>
          <a:bodyPr/>
          <a:lstStyle/>
          <a:p>
            <a:r>
              <a:rPr lang="en-US" sz="4000"/>
              <a:t>Discharge, Stage, Concentration and Daily Average Example</a:t>
            </a:r>
          </a:p>
        </p:txBody>
      </p:sp>
      <p:sp>
        <p:nvSpPr>
          <p:cNvPr id="222215" name="Oval 7"/>
          <p:cNvSpPr>
            <a:spLocks noChangeArrowheads="1"/>
          </p:cNvSpPr>
          <p:nvPr/>
        </p:nvSpPr>
        <p:spPr bwMode="auto">
          <a:xfrm>
            <a:off x="6186488" y="2014538"/>
            <a:ext cx="304800" cy="1052512"/>
          </a:xfrm>
          <a:prstGeom prst="ellipse">
            <a:avLst/>
          </a:prstGeom>
          <a:noFill/>
          <a:ln w="28575">
            <a:solidFill>
              <a:schemeClr val="accent2"/>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16" name="Oval 8"/>
          <p:cNvSpPr>
            <a:spLocks noChangeArrowheads="1"/>
          </p:cNvSpPr>
          <p:nvPr/>
        </p:nvSpPr>
        <p:spPr bwMode="auto">
          <a:xfrm>
            <a:off x="693738" y="3776663"/>
            <a:ext cx="315912" cy="657225"/>
          </a:xfrm>
          <a:prstGeom prst="ellipse">
            <a:avLst/>
          </a:prstGeom>
          <a:noFill/>
          <a:ln w="28575">
            <a:solidFill>
              <a:schemeClr val="accent2"/>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17" name="AutoShape 9"/>
          <p:cNvCxnSpPr>
            <a:cxnSpLocks noChangeShapeType="1"/>
            <a:stCxn id="222215" idx="4"/>
            <a:endCxn id="222216" idx="0"/>
          </p:cNvCxnSpPr>
          <p:nvPr/>
        </p:nvCxnSpPr>
        <p:spPr bwMode="auto">
          <a:xfrm rot="5400000">
            <a:off x="3255169" y="678657"/>
            <a:ext cx="681037" cy="5486400"/>
          </a:xfrm>
          <a:prstGeom prst="bentConnector3">
            <a:avLst>
              <a:gd name="adj1" fmla="val 38926"/>
            </a:avLst>
          </a:prstGeom>
          <a:noFill/>
          <a:ln w="28575">
            <a:solidFill>
              <a:schemeClr val="accent2"/>
            </a:solidFill>
            <a:miter lim="800000"/>
            <a:headEnd/>
            <a:tailEnd/>
          </a:ln>
          <a:effectLst/>
        </p:spPr>
      </p:cxnSp>
      <p:sp>
        <p:nvSpPr>
          <p:cNvPr id="222218" name="Oval 10"/>
          <p:cNvSpPr>
            <a:spLocks noChangeArrowheads="1"/>
          </p:cNvSpPr>
          <p:nvPr/>
        </p:nvSpPr>
        <p:spPr bwMode="auto">
          <a:xfrm>
            <a:off x="6824663" y="2012950"/>
            <a:ext cx="304800" cy="1060450"/>
          </a:xfrm>
          <a:prstGeom prst="ellipse">
            <a:avLst/>
          </a:prstGeom>
          <a:noFill/>
          <a:ln w="28575">
            <a:solidFill>
              <a:srgbClr val="0099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19" name="Oval 11"/>
          <p:cNvSpPr>
            <a:spLocks noChangeArrowheads="1"/>
          </p:cNvSpPr>
          <p:nvPr/>
        </p:nvSpPr>
        <p:spPr bwMode="auto">
          <a:xfrm>
            <a:off x="4849813" y="5626100"/>
            <a:ext cx="304800" cy="717550"/>
          </a:xfrm>
          <a:prstGeom prst="ellipse">
            <a:avLst/>
          </a:prstGeom>
          <a:noFill/>
          <a:ln w="28575">
            <a:solidFill>
              <a:srgbClr val="0099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20" name="AutoShape 12"/>
          <p:cNvCxnSpPr>
            <a:cxnSpLocks noChangeShapeType="1"/>
            <a:stCxn id="222218" idx="4"/>
            <a:endCxn id="222219" idx="0"/>
          </p:cNvCxnSpPr>
          <p:nvPr/>
        </p:nvCxnSpPr>
        <p:spPr bwMode="auto">
          <a:xfrm rot="5400000">
            <a:off x="4727575" y="3362326"/>
            <a:ext cx="2524125" cy="1974850"/>
          </a:xfrm>
          <a:prstGeom prst="bentConnector3">
            <a:avLst>
              <a:gd name="adj1" fmla="val 67921"/>
            </a:avLst>
          </a:prstGeom>
          <a:noFill/>
          <a:ln w="28575">
            <a:solidFill>
              <a:srgbClr val="009900"/>
            </a:solidFill>
            <a:miter lim="800000"/>
            <a:headEnd/>
            <a:tailEnd/>
          </a:ln>
          <a:effectLst/>
        </p:spPr>
      </p:cxnSp>
      <p:sp>
        <p:nvSpPr>
          <p:cNvPr id="222221" name="Oval 13"/>
          <p:cNvSpPr>
            <a:spLocks noChangeArrowheads="1"/>
          </p:cNvSpPr>
          <p:nvPr/>
        </p:nvSpPr>
        <p:spPr bwMode="auto">
          <a:xfrm>
            <a:off x="4378325" y="3794125"/>
            <a:ext cx="304800" cy="679450"/>
          </a:xfrm>
          <a:prstGeom prst="ellipse">
            <a:avLst/>
          </a:prstGeom>
          <a:noFill/>
          <a:ln w="28575">
            <a:solidFill>
              <a:srgbClr val="CC00CC"/>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22" name="Oval 14"/>
          <p:cNvSpPr>
            <a:spLocks noChangeArrowheads="1"/>
          </p:cNvSpPr>
          <p:nvPr/>
        </p:nvSpPr>
        <p:spPr bwMode="auto">
          <a:xfrm>
            <a:off x="542925" y="5214938"/>
            <a:ext cx="304800" cy="555625"/>
          </a:xfrm>
          <a:prstGeom prst="ellipse">
            <a:avLst/>
          </a:prstGeom>
          <a:noFill/>
          <a:ln w="28575">
            <a:solidFill>
              <a:srgbClr val="CC00CC"/>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23" name="AutoShape 15"/>
          <p:cNvCxnSpPr>
            <a:cxnSpLocks noChangeShapeType="1"/>
            <a:stCxn id="222221" idx="4"/>
            <a:endCxn id="222222" idx="0"/>
          </p:cNvCxnSpPr>
          <p:nvPr/>
        </p:nvCxnSpPr>
        <p:spPr bwMode="auto">
          <a:xfrm rot="5400000">
            <a:off x="2256631" y="2926557"/>
            <a:ext cx="712787" cy="3835400"/>
          </a:xfrm>
          <a:prstGeom prst="bentConnector3">
            <a:avLst>
              <a:gd name="adj1" fmla="val 31847"/>
            </a:avLst>
          </a:prstGeom>
          <a:noFill/>
          <a:ln w="28575">
            <a:solidFill>
              <a:srgbClr val="CC00CC"/>
            </a:solidFill>
            <a:miter lim="800000"/>
            <a:headEnd/>
            <a:tailEnd/>
          </a:ln>
          <a:effectLst/>
        </p:spPr>
      </p:cxnSp>
      <p:sp>
        <p:nvSpPr>
          <p:cNvPr id="222224" name="Oval 16"/>
          <p:cNvSpPr>
            <a:spLocks noChangeArrowheads="1"/>
          </p:cNvSpPr>
          <p:nvPr/>
        </p:nvSpPr>
        <p:spPr bwMode="auto">
          <a:xfrm>
            <a:off x="8020050" y="3692525"/>
            <a:ext cx="936625" cy="811213"/>
          </a:xfrm>
          <a:prstGeom prst="ellipse">
            <a:avLst/>
          </a:prstGeom>
          <a:noFill/>
          <a:ln w="28575">
            <a:solidFill>
              <a:srgbClr val="FF00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Tree>
    <p:extLst>
      <p:ext uri="{BB962C8B-B14F-4D97-AF65-F5344CB8AC3E}">
        <p14:creationId xmlns:p14="http://schemas.microsoft.com/office/powerpoint/2010/main" val="5381230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p:cNvPicPr>
            <a:picLocks noChangeAspect="1" noChangeArrowheads="1"/>
          </p:cNvPicPr>
          <p:nvPr/>
        </p:nvPicPr>
        <p:blipFill>
          <a:blip r:embed="rId2" cstate="print"/>
          <a:srcRect b="1863"/>
          <a:stretch>
            <a:fillRect/>
          </a:stretch>
        </p:blipFill>
        <p:spPr bwMode="auto">
          <a:xfrm>
            <a:off x="3140075" y="738188"/>
            <a:ext cx="5775325" cy="3670300"/>
          </a:xfrm>
          <a:prstGeom prst="rect">
            <a:avLst/>
          </a:prstGeom>
          <a:noFill/>
          <a:ln w="9525">
            <a:noFill/>
            <a:miter lim="800000"/>
            <a:headEnd/>
            <a:tailEnd/>
          </a:ln>
        </p:spPr>
      </p:pic>
      <p:sp>
        <p:nvSpPr>
          <p:cNvPr id="39939" name="Rectangle 3"/>
          <p:cNvSpPr>
            <a:spLocks noGrp="1" noChangeArrowheads="1"/>
          </p:cNvSpPr>
          <p:nvPr>
            <p:ph type="title"/>
          </p:nvPr>
        </p:nvSpPr>
        <p:spPr>
          <a:xfrm>
            <a:off x="741363" y="-52388"/>
            <a:ext cx="7772400" cy="835026"/>
          </a:xfrm>
        </p:spPr>
        <p:txBody>
          <a:bodyPr/>
          <a:lstStyle/>
          <a:p>
            <a:pPr eaLnBrk="1" hangingPunct="1"/>
            <a:r>
              <a:rPr lang="en-US" smtClean="0"/>
              <a:t>Site Attributes</a:t>
            </a:r>
          </a:p>
        </p:txBody>
      </p:sp>
      <p:sp>
        <p:nvSpPr>
          <p:cNvPr id="39940" name="Text Box 4"/>
          <p:cNvSpPr txBox="1">
            <a:spLocks noChangeArrowheads="1"/>
          </p:cNvSpPr>
          <p:nvPr/>
        </p:nvSpPr>
        <p:spPr bwMode="auto">
          <a:xfrm>
            <a:off x="139700" y="3543300"/>
            <a:ext cx="6973888" cy="3387725"/>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mtClean="0">
                <a:solidFill>
                  <a:srgbClr val="FF3300"/>
                </a:solidFill>
              </a:rPr>
              <a:t>SiteCode</a:t>
            </a:r>
            <a:r>
              <a:rPr lang="en-US" smtClean="0">
                <a:solidFill>
                  <a:srgbClr val="000000"/>
                </a:solidFill>
              </a:rPr>
              <a:t>, e.g. NWIS:10109000</a:t>
            </a:r>
          </a:p>
          <a:p>
            <a:pPr fontAlgn="base">
              <a:spcBef>
                <a:spcPct val="0"/>
              </a:spcBef>
              <a:spcAft>
                <a:spcPct val="0"/>
              </a:spcAft>
            </a:pPr>
            <a:r>
              <a:rPr lang="en-US" smtClean="0">
                <a:solidFill>
                  <a:srgbClr val="FF3300"/>
                </a:solidFill>
              </a:rPr>
              <a:t>SiteName</a:t>
            </a:r>
            <a:r>
              <a:rPr lang="en-US" smtClean="0">
                <a:solidFill>
                  <a:srgbClr val="000000"/>
                </a:solidFill>
              </a:rPr>
              <a:t>, e.g. Logan River Near Logan, UT</a:t>
            </a:r>
          </a:p>
          <a:p>
            <a:pPr fontAlgn="base">
              <a:spcBef>
                <a:spcPct val="0"/>
              </a:spcBef>
              <a:spcAft>
                <a:spcPct val="0"/>
              </a:spcAft>
            </a:pPr>
            <a:r>
              <a:rPr lang="en-US" smtClean="0">
                <a:solidFill>
                  <a:srgbClr val="FF3300"/>
                </a:solidFill>
              </a:rPr>
              <a:t>Latitude, Longitude</a:t>
            </a:r>
            <a:r>
              <a:rPr lang="en-US" smtClean="0">
                <a:solidFill>
                  <a:srgbClr val="000000"/>
                </a:solidFill>
              </a:rPr>
              <a:t> Geographic coordinates of site</a:t>
            </a:r>
          </a:p>
          <a:p>
            <a:pPr fontAlgn="base">
              <a:spcBef>
                <a:spcPct val="0"/>
              </a:spcBef>
              <a:spcAft>
                <a:spcPct val="0"/>
              </a:spcAft>
            </a:pPr>
            <a:r>
              <a:rPr lang="en-US" smtClean="0">
                <a:solidFill>
                  <a:srgbClr val="FF3300"/>
                </a:solidFill>
              </a:rPr>
              <a:t>LatLongDatum</a:t>
            </a:r>
            <a:r>
              <a:rPr lang="en-US" smtClean="0">
                <a:solidFill>
                  <a:srgbClr val="000000"/>
                </a:solidFill>
              </a:rPr>
              <a:t> Spatial reference system of latitude and longitude</a:t>
            </a:r>
          </a:p>
          <a:p>
            <a:pPr fontAlgn="base">
              <a:spcBef>
                <a:spcPct val="0"/>
              </a:spcBef>
              <a:spcAft>
                <a:spcPct val="0"/>
              </a:spcAft>
            </a:pPr>
            <a:r>
              <a:rPr lang="en-US" smtClean="0">
                <a:solidFill>
                  <a:srgbClr val="FF3300"/>
                </a:solidFill>
              </a:rPr>
              <a:t>Elevation_m</a:t>
            </a:r>
            <a:r>
              <a:rPr lang="en-US" smtClean="0">
                <a:solidFill>
                  <a:srgbClr val="000000"/>
                </a:solidFill>
              </a:rPr>
              <a:t> Elevation of the site</a:t>
            </a:r>
          </a:p>
          <a:p>
            <a:pPr fontAlgn="base">
              <a:spcBef>
                <a:spcPct val="0"/>
              </a:spcBef>
              <a:spcAft>
                <a:spcPct val="0"/>
              </a:spcAft>
            </a:pPr>
            <a:r>
              <a:rPr lang="en-US" smtClean="0">
                <a:solidFill>
                  <a:srgbClr val="FF3300"/>
                </a:solidFill>
              </a:rPr>
              <a:t>VerticalDatum</a:t>
            </a:r>
            <a:r>
              <a:rPr lang="en-US" smtClean="0">
                <a:solidFill>
                  <a:srgbClr val="000000"/>
                </a:solidFill>
              </a:rPr>
              <a:t> Datum of the site elevation</a:t>
            </a:r>
          </a:p>
          <a:p>
            <a:pPr fontAlgn="base">
              <a:spcBef>
                <a:spcPct val="0"/>
              </a:spcBef>
              <a:spcAft>
                <a:spcPct val="0"/>
              </a:spcAft>
            </a:pPr>
            <a:r>
              <a:rPr lang="en-US" smtClean="0">
                <a:solidFill>
                  <a:srgbClr val="FF3300"/>
                </a:solidFill>
              </a:rPr>
              <a:t>Local X, Local Y</a:t>
            </a:r>
            <a:r>
              <a:rPr lang="en-US" smtClean="0">
                <a:solidFill>
                  <a:srgbClr val="000000"/>
                </a:solidFill>
              </a:rPr>
              <a:t> Local coordinates of site</a:t>
            </a:r>
          </a:p>
          <a:p>
            <a:pPr fontAlgn="base">
              <a:spcBef>
                <a:spcPct val="0"/>
              </a:spcBef>
              <a:spcAft>
                <a:spcPct val="0"/>
              </a:spcAft>
            </a:pPr>
            <a:r>
              <a:rPr lang="en-US" smtClean="0">
                <a:solidFill>
                  <a:srgbClr val="FF3300"/>
                </a:solidFill>
              </a:rPr>
              <a:t>LocalProjection</a:t>
            </a:r>
            <a:r>
              <a:rPr lang="en-US" smtClean="0">
                <a:solidFill>
                  <a:srgbClr val="000000"/>
                </a:solidFill>
              </a:rPr>
              <a:t> Spatial reference system of local coordinates</a:t>
            </a:r>
          </a:p>
          <a:p>
            <a:pPr fontAlgn="base">
              <a:spcBef>
                <a:spcPct val="0"/>
              </a:spcBef>
              <a:spcAft>
                <a:spcPct val="0"/>
              </a:spcAft>
            </a:pPr>
            <a:r>
              <a:rPr lang="en-US" smtClean="0">
                <a:solidFill>
                  <a:srgbClr val="FF3300"/>
                </a:solidFill>
              </a:rPr>
              <a:t>PosAccuracy_m</a:t>
            </a:r>
            <a:r>
              <a:rPr lang="en-US" smtClean="0">
                <a:solidFill>
                  <a:srgbClr val="000000"/>
                </a:solidFill>
              </a:rPr>
              <a:t> Positional Accuracy</a:t>
            </a:r>
          </a:p>
          <a:p>
            <a:pPr fontAlgn="base">
              <a:spcBef>
                <a:spcPct val="0"/>
              </a:spcBef>
              <a:spcAft>
                <a:spcPct val="0"/>
              </a:spcAft>
            </a:pPr>
            <a:r>
              <a:rPr lang="en-US" smtClean="0">
                <a:solidFill>
                  <a:srgbClr val="FF3300"/>
                </a:solidFill>
              </a:rPr>
              <a:t>State</a:t>
            </a:r>
            <a:r>
              <a:rPr lang="en-US" smtClean="0">
                <a:solidFill>
                  <a:srgbClr val="000000"/>
                </a:solidFill>
              </a:rPr>
              <a:t>, e.g. Utah</a:t>
            </a:r>
          </a:p>
          <a:p>
            <a:pPr fontAlgn="base">
              <a:spcBef>
                <a:spcPct val="0"/>
              </a:spcBef>
              <a:spcAft>
                <a:spcPct val="0"/>
              </a:spcAft>
            </a:pPr>
            <a:r>
              <a:rPr lang="en-US" smtClean="0">
                <a:solidFill>
                  <a:srgbClr val="FF3300"/>
                </a:solidFill>
              </a:rPr>
              <a:t>County</a:t>
            </a:r>
            <a:r>
              <a:rPr lang="en-US" smtClean="0">
                <a:solidFill>
                  <a:srgbClr val="000000"/>
                </a:solidFill>
              </a:rPr>
              <a:t>, e.g. Cache</a:t>
            </a:r>
          </a:p>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479178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42888" y="1820863"/>
            <a:ext cx="1938337" cy="2698750"/>
          </a:xfrm>
          <a:prstGeom prst="rect">
            <a:avLst/>
          </a:prstGeom>
          <a:noFill/>
          <a:ln w="28575">
            <a:solidFill>
              <a:srgbClr val="FF3300"/>
            </a:solidFill>
            <a:prstDash val="dash"/>
            <a:miter lim="800000"/>
            <a:headEnd/>
            <a:tailEnd/>
          </a:ln>
        </p:spPr>
        <p:txBody>
          <a:bodyPr wrap="none" anchor="ctr"/>
          <a:lstStyle/>
          <a:p>
            <a:pPr fontAlgn="base">
              <a:spcBef>
                <a:spcPct val="0"/>
              </a:spcBef>
              <a:spcAft>
                <a:spcPct val="0"/>
              </a:spcAft>
            </a:pPr>
            <a:endParaRPr lang="en-US" smtClean="0">
              <a:solidFill>
                <a:srgbClr val="000000"/>
              </a:solidFill>
            </a:endParaRPr>
          </a:p>
        </p:txBody>
      </p:sp>
      <p:pic>
        <p:nvPicPr>
          <p:cNvPr id="40963" name="Picture 3"/>
          <p:cNvPicPr>
            <a:picLocks noChangeAspect="1" noChangeArrowheads="1"/>
          </p:cNvPicPr>
          <p:nvPr/>
        </p:nvPicPr>
        <p:blipFill>
          <a:blip r:embed="rId3" cstate="print"/>
          <a:srcRect/>
          <a:stretch>
            <a:fillRect/>
          </a:stretch>
        </p:blipFill>
        <p:spPr bwMode="auto">
          <a:xfrm flipV="1">
            <a:off x="3255963" y="1957388"/>
            <a:ext cx="5976937" cy="4900612"/>
          </a:xfrm>
          <a:prstGeom prst="rect">
            <a:avLst/>
          </a:prstGeom>
          <a:noFill/>
          <a:ln w="9525">
            <a:noFill/>
            <a:miter lim="800000"/>
            <a:headEnd/>
            <a:tailEnd/>
          </a:ln>
        </p:spPr>
      </p:pic>
      <p:grpSp>
        <p:nvGrpSpPr>
          <p:cNvPr id="2" name="Group 4"/>
          <p:cNvGrpSpPr>
            <a:grpSpLocks noChangeAspect="1"/>
          </p:cNvGrpSpPr>
          <p:nvPr/>
        </p:nvGrpSpPr>
        <p:grpSpPr bwMode="auto">
          <a:xfrm>
            <a:off x="3592513" y="1931988"/>
            <a:ext cx="4962525" cy="4881562"/>
            <a:chOff x="1776" y="384"/>
            <a:chExt cx="3115" cy="3488"/>
          </a:xfrm>
        </p:grpSpPr>
        <p:sp>
          <p:nvSpPr>
            <p:cNvPr id="40994" name="AutoShape 5"/>
            <p:cNvSpPr>
              <a:spLocks noChangeAspect="1" noChangeArrowheads="1" noTextEdit="1"/>
            </p:cNvSpPr>
            <p:nvPr/>
          </p:nvSpPr>
          <p:spPr bwMode="auto">
            <a:xfrm>
              <a:off x="1776" y="384"/>
              <a:ext cx="3115" cy="3488"/>
            </a:xfrm>
            <a:prstGeom prst="rect">
              <a:avLst/>
            </a:prstGeom>
            <a:no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5" name="Rectangle 6"/>
            <p:cNvSpPr>
              <a:spLocks noChangeArrowheads="1"/>
            </p:cNvSpPr>
            <p:nvPr/>
          </p:nvSpPr>
          <p:spPr bwMode="auto">
            <a:xfrm>
              <a:off x="3233" y="391"/>
              <a:ext cx="578"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6" name="Rectangle 7"/>
            <p:cNvSpPr>
              <a:spLocks noChangeArrowheads="1"/>
            </p:cNvSpPr>
            <p:nvPr/>
          </p:nvSpPr>
          <p:spPr bwMode="auto">
            <a:xfrm>
              <a:off x="3370" y="420"/>
              <a:ext cx="30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Feature</a:t>
              </a:r>
              <a:endParaRPr lang="en-US" sz="2400" smtClean="0">
                <a:solidFill>
                  <a:srgbClr val="000000"/>
                </a:solidFill>
                <a:latin typeface="Times New Roman" pitchFamily="18" charset="0"/>
              </a:endParaRPr>
            </a:p>
          </p:txBody>
        </p:sp>
        <p:sp>
          <p:nvSpPr>
            <p:cNvPr id="40997" name="Rectangle 8"/>
            <p:cNvSpPr>
              <a:spLocks noChangeArrowheads="1"/>
            </p:cNvSpPr>
            <p:nvPr/>
          </p:nvSpPr>
          <p:spPr bwMode="auto">
            <a:xfrm>
              <a:off x="3246" y="846"/>
              <a:ext cx="548" cy="17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8" name="Rectangle 9"/>
            <p:cNvSpPr>
              <a:spLocks noChangeArrowheads="1"/>
            </p:cNvSpPr>
            <p:nvPr/>
          </p:nvSpPr>
          <p:spPr bwMode="auto">
            <a:xfrm>
              <a:off x="3302" y="879"/>
              <a:ext cx="44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Waterbody</a:t>
              </a:r>
              <a:endParaRPr lang="en-US" sz="2400" smtClean="0">
                <a:solidFill>
                  <a:srgbClr val="000000"/>
                </a:solidFill>
                <a:latin typeface="Times New Roman" pitchFamily="18" charset="0"/>
              </a:endParaRPr>
            </a:p>
          </p:txBody>
        </p:sp>
        <p:sp>
          <p:nvSpPr>
            <p:cNvPr id="40999" name="Rectangle 10"/>
            <p:cNvSpPr>
              <a:spLocks noChangeArrowheads="1"/>
            </p:cNvSpPr>
            <p:nvPr/>
          </p:nvSpPr>
          <p:spPr bwMode="auto">
            <a:xfrm>
              <a:off x="3246" y="1021"/>
              <a:ext cx="548" cy="61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0" name="Rectangle 11"/>
            <p:cNvSpPr>
              <a:spLocks noChangeArrowheads="1"/>
            </p:cNvSpPr>
            <p:nvPr/>
          </p:nvSpPr>
          <p:spPr bwMode="auto">
            <a:xfrm>
              <a:off x="3268" y="1036"/>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01" name="Rectangle 12"/>
            <p:cNvSpPr>
              <a:spLocks noChangeArrowheads="1"/>
            </p:cNvSpPr>
            <p:nvPr/>
          </p:nvSpPr>
          <p:spPr bwMode="auto">
            <a:xfrm>
              <a:off x="3268" y="1130"/>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02" name="Rectangle 13"/>
            <p:cNvSpPr>
              <a:spLocks noChangeArrowheads="1"/>
            </p:cNvSpPr>
            <p:nvPr/>
          </p:nvSpPr>
          <p:spPr bwMode="auto">
            <a:xfrm>
              <a:off x="3268" y="1223"/>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03" name="Rectangle 14"/>
            <p:cNvSpPr>
              <a:spLocks noChangeArrowheads="1"/>
            </p:cNvSpPr>
            <p:nvPr/>
          </p:nvSpPr>
          <p:spPr bwMode="auto">
            <a:xfrm>
              <a:off x="3268" y="1318"/>
              <a:ext cx="203"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04" name="Rectangle 15"/>
            <p:cNvSpPr>
              <a:spLocks noChangeArrowheads="1"/>
            </p:cNvSpPr>
            <p:nvPr/>
          </p:nvSpPr>
          <p:spPr bwMode="auto">
            <a:xfrm>
              <a:off x="3268" y="1412"/>
              <a:ext cx="3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AreaSqKm</a:t>
              </a:r>
              <a:endParaRPr lang="en-US" sz="2400" smtClean="0">
                <a:solidFill>
                  <a:srgbClr val="000000"/>
                </a:solidFill>
                <a:latin typeface="Times New Roman" pitchFamily="18" charset="0"/>
              </a:endParaRPr>
            </a:p>
          </p:txBody>
        </p:sp>
        <p:sp>
          <p:nvSpPr>
            <p:cNvPr id="41005" name="Rectangle 16"/>
            <p:cNvSpPr>
              <a:spLocks noChangeArrowheads="1"/>
            </p:cNvSpPr>
            <p:nvPr/>
          </p:nvSpPr>
          <p:spPr bwMode="auto">
            <a:xfrm>
              <a:off x="3268" y="1506"/>
              <a:ext cx="37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06" name="Rectangle 17"/>
            <p:cNvSpPr>
              <a:spLocks noChangeArrowheads="1"/>
            </p:cNvSpPr>
            <p:nvPr/>
          </p:nvSpPr>
          <p:spPr bwMode="auto">
            <a:xfrm>
              <a:off x="2282" y="858"/>
              <a:ext cx="549" cy="191"/>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7" name="Rectangle 18"/>
            <p:cNvSpPr>
              <a:spLocks noChangeArrowheads="1"/>
            </p:cNvSpPr>
            <p:nvPr/>
          </p:nvSpPr>
          <p:spPr bwMode="auto">
            <a:xfrm>
              <a:off x="2334" y="898"/>
              <a:ext cx="44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HydroPoint</a:t>
              </a:r>
              <a:endParaRPr lang="en-US" sz="2400" smtClean="0">
                <a:solidFill>
                  <a:srgbClr val="000000"/>
                </a:solidFill>
                <a:latin typeface="Times New Roman" pitchFamily="18" charset="0"/>
              </a:endParaRPr>
            </a:p>
          </p:txBody>
        </p:sp>
        <p:sp>
          <p:nvSpPr>
            <p:cNvPr id="41008" name="Rectangle 19"/>
            <p:cNvSpPr>
              <a:spLocks noChangeArrowheads="1"/>
            </p:cNvSpPr>
            <p:nvPr/>
          </p:nvSpPr>
          <p:spPr bwMode="auto">
            <a:xfrm>
              <a:off x="2282" y="1049"/>
              <a:ext cx="549" cy="536"/>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9" name="Rectangle 20"/>
            <p:cNvSpPr>
              <a:spLocks noChangeArrowheads="1"/>
            </p:cNvSpPr>
            <p:nvPr/>
          </p:nvSpPr>
          <p:spPr bwMode="auto">
            <a:xfrm>
              <a:off x="2303" y="1073"/>
              <a:ext cx="293"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10" name="Rectangle 21"/>
            <p:cNvSpPr>
              <a:spLocks noChangeArrowheads="1"/>
            </p:cNvSpPr>
            <p:nvPr/>
          </p:nvSpPr>
          <p:spPr bwMode="auto">
            <a:xfrm>
              <a:off x="2303" y="1167"/>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11" name="Rectangle 22"/>
            <p:cNvSpPr>
              <a:spLocks noChangeArrowheads="1"/>
            </p:cNvSpPr>
            <p:nvPr/>
          </p:nvSpPr>
          <p:spPr bwMode="auto">
            <a:xfrm>
              <a:off x="2303" y="1261"/>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12" name="Rectangle 23"/>
            <p:cNvSpPr>
              <a:spLocks noChangeArrowheads="1"/>
            </p:cNvSpPr>
            <p:nvPr/>
          </p:nvSpPr>
          <p:spPr bwMode="auto">
            <a:xfrm>
              <a:off x="2303" y="1356"/>
              <a:ext cx="20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13" name="Rectangle 24"/>
            <p:cNvSpPr>
              <a:spLocks noChangeArrowheads="1"/>
            </p:cNvSpPr>
            <p:nvPr/>
          </p:nvSpPr>
          <p:spPr bwMode="auto">
            <a:xfrm>
              <a:off x="2303" y="1451"/>
              <a:ext cx="37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14" name="Rectangle 25"/>
            <p:cNvSpPr>
              <a:spLocks noChangeArrowheads="1"/>
            </p:cNvSpPr>
            <p:nvPr/>
          </p:nvSpPr>
          <p:spPr bwMode="auto">
            <a:xfrm>
              <a:off x="4370" y="846"/>
              <a:ext cx="518" cy="211"/>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15" name="Rectangle 26"/>
            <p:cNvSpPr>
              <a:spLocks noChangeArrowheads="1"/>
            </p:cNvSpPr>
            <p:nvPr/>
          </p:nvSpPr>
          <p:spPr bwMode="auto">
            <a:xfrm>
              <a:off x="4415" y="896"/>
              <a:ext cx="43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Watershed</a:t>
              </a:r>
              <a:endParaRPr lang="en-US" sz="2400" smtClean="0">
                <a:solidFill>
                  <a:srgbClr val="000000"/>
                </a:solidFill>
                <a:latin typeface="Times New Roman" pitchFamily="18" charset="0"/>
              </a:endParaRPr>
            </a:p>
          </p:txBody>
        </p:sp>
        <p:sp>
          <p:nvSpPr>
            <p:cNvPr id="41016" name="Rectangle 27"/>
            <p:cNvSpPr>
              <a:spLocks noChangeArrowheads="1"/>
            </p:cNvSpPr>
            <p:nvPr/>
          </p:nvSpPr>
          <p:spPr bwMode="auto">
            <a:xfrm>
              <a:off x="4370" y="1030"/>
              <a:ext cx="518" cy="606"/>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17" name="Rectangle 28"/>
            <p:cNvSpPr>
              <a:spLocks noChangeArrowheads="1"/>
            </p:cNvSpPr>
            <p:nvPr/>
          </p:nvSpPr>
          <p:spPr bwMode="auto">
            <a:xfrm>
              <a:off x="4392" y="1042"/>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18" name="Rectangle 29"/>
            <p:cNvSpPr>
              <a:spLocks noChangeArrowheads="1"/>
            </p:cNvSpPr>
            <p:nvPr/>
          </p:nvSpPr>
          <p:spPr bwMode="auto">
            <a:xfrm>
              <a:off x="4392" y="1135"/>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19" name="Rectangle 30"/>
            <p:cNvSpPr>
              <a:spLocks noChangeArrowheads="1"/>
            </p:cNvSpPr>
            <p:nvPr/>
          </p:nvSpPr>
          <p:spPr bwMode="auto">
            <a:xfrm>
              <a:off x="4392" y="1230"/>
              <a:ext cx="27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DrainID</a:t>
              </a:r>
              <a:endParaRPr lang="en-US" sz="2400" smtClean="0">
                <a:solidFill>
                  <a:srgbClr val="000000"/>
                </a:solidFill>
                <a:latin typeface="Times New Roman" pitchFamily="18" charset="0"/>
              </a:endParaRPr>
            </a:p>
          </p:txBody>
        </p:sp>
        <p:sp>
          <p:nvSpPr>
            <p:cNvPr id="41020" name="Rectangle 31"/>
            <p:cNvSpPr>
              <a:spLocks noChangeArrowheads="1"/>
            </p:cNvSpPr>
            <p:nvPr/>
          </p:nvSpPr>
          <p:spPr bwMode="auto">
            <a:xfrm>
              <a:off x="4392" y="1324"/>
              <a:ext cx="3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AreaSqKm</a:t>
              </a:r>
              <a:endParaRPr lang="en-US" sz="2400" smtClean="0">
                <a:solidFill>
                  <a:srgbClr val="000000"/>
                </a:solidFill>
                <a:latin typeface="Times New Roman" pitchFamily="18" charset="0"/>
              </a:endParaRPr>
            </a:p>
          </p:txBody>
        </p:sp>
        <p:sp>
          <p:nvSpPr>
            <p:cNvPr id="41021" name="Rectangle 32"/>
            <p:cNvSpPr>
              <a:spLocks noChangeArrowheads="1"/>
            </p:cNvSpPr>
            <p:nvPr/>
          </p:nvSpPr>
          <p:spPr bwMode="auto">
            <a:xfrm>
              <a:off x="4392" y="1418"/>
              <a:ext cx="37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22" name="Rectangle 33"/>
            <p:cNvSpPr>
              <a:spLocks noChangeArrowheads="1"/>
            </p:cNvSpPr>
            <p:nvPr/>
          </p:nvSpPr>
          <p:spPr bwMode="auto">
            <a:xfrm>
              <a:off x="4392" y="1513"/>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23" name="Line 34"/>
            <p:cNvSpPr>
              <a:spLocks noChangeShapeType="1"/>
            </p:cNvSpPr>
            <p:nvPr/>
          </p:nvSpPr>
          <p:spPr bwMode="auto">
            <a:xfrm flipH="1">
              <a:off x="2535" y="1922"/>
              <a:ext cx="2" cy="176"/>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24" name="Rectangle 35"/>
            <p:cNvSpPr>
              <a:spLocks noChangeArrowheads="1"/>
            </p:cNvSpPr>
            <p:nvPr/>
          </p:nvSpPr>
          <p:spPr bwMode="auto">
            <a:xfrm>
              <a:off x="2066" y="1754"/>
              <a:ext cx="942"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25" name="Rectangle 36"/>
            <p:cNvSpPr>
              <a:spLocks noChangeArrowheads="1"/>
            </p:cNvSpPr>
            <p:nvPr/>
          </p:nvSpPr>
          <p:spPr bwMode="auto">
            <a:xfrm>
              <a:off x="2115" y="1781"/>
              <a:ext cx="85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ComplexEdgeFeature</a:t>
              </a:r>
              <a:endParaRPr lang="en-US" sz="2400" smtClean="0">
                <a:solidFill>
                  <a:srgbClr val="000000"/>
                </a:solidFill>
                <a:latin typeface="Times New Roman" pitchFamily="18" charset="0"/>
              </a:endParaRPr>
            </a:p>
          </p:txBody>
        </p:sp>
        <p:sp>
          <p:nvSpPr>
            <p:cNvPr id="41026" name="Rectangle 37"/>
            <p:cNvSpPr>
              <a:spLocks noChangeArrowheads="1"/>
            </p:cNvSpPr>
            <p:nvPr/>
          </p:nvSpPr>
          <p:spPr bwMode="auto">
            <a:xfrm>
              <a:off x="2342" y="3384"/>
              <a:ext cx="369" cy="99"/>
            </a:xfrm>
            <a:prstGeom prst="rect">
              <a:avLst/>
            </a:prstGeom>
            <a:solidFill>
              <a:srgbClr val="B7E8FF"/>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27" name="Rectangle 38"/>
            <p:cNvSpPr>
              <a:spLocks noChangeArrowheads="1"/>
            </p:cNvSpPr>
            <p:nvPr/>
          </p:nvSpPr>
          <p:spPr bwMode="auto">
            <a:xfrm>
              <a:off x="2347" y="3387"/>
              <a:ext cx="361"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EdgeType</a:t>
              </a:r>
              <a:endParaRPr lang="en-US" sz="2400" smtClean="0">
                <a:solidFill>
                  <a:srgbClr val="000000"/>
                </a:solidFill>
                <a:latin typeface="Times New Roman" pitchFamily="18" charset="0"/>
              </a:endParaRPr>
            </a:p>
          </p:txBody>
        </p:sp>
        <p:sp>
          <p:nvSpPr>
            <p:cNvPr id="41028" name="Freeform 39"/>
            <p:cNvSpPr>
              <a:spLocks/>
            </p:cNvSpPr>
            <p:nvPr/>
          </p:nvSpPr>
          <p:spPr bwMode="auto">
            <a:xfrm>
              <a:off x="1979" y="2809"/>
              <a:ext cx="238" cy="970"/>
            </a:xfrm>
            <a:custGeom>
              <a:avLst/>
              <a:gdLst>
                <a:gd name="T0" fmla="*/ 151 w 477"/>
                <a:gd name="T1" fmla="*/ 970 h 1940"/>
                <a:gd name="T2" fmla="*/ 0 w 477"/>
                <a:gd name="T3" fmla="*/ 970 h 1940"/>
                <a:gd name="T4" fmla="*/ 0 w 477"/>
                <a:gd name="T5" fmla="*/ 0 h 1940"/>
                <a:gd name="T6" fmla="*/ 238 w 477"/>
                <a:gd name="T7" fmla="*/ 0 h 1940"/>
                <a:gd name="T8" fmla="*/ 0 60000 65536"/>
                <a:gd name="T9" fmla="*/ 0 60000 65536"/>
                <a:gd name="T10" fmla="*/ 0 60000 65536"/>
                <a:gd name="T11" fmla="*/ 0 60000 65536"/>
                <a:gd name="T12" fmla="*/ 0 w 477"/>
                <a:gd name="T13" fmla="*/ 0 h 1940"/>
                <a:gd name="T14" fmla="*/ 477 w 477"/>
                <a:gd name="T15" fmla="*/ 1940 h 1940"/>
              </a:gdLst>
              <a:ahLst/>
              <a:cxnLst>
                <a:cxn ang="T8">
                  <a:pos x="T0" y="T1"/>
                </a:cxn>
                <a:cxn ang="T9">
                  <a:pos x="T2" y="T3"/>
                </a:cxn>
                <a:cxn ang="T10">
                  <a:pos x="T4" y="T5"/>
                </a:cxn>
                <a:cxn ang="T11">
                  <a:pos x="T6" y="T7"/>
                </a:cxn>
              </a:cxnLst>
              <a:rect l="T12" t="T13" r="T14" b="T15"/>
              <a:pathLst>
                <a:path w="477" h="1940">
                  <a:moveTo>
                    <a:pt x="303" y="1940"/>
                  </a:moveTo>
                  <a:lnTo>
                    <a:pt x="0" y="1940"/>
                  </a:lnTo>
                  <a:lnTo>
                    <a:pt x="0" y="0"/>
                  </a:lnTo>
                  <a:lnTo>
                    <a:pt x="477"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29" name="Freeform 40"/>
            <p:cNvSpPr>
              <a:spLocks/>
            </p:cNvSpPr>
            <p:nvPr/>
          </p:nvSpPr>
          <p:spPr bwMode="auto">
            <a:xfrm>
              <a:off x="1979" y="2809"/>
              <a:ext cx="238" cy="777"/>
            </a:xfrm>
            <a:custGeom>
              <a:avLst/>
              <a:gdLst>
                <a:gd name="T0" fmla="*/ 151 w 477"/>
                <a:gd name="T1" fmla="*/ 777 h 1553"/>
                <a:gd name="T2" fmla="*/ 0 w 477"/>
                <a:gd name="T3" fmla="*/ 777 h 1553"/>
                <a:gd name="T4" fmla="*/ 0 w 477"/>
                <a:gd name="T5" fmla="*/ 0 h 1553"/>
                <a:gd name="T6" fmla="*/ 238 w 477"/>
                <a:gd name="T7" fmla="*/ 0 h 1553"/>
                <a:gd name="T8" fmla="*/ 0 60000 65536"/>
                <a:gd name="T9" fmla="*/ 0 60000 65536"/>
                <a:gd name="T10" fmla="*/ 0 60000 65536"/>
                <a:gd name="T11" fmla="*/ 0 60000 65536"/>
                <a:gd name="T12" fmla="*/ 0 w 477"/>
                <a:gd name="T13" fmla="*/ 0 h 1553"/>
                <a:gd name="T14" fmla="*/ 477 w 477"/>
                <a:gd name="T15" fmla="*/ 1553 h 1553"/>
              </a:gdLst>
              <a:ahLst/>
              <a:cxnLst>
                <a:cxn ang="T8">
                  <a:pos x="T0" y="T1"/>
                </a:cxn>
                <a:cxn ang="T9">
                  <a:pos x="T2" y="T3"/>
                </a:cxn>
                <a:cxn ang="T10">
                  <a:pos x="T4" y="T5"/>
                </a:cxn>
                <a:cxn ang="T11">
                  <a:pos x="T6" y="T7"/>
                </a:cxn>
              </a:cxnLst>
              <a:rect l="T12" t="T13" r="T14" b="T15"/>
              <a:pathLst>
                <a:path w="477" h="1553">
                  <a:moveTo>
                    <a:pt x="303" y="1553"/>
                  </a:moveTo>
                  <a:lnTo>
                    <a:pt x="0" y="1553"/>
                  </a:lnTo>
                  <a:lnTo>
                    <a:pt x="0" y="0"/>
                  </a:lnTo>
                  <a:lnTo>
                    <a:pt x="477"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30" name="Rectangle 41"/>
            <p:cNvSpPr>
              <a:spLocks noChangeArrowheads="1"/>
            </p:cNvSpPr>
            <p:nvPr/>
          </p:nvSpPr>
          <p:spPr bwMode="auto">
            <a:xfrm>
              <a:off x="2130" y="3502"/>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1" name="Rectangle 42"/>
            <p:cNvSpPr>
              <a:spLocks noChangeArrowheads="1"/>
            </p:cNvSpPr>
            <p:nvPr/>
          </p:nvSpPr>
          <p:spPr bwMode="auto">
            <a:xfrm>
              <a:off x="2364" y="3529"/>
              <a:ext cx="33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Flowline</a:t>
              </a:r>
              <a:endParaRPr lang="en-US" sz="2400" smtClean="0">
                <a:solidFill>
                  <a:srgbClr val="000000"/>
                </a:solidFill>
                <a:latin typeface="Times New Roman" pitchFamily="18" charset="0"/>
              </a:endParaRPr>
            </a:p>
          </p:txBody>
        </p:sp>
        <p:sp>
          <p:nvSpPr>
            <p:cNvPr id="41032" name="Rectangle 43"/>
            <p:cNvSpPr>
              <a:spLocks noChangeArrowheads="1"/>
            </p:cNvSpPr>
            <p:nvPr/>
          </p:nvSpPr>
          <p:spPr bwMode="auto">
            <a:xfrm>
              <a:off x="2130" y="3695"/>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3" name="Rectangle 44"/>
            <p:cNvSpPr>
              <a:spLocks noChangeArrowheads="1"/>
            </p:cNvSpPr>
            <p:nvPr/>
          </p:nvSpPr>
          <p:spPr bwMode="auto">
            <a:xfrm>
              <a:off x="2343" y="3725"/>
              <a:ext cx="38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Shoreline</a:t>
              </a:r>
              <a:endParaRPr lang="en-US" sz="2400" smtClean="0">
                <a:solidFill>
                  <a:srgbClr val="000000"/>
                </a:solidFill>
                <a:latin typeface="Times New Roman" pitchFamily="18" charset="0"/>
              </a:endParaRPr>
            </a:p>
          </p:txBody>
        </p:sp>
        <p:sp>
          <p:nvSpPr>
            <p:cNvPr id="41034" name="Freeform 45"/>
            <p:cNvSpPr>
              <a:spLocks/>
            </p:cNvSpPr>
            <p:nvPr/>
          </p:nvSpPr>
          <p:spPr bwMode="auto">
            <a:xfrm>
              <a:off x="2466" y="1926"/>
              <a:ext cx="143" cy="100"/>
            </a:xfrm>
            <a:custGeom>
              <a:avLst/>
              <a:gdLst>
                <a:gd name="T0" fmla="*/ 143 w 286"/>
                <a:gd name="T1" fmla="*/ 100 h 202"/>
                <a:gd name="T2" fmla="*/ 72 w 286"/>
                <a:gd name="T3" fmla="*/ 0 h 202"/>
                <a:gd name="T4" fmla="*/ 0 w 286"/>
                <a:gd name="T5" fmla="*/ 100 h 202"/>
                <a:gd name="T6" fmla="*/ 143 w 286"/>
                <a:gd name="T7" fmla="*/ 100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lnTo>
                    <a:pt x="143" y="0"/>
                  </a:lnTo>
                  <a:lnTo>
                    <a:pt x="0" y="202"/>
                  </a:lnTo>
                  <a:lnTo>
                    <a:pt x="286" y="202"/>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35" name="Rectangle 46"/>
            <p:cNvSpPr>
              <a:spLocks noChangeArrowheads="1"/>
            </p:cNvSpPr>
            <p:nvPr/>
          </p:nvSpPr>
          <p:spPr bwMode="auto">
            <a:xfrm>
              <a:off x="2217" y="2098"/>
              <a:ext cx="636" cy="247"/>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6" name="Rectangle 47"/>
            <p:cNvSpPr>
              <a:spLocks noChangeArrowheads="1"/>
            </p:cNvSpPr>
            <p:nvPr/>
          </p:nvSpPr>
          <p:spPr bwMode="auto">
            <a:xfrm>
              <a:off x="2319" y="2166"/>
              <a:ext cx="437"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HydroEdge</a:t>
              </a:r>
              <a:endParaRPr lang="en-US" sz="2400" smtClean="0">
                <a:solidFill>
                  <a:srgbClr val="000000"/>
                </a:solidFill>
                <a:latin typeface="Times New Roman" pitchFamily="18" charset="0"/>
              </a:endParaRPr>
            </a:p>
          </p:txBody>
        </p:sp>
        <p:sp>
          <p:nvSpPr>
            <p:cNvPr id="41037" name="Rectangle 48"/>
            <p:cNvSpPr>
              <a:spLocks noChangeArrowheads="1"/>
            </p:cNvSpPr>
            <p:nvPr/>
          </p:nvSpPr>
          <p:spPr bwMode="auto">
            <a:xfrm>
              <a:off x="2217" y="2310"/>
              <a:ext cx="636" cy="99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8" name="Rectangle 49"/>
            <p:cNvSpPr>
              <a:spLocks noChangeArrowheads="1"/>
            </p:cNvSpPr>
            <p:nvPr/>
          </p:nvSpPr>
          <p:spPr bwMode="auto">
            <a:xfrm>
              <a:off x="2240" y="233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39" name="Rectangle 50"/>
            <p:cNvSpPr>
              <a:spLocks noChangeArrowheads="1"/>
            </p:cNvSpPr>
            <p:nvPr/>
          </p:nvSpPr>
          <p:spPr bwMode="auto">
            <a:xfrm>
              <a:off x="2240" y="2425"/>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40" name="Rectangle 51"/>
            <p:cNvSpPr>
              <a:spLocks noChangeArrowheads="1"/>
            </p:cNvSpPr>
            <p:nvPr/>
          </p:nvSpPr>
          <p:spPr bwMode="auto">
            <a:xfrm>
              <a:off x="2240" y="2518"/>
              <a:ext cx="39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ReachCode</a:t>
              </a:r>
              <a:endParaRPr lang="en-US" sz="2400" smtClean="0">
                <a:solidFill>
                  <a:srgbClr val="000000"/>
                </a:solidFill>
                <a:latin typeface="Times New Roman" pitchFamily="18" charset="0"/>
              </a:endParaRPr>
            </a:p>
          </p:txBody>
        </p:sp>
        <p:sp>
          <p:nvSpPr>
            <p:cNvPr id="41041" name="Rectangle 52"/>
            <p:cNvSpPr>
              <a:spLocks noChangeArrowheads="1"/>
            </p:cNvSpPr>
            <p:nvPr/>
          </p:nvSpPr>
          <p:spPr bwMode="auto">
            <a:xfrm>
              <a:off x="2240" y="2612"/>
              <a:ext cx="20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42" name="Rectangle 53"/>
            <p:cNvSpPr>
              <a:spLocks noChangeArrowheads="1"/>
            </p:cNvSpPr>
            <p:nvPr/>
          </p:nvSpPr>
          <p:spPr bwMode="auto">
            <a:xfrm>
              <a:off x="2240" y="2707"/>
              <a:ext cx="35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LengthKm</a:t>
              </a:r>
              <a:endParaRPr lang="en-US" sz="2400" smtClean="0">
                <a:solidFill>
                  <a:srgbClr val="000000"/>
                </a:solidFill>
                <a:latin typeface="Times New Roman" pitchFamily="18" charset="0"/>
              </a:endParaRPr>
            </a:p>
          </p:txBody>
        </p:sp>
        <p:sp>
          <p:nvSpPr>
            <p:cNvPr id="41043" name="Rectangle 54"/>
            <p:cNvSpPr>
              <a:spLocks noChangeArrowheads="1"/>
            </p:cNvSpPr>
            <p:nvPr/>
          </p:nvSpPr>
          <p:spPr bwMode="auto">
            <a:xfrm>
              <a:off x="2240" y="2801"/>
              <a:ext cx="44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44" name="Rectangle 55"/>
            <p:cNvSpPr>
              <a:spLocks noChangeArrowheads="1"/>
            </p:cNvSpPr>
            <p:nvPr/>
          </p:nvSpPr>
          <p:spPr bwMode="auto">
            <a:xfrm>
              <a:off x="2240" y="2895"/>
              <a:ext cx="2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FlowDir</a:t>
              </a:r>
              <a:endParaRPr lang="en-US" sz="2400" smtClean="0">
                <a:solidFill>
                  <a:srgbClr val="000000"/>
                </a:solidFill>
                <a:latin typeface="Times New Roman" pitchFamily="18" charset="0"/>
              </a:endParaRPr>
            </a:p>
          </p:txBody>
        </p:sp>
        <p:sp>
          <p:nvSpPr>
            <p:cNvPr id="41045" name="Rectangle 56"/>
            <p:cNvSpPr>
              <a:spLocks noChangeArrowheads="1"/>
            </p:cNvSpPr>
            <p:nvPr/>
          </p:nvSpPr>
          <p:spPr bwMode="auto">
            <a:xfrm>
              <a:off x="2240" y="2990"/>
              <a:ext cx="215"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46" name="Rectangle 57"/>
            <p:cNvSpPr>
              <a:spLocks noChangeArrowheads="1"/>
            </p:cNvSpPr>
            <p:nvPr/>
          </p:nvSpPr>
          <p:spPr bwMode="auto">
            <a:xfrm>
              <a:off x="2240" y="3083"/>
              <a:ext cx="347"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EdgeType</a:t>
              </a:r>
              <a:endParaRPr lang="en-US" sz="2400" smtClean="0">
                <a:solidFill>
                  <a:srgbClr val="000000"/>
                </a:solidFill>
                <a:latin typeface="Times New Roman" pitchFamily="18" charset="0"/>
              </a:endParaRPr>
            </a:p>
          </p:txBody>
        </p:sp>
        <p:sp>
          <p:nvSpPr>
            <p:cNvPr id="41047" name="Rectangle 58"/>
            <p:cNvSpPr>
              <a:spLocks noChangeArrowheads="1"/>
            </p:cNvSpPr>
            <p:nvPr/>
          </p:nvSpPr>
          <p:spPr bwMode="auto">
            <a:xfrm>
              <a:off x="2240" y="3177"/>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48" name="Freeform 59"/>
            <p:cNvSpPr>
              <a:spLocks/>
            </p:cNvSpPr>
            <p:nvPr/>
          </p:nvSpPr>
          <p:spPr bwMode="auto">
            <a:xfrm>
              <a:off x="4405" y="1636"/>
              <a:ext cx="225" cy="672"/>
            </a:xfrm>
            <a:custGeom>
              <a:avLst/>
              <a:gdLst>
                <a:gd name="T0" fmla="*/ 0 w 450"/>
                <a:gd name="T1" fmla="*/ 672 h 1344"/>
                <a:gd name="T2" fmla="*/ 225 w 450"/>
                <a:gd name="T3" fmla="*/ 672 h 1344"/>
                <a:gd name="T4" fmla="*/ 225 w 450"/>
                <a:gd name="T5" fmla="*/ 0 h 1344"/>
                <a:gd name="T6" fmla="*/ 0 60000 65536"/>
                <a:gd name="T7" fmla="*/ 0 60000 65536"/>
                <a:gd name="T8" fmla="*/ 0 60000 65536"/>
                <a:gd name="T9" fmla="*/ 0 w 450"/>
                <a:gd name="T10" fmla="*/ 0 h 1344"/>
                <a:gd name="T11" fmla="*/ 450 w 450"/>
                <a:gd name="T12" fmla="*/ 1344 h 1344"/>
              </a:gdLst>
              <a:ahLst/>
              <a:cxnLst>
                <a:cxn ang="T6">
                  <a:pos x="T0" y="T1"/>
                </a:cxn>
                <a:cxn ang="T7">
                  <a:pos x="T2" y="T3"/>
                </a:cxn>
                <a:cxn ang="T8">
                  <a:pos x="T4" y="T5"/>
                </a:cxn>
              </a:cxnLst>
              <a:rect l="T9" t="T10" r="T11" b="T12"/>
              <a:pathLst>
                <a:path w="450" h="1344">
                  <a:moveTo>
                    <a:pt x="0" y="1344"/>
                  </a:moveTo>
                  <a:lnTo>
                    <a:pt x="450" y="1344"/>
                  </a:lnTo>
                  <a:lnTo>
                    <a:pt x="450" y="0"/>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49" name="Line 60"/>
            <p:cNvSpPr>
              <a:spLocks noChangeShapeType="1"/>
            </p:cNvSpPr>
            <p:nvPr/>
          </p:nvSpPr>
          <p:spPr bwMode="auto">
            <a:xfrm>
              <a:off x="4086" y="1922"/>
              <a:ext cx="1" cy="277"/>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50" name="Rectangle 61"/>
            <p:cNvSpPr>
              <a:spLocks noChangeArrowheads="1"/>
            </p:cNvSpPr>
            <p:nvPr/>
          </p:nvSpPr>
          <p:spPr bwMode="auto">
            <a:xfrm>
              <a:off x="3592" y="1754"/>
              <a:ext cx="989"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1" name="Rectangle 62"/>
            <p:cNvSpPr>
              <a:spLocks noChangeArrowheads="1"/>
            </p:cNvSpPr>
            <p:nvPr/>
          </p:nvSpPr>
          <p:spPr bwMode="auto">
            <a:xfrm>
              <a:off x="3633" y="1781"/>
              <a:ext cx="92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SimpleJunctionFeature</a:t>
              </a:r>
              <a:endParaRPr lang="en-US" sz="2400" smtClean="0">
                <a:solidFill>
                  <a:srgbClr val="000000"/>
                </a:solidFill>
                <a:latin typeface="Times New Roman" pitchFamily="18" charset="0"/>
              </a:endParaRPr>
            </a:p>
          </p:txBody>
        </p:sp>
        <p:sp>
          <p:nvSpPr>
            <p:cNvPr id="41052" name="Rectangle 63"/>
            <p:cNvSpPr>
              <a:spLocks noChangeArrowheads="1"/>
            </p:cNvSpPr>
            <p:nvPr/>
          </p:nvSpPr>
          <p:spPr bwMode="auto">
            <a:xfrm>
              <a:off x="3619" y="2330"/>
              <a:ext cx="4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1</a:t>
              </a:r>
              <a:endParaRPr lang="en-US" sz="2400" smtClean="0">
                <a:solidFill>
                  <a:srgbClr val="000000"/>
                </a:solidFill>
                <a:latin typeface="Times New Roman" pitchFamily="18" charset="0"/>
              </a:endParaRPr>
            </a:p>
          </p:txBody>
        </p:sp>
        <p:sp>
          <p:nvSpPr>
            <p:cNvPr id="41053" name="Freeform 64"/>
            <p:cNvSpPr>
              <a:spLocks/>
            </p:cNvSpPr>
            <p:nvPr/>
          </p:nvSpPr>
          <p:spPr bwMode="auto">
            <a:xfrm>
              <a:off x="4016" y="1917"/>
              <a:ext cx="143" cy="101"/>
            </a:xfrm>
            <a:custGeom>
              <a:avLst/>
              <a:gdLst>
                <a:gd name="T0" fmla="*/ 143 w 286"/>
                <a:gd name="T1" fmla="*/ 101 h 201"/>
                <a:gd name="T2" fmla="*/ 72 w 286"/>
                <a:gd name="T3" fmla="*/ 0 h 201"/>
                <a:gd name="T4" fmla="*/ 0 w 286"/>
                <a:gd name="T5" fmla="*/ 101 h 201"/>
                <a:gd name="T6" fmla="*/ 143 w 286"/>
                <a:gd name="T7" fmla="*/ 101 h 201"/>
                <a:gd name="T8" fmla="*/ 0 60000 65536"/>
                <a:gd name="T9" fmla="*/ 0 60000 65536"/>
                <a:gd name="T10" fmla="*/ 0 60000 65536"/>
                <a:gd name="T11" fmla="*/ 0 60000 65536"/>
                <a:gd name="T12" fmla="*/ 0 w 286"/>
                <a:gd name="T13" fmla="*/ 0 h 201"/>
                <a:gd name="T14" fmla="*/ 286 w 286"/>
                <a:gd name="T15" fmla="*/ 201 h 201"/>
              </a:gdLst>
              <a:ahLst/>
              <a:cxnLst>
                <a:cxn ang="T8">
                  <a:pos x="T0" y="T1"/>
                </a:cxn>
                <a:cxn ang="T9">
                  <a:pos x="T2" y="T3"/>
                </a:cxn>
                <a:cxn ang="T10">
                  <a:pos x="T4" y="T5"/>
                </a:cxn>
                <a:cxn ang="T11">
                  <a:pos x="T6" y="T7"/>
                </a:cxn>
              </a:cxnLst>
              <a:rect l="T12" t="T13" r="T14" b="T15"/>
              <a:pathLst>
                <a:path w="286" h="201">
                  <a:moveTo>
                    <a:pt x="286" y="201"/>
                  </a:moveTo>
                  <a:lnTo>
                    <a:pt x="143" y="0"/>
                  </a:lnTo>
                  <a:lnTo>
                    <a:pt x="0" y="201"/>
                  </a:lnTo>
                  <a:lnTo>
                    <a:pt x="286" y="201"/>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54" name="Rectangle 65"/>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5" name="Rectangle 66"/>
            <p:cNvSpPr>
              <a:spLocks noChangeArrowheads="1"/>
            </p:cNvSpPr>
            <p:nvPr/>
          </p:nvSpPr>
          <p:spPr bwMode="auto">
            <a:xfrm>
              <a:off x="3803"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56" name="Rectangle 67"/>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7" name="Rectangle 68"/>
            <p:cNvSpPr>
              <a:spLocks noChangeArrowheads="1"/>
            </p:cNvSpPr>
            <p:nvPr/>
          </p:nvSpPr>
          <p:spPr bwMode="auto">
            <a:xfrm>
              <a:off x="3799"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58" name="Rectangle 69"/>
            <p:cNvSpPr>
              <a:spLocks noChangeArrowheads="1"/>
            </p:cNvSpPr>
            <p:nvPr/>
          </p:nvSpPr>
          <p:spPr bwMode="auto">
            <a:xfrm>
              <a:off x="3799" y="2513"/>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59" name="Rectangle 70"/>
            <p:cNvSpPr>
              <a:spLocks noChangeArrowheads="1"/>
            </p:cNvSpPr>
            <p:nvPr/>
          </p:nvSpPr>
          <p:spPr bwMode="auto">
            <a:xfrm>
              <a:off x="3799"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60" name="Rectangle 71"/>
            <p:cNvSpPr>
              <a:spLocks noChangeArrowheads="1"/>
            </p:cNvSpPr>
            <p:nvPr/>
          </p:nvSpPr>
          <p:spPr bwMode="auto">
            <a:xfrm>
              <a:off x="3799"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61" name="Rectangle 72"/>
            <p:cNvSpPr>
              <a:spLocks noChangeArrowheads="1"/>
            </p:cNvSpPr>
            <p:nvPr/>
          </p:nvSpPr>
          <p:spPr bwMode="auto">
            <a:xfrm>
              <a:off x="3799"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62" name="Rectangle 73"/>
            <p:cNvSpPr>
              <a:spLocks noChangeArrowheads="1"/>
            </p:cNvSpPr>
            <p:nvPr/>
          </p:nvSpPr>
          <p:spPr bwMode="auto">
            <a:xfrm>
              <a:off x="3799"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63" name="Rectangle 74"/>
            <p:cNvSpPr>
              <a:spLocks noChangeArrowheads="1"/>
            </p:cNvSpPr>
            <p:nvPr/>
          </p:nvSpPr>
          <p:spPr bwMode="auto">
            <a:xfrm>
              <a:off x="3799"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64" name="Rectangle 75"/>
            <p:cNvSpPr>
              <a:spLocks noChangeArrowheads="1"/>
            </p:cNvSpPr>
            <p:nvPr/>
          </p:nvSpPr>
          <p:spPr bwMode="auto">
            <a:xfrm>
              <a:off x="3799"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65" name="Freeform 76"/>
            <p:cNvSpPr>
              <a:spLocks/>
            </p:cNvSpPr>
            <p:nvPr/>
          </p:nvSpPr>
          <p:spPr bwMode="auto">
            <a:xfrm>
              <a:off x="2556" y="559"/>
              <a:ext cx="966" cy="299"/>
            </a:xfrm>
            <a:custGeom>
              <a:avLst/>
              <a:gdLst>
                <a:gd name="T0" fmla="*/ 0 w 1931"/>
                <a:gd name="T1" fmla="*/ 299 h 597"/>
                <a:gd name="T2" fmla="*/ 0 w 1931"/>
                <a:gd name="T3" fmla="*/ 219 h 597"/>
                <a:gd name="T4" fmla="*/ 966 w 1931"/>
                <a:gd name="T5" fmla="*/ 219 h 597"/>
                <a:gd name="T6" fmla="*/ 966 w 1931"/>
                <a:gd name="T7" fmla="*/ 0 h 597"/>
                <a:gd name="T8" fmla="*/ 0 60000 65536"/>
                <a:gd name="T9" fmla="*/ 0 60000 65536"/>
                <a:gd name="T10" fmla="*/ 0 60000 65536"/>
                <a:gd name="T11" fmla="*/ 0 60000 65536"/>
                <a:gd name="T12" fmla="*/ 0 w 1931"/>
                <a:gd name="T13" fmla="*/ 0 h 597"/>
                <a:gd name="T14" fmla="*/ 1931 w 1931"/>
                <a:gd name="T15" fmla="*/ 597 h 597"/>
              </a:gdLst>
              <a:ahLst/>
              <a:cxnLst>
                <a:cxn ang="T8">
                  <a:pos x="T0" y="T1"/>
                </a:cxn>
                <a:cxn ang="T9">
                  <a:pos x="T2" y="T3"/>
                </a:cxn>
                <a:cxn ang="T10">
                  <a:pos x="T4" y="T5"/>
                </a:cxn>
                <a:cxn ang="T11">
                  <a:pos x="T6" y="T7"/>
                </a:cxn>
              </a:cxnLst>
              <a:rect l="T12" t="T13" r="T14" b="T15"/>
              <a:pathLst>
                <a:path w="1931" h="597">
                  <a:moveTo>
                    <a:pt x="0" y="597"/>
                  </a:moveTo>
                  <a:lnTo>
                    <a:pt x="0" y="437"/>
                  </a:lnTo>
                  <a:lnTo>
                    <a:pt x="1931" y="437"/>
                  </a:lnTo>
                  <a:lnTo>
                    <a:pt x="1931"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66" name="Freeform 77"/>
            <p:cNvSpPr>
              <a:spLocks/>
            </p:cNvSpPr>
            <p:nvPr/>
          </p:nvSpPr>
          <p:spPr bwMode="auto">
            <a:xfrm>
              <a:off x="3522" y="559"/>
              <a:ext cx="1108" cy="287"/>
            </a:xfrm>
            <a:custGeom>
              <a:avLst/>
              <a:gdLst>
                <a:gd name="T0" fmla="*/ 1108 w 2215"/>
                <a:gd name="T1" fmla="*/ 287 h 573"/>
                <a:gd name="T2" fmla="*/ 1108 w 2215"/>
                <a:gd name="T3" fmla="*/ 219 h 573"/>
                <a:gd name="T4" fmla="*/ 0 w 2215"/>
                <a:gd name="T5" fmla="*/ 219 h 573"/>
                <a:gd name="T6" fmla="*/ 0 w 2215"/>
                <a:gd name="T7" fmla="*/ 0 h 573"/>
                <a:gd name="T8" fmla="*/ 0 60000 65536"/>
                <a:gd name="T9" fmla="*/ 0 60000 65536"/>
                <a:gd name="T10" fmla="*/ 0 60000 65536"/>
                <a:gd name="T11" fmla="*/ 0 60000 65536"/>
                <a:gd name="T12" fmla="*/ 0 w 2215"/>
                <a:gd name="T13" fmla="*/ 0 h 573"/>
                <a:gd name="T14" fmla="*/ 2215 w 2215"/>
                <a:gd name="T15" fmla="*/ 573 h 573"/>
              </a:gdLst>
              <a:ahLst/>
              <a:cxnLst>
                <a:cxn ang="T8">
                  <a:pos x="T0" y="T1"/>
                </a:cxn>
                <a:cxn ang="T9">
                  <a:pos x="T2" y="T3"/>
                </a:cxn>
                <a:cxn ang="T10">
                  <a:pos x="T4" y="T5"/>
                </a:cxn>
                <a:cxn ang="T11">
                  <a:pos x="T6" y="T7"/>
                </a:cxn>
              </a:cxnLst>
              <a:rect l="T12" t="T13" r="T14" b="T15"/>
              <a:pathLst>
                <a:path w="2215" h="573">
                  <a:moveTo>
                    <a:pt x="2215" y="573"/>
                  </a:moveTo>
                  <a:lnTo>
                    <a:pt x="2215" y="437"/>
                  </a:lnTo>
                  <a:lnTo>
                    <a:pt x="0" y="437"/>
                  </a:lnTo>
                  <a:lnTo>
                    <a:pt x="0"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67" name="Rectangle 78"/>
            <p:cNvSpPr>
              <a:spLocks noChangeArrowheads="1"/>
            </p:cNvSpPr>
            <p:nvPr/>
          </p:nvSpPr>
          <p:spPr bwMode="auto">
            <a:xfrm>
              <a:off x="3450" y="1693"/>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68" name="Rectangle 79"/>
            <p:cNvSpPr>
              <a:spLocks noChangeArrowheads="1"/>
            </p:cNvSpPr>
            <p:nvPr/>
          </p:nvSpPr>
          <p:spPr bwMode="auto">
            <a:xfrm>
              <a:off x="4484" y="2324"/>
              <a:ext cx="4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1</a:t>
              </a:r>
              <a:endParaRPr lang="en-US" sz="2400" smtClean="0">
                <a:solidFill>
                  <a:srgbClr val="000000"/>
                </a:solidFill>
                <a:latin typeface="Times New Roman" pitchFamily="18" charset="0"/>
              </a:endParaRPr>
            </a:p>
          </p:txBody>
        </p:sp>
        <p:sp>
          <p:nvSpPr>
            <p:cNvPr id="41069" name="Rectangle 80"/>
            <p:cNvSpPr>
              <a:spLocks noChangeArrowheads="1"/>
            </p:cNvSpPr>
            <p:nvPr/>
          </p:nvSpPr>
          <p:spPr bwMode="auto">
            <a:xfrm>
              <a:off x="4662" y="1685"/>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70" name="Rectangle 81"/>
            <p:cNvSpPr>
              <a:spLocks noChangeArrowheads="1"/>
            </p:cNvSpPr>
            <p:nvPr/>
          </p:nvSpPr>
          <p:spPr bwMode="auto">
            <a:xfrm>
              <a:off x="3008" y="2714"/>
              <a:ext cx="641" cy="191"/>
            </a:xfrm>
            <a:prstGeom prst="rect">
              <a:avLst/>
            </a:prstGeom>
            <a:solidFill>
              <a:srgbClr val="BFFFB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71" name="Rectangle 82"/>
            <p:cNvSpPr>
              <a:spLocks noChangeArrowheads="1"/>
            </p:cNvSpPr>
            <p:nvPr/>
          </p:nvSpPr>
          <p:spPr bwMode="auto">
            <a:xfrm>
              <a:off x="3038" y="2754"/>
              <a:ext cx="5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HydroNetwork</a:t>
              </a:r>
              <a:endParaRPr lang="en-US" sz="2400" smtClean="0">
                <a:solidFill>
                  <a:srgbClr val="000000"/>
                </a:solidFill>
                <a:latin typeface="Times New Roman" pitchFamily="18" charset="0"/>
              </a:endParaRPr>
            </a:p>
          </p:txBody>
        </p:sp>
        <p:sp>
          <p:nvSpPr>
            <p:cNvPr id="41072" name="Line 83"/>
            <p:cNvSpPr>
              <a:spLocks noChangeShapeType="1"/>
            </p:cNvSpPr>
            <p:nvPr/>
          </p:nvSpPr>
          <p:spPr bwMode="auto">
            <a:xfrm>
              <a:off x="3649" y="2804"/>
              <a:ext cx="128" cy="1"/>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3" name="Freeform 84"/>
            <p:cNvSpPr>
              <a:spLocks/>
            </p:cNvSpPr>
            <p:nvPr/>
          </p:nvSpPr>
          <p:spPr bwMode="auto">
            <a:xfrm>
              <a:off x="2853" y="2809"/>
              <a:ext cx="155" cy="1"/>
            </a:xfrm>
            <a:custGeom>
              <a:avLst/>
              <a:gdLst>
                <a:gd name="T0" fmla="*/ 155 w 310"/>
                <a:gd name="T1" fmla="*/ 0 h 1"/>
                <a:gd name="T2" fmla="*/ 79 w 310"/>
                <a:gd name="T3" fmla="*/ 0 h 1"/>
                <a:gd name="T4" fmla="*/ 79 w 310"/>
                <a:gd name="T5" fmla="*/ 0 h 1"/>
                <a:gd name="T6" fmla="*/ 0 w 310"/>
                <a:gd name="T7" fmla="*/ 0 h 1"/>
                <a:gd name="T8" fmla="*/ 0 60000 65536"/>
                <a:gd name="T9" fmla="*/ 0 60000 65536"/>
                <a:gd name="T10" fmla="*/ 0 60000 65536"/>
                <a:gd name="T11" fmla="*/ 0 60000 65536"/>
                <a:gd name="T12" fmla="*/ 0 w 310"/>
                <a:gd name="T13" fmla="*/ 0 h 1"/>
                <a:gd name="T14" fmla="*/ 310 w 310"/>
                <a:gd name="T15" fmla="*/ 1 h 1"/>
              </a:gdLst>
              <a:ahLst/>
              <a:cxnLst>
                <a:cxn ang="T8">
                  <a:pos x="T0" y="T1"/>
                </a:cxn>
                <a:cxn ang="T9">
                  <a:pos x="T2" y="T3"/>
                </a:cxn>
                <a:cxn ang="T10">
                  <a:pos x="T4" y="T5"/>
                </a:cxn>
                <a:cxn ang="T11">
                  <a:pos x="T6" y="T7"/>
                </a:cxn>
              </a:cxnLst>
              <a:rect l="T12" t="T13" r="T14" b="T15"/>
              <a:pathLst>
                <a:path w="310" h="1">
                  <a:moveTo>
                    <a:pt x="310" y="0"/>
                  </a:moveTo>
                  <a:lnTo>
                    <a:pt x="159" y="0"/>
                  </a:lnTo>
                  <a:lnTo>
                    <a:pt x="0"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4" name="Freeform 85"/>
            <p:cNvSpPr>
              <a:spLocks/>
            </p:cNvSpPr>
            <p:nvPr/>
          </p:nvSpPr>
          <p:spPr bwMode="auto">
            <a:xfrm>
              <a:off x="2831" y="1317"/>
              <a:ext cx="946" cy="991"/>
            </a:xfrm>
            <a:custGeom>
              <a:avLst/>
              <a:gdLst>
                <a:gd name="T0" fmla="*/ 0 w 1892"/>
                <a:gd name="T1" fmla="*/ 0 h 1982"/>
                <a:gd name="T2" fmla="*/ 310 w 1892"/>
                <a:gd name="T3" fmla="*/ 0 h 1982"/>
                <a:gd name="T4" fmla="*/ 310 w 1892"/>
                <a:gd name="T5" fmla="*/ 991 h 1982"/>
                <a:gd name="T6" fmla="*/ 946 w 1892"/>
                <a:gd name="T7" fmla="*/ 991 h 1982"/>
                <a:gd name="T8" fmla="*/ 0 60000 65536"/>
                <a:gd name="T9" fmla="*/ 0 60000 65536"/>
                <a:gd name="T10" fmla="*/ 0 60000 65536"/>
                <a:gd name="T11" fmla="*/ 0 60000 65536"/>
                <a:gd name="T12" fmla="*/ 0 w 1892"/>
                <a:gd name="T13" fmla="*/ 0 h 1982"/>
                <a:gd name="T14" fmla="*/ 1892 w 1892"/>
                <a:gd name="T15" fmla="*/ 1982 h 1982"/>
              </a:gdLst>
              <a:ahLst/>
              <a:cxnLst>
                <a:cxn ang="T8">
                  <a:pos x="T0" y="T1"/>
                </a:cxn>
                <a:cxn ang="T9">
                  <a:pos x="T2" y="T3"/>
                </a:cxn>
                <a:cxn ang="T10">
                  <a:pos x="T4" y="T5"/>
                </a:cxn>
                <a:cxn ang="T11">
                  <a:pos x="T6" y="T7"/>
                </a:cxn>
              </a:cxnLst>
              <a:rect l="T12" t="T13" r="T14" b="T15"/>
              <a:pathLst>
                <a:path w="1892" h="1982">
                  <a:moveTo>
                    <a:pt x="0" y="0"/>
                  </a:moveTo>
                  <a:lnTo>
                    <a:pt x="620" y="0"/>
                  </a:lnTo>
                  <a:lnTo>
                    <a:pt x="620" y="1982"/>
                  </a:lnTo>
                  <a:lnTo>
                    <a:pt x="1892" y="1982"/>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5" name="Freeform 86"/>
            <p:cNvSpPr>
              <a:spLocks/>
            </p:cNvSpPr>
            <p:nvPr/>
          </p:nvSpPr>
          <p:spPr bwMode="auto">
            <a:xfrm>
              <a:off x="3525" y="1636"/>
              <a:ext cx="252" cy="672"/>
            </a:xfrm>
            <a:custGeom>
              <a:avLst/>
              <a:gdLst>
                <a:gd name="T0" fmla="*/ 0 w 505"/>
                <a:gd name="T1" fmla="*/ 0 h 1344"/>
                <a:gd name="T2" fmla="*/ 0 w 505"/>
                <a:gd name="T3" fmla="*/ 672 h 1344"/>
                <a:gd name="T4" fmla="*/ 252 w 505"/>
                <a:gd name="T5" fmla="*/ 672 h 1344"/>
                <a:gd name="T6" fmla="*/ 0 60000 65536"/>
                <a:gd name="T7" fmla="*/ 0 60000 65536"/>
                <a:gd name="T8" fmla="*/ 0 60000 65536"/>
                <a:gd name="T9" fmla="*/ 0 w 505"/>
                <a:gd name="T10" fmla="*/ 0 h 1344"/>
                <a:gd name="T11" fmla="*/ 505 w 505"/>
                <a:gd name="T12" fmla="*/ 1344 h 1344"/>
              </a:gdLst>
              <a:ahLst/>
              <a:cxnLst>
                <a:cxn ang="T6">
                  <a:pos x="T0" y="T1"/>
                </a:cxn>
                <a:cxn ang="T7">
                  <a:pos x="T2" y="T3"/>
                </a:cxn>
                <a:cxn ang="T8">
                  <a:pos x="T4" y="T5"/>
                </a:cxn>
              </a:cxnLst>
              <a:rect l="T9" t="T10" r="T11" b="T12"/>
              <a:pathLst>
                <a:path w="505" h="1344">
                  <a:moveTo>
                    <a:pt x="0" y="0"/>
                  </a:moveTo>
                  <a:lnTo>
                    <a:pt x="0" y="1344"/>
                  </a:lnTo>
                  <a:lnTo>
                    <a:pt x="505" y="1344"/>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6" name="Rectangle 87"/>
            <p:cNvSpPr>
              <a:spLocks noChangeArrowheads="1"/>
            </p:cNvSpPr>
            <p:nvPr/>
          </p:nvSpPr>
          <p:spPr bwMode="auto">
            <a:xfrm>
              <a:off x="2870" y="1198"/>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77" name="Rectangle 88"/>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78" name="Rectangle 89"/>
            <p:cNvSpPr>
              <a:spLocks noChangeArrowheads="1"/>
            </p:cNvSpPr>
            <p:nvPr/>
          </p:nvSpPr>
          <p:spPr bwMode="auto">
            <a:xfrm>
              <a:off x="3803"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79" name="Rectangle 90"/>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80" name="Rectangle 91"/>
            <p:cNvSpPr>
              <a:spLocks noChangeArrowheads="1"/>
            </p:cNvSpPr>
            <p:nvPr/>
          </p:nvSpPr>
          <p:spPr bwMode="auto">
            <a:xfrm>
              <a:off x="3799"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81" name="Rectangle 92"/>
            <p:cNvSpPr>
              <a:spLocks noChangeArrowheads="1"/>
            </p:cNvSpPr>
            <p:nvPr/>
          </p:nvSpPr>
          <p:spPr bwMode="auto">
            <a:xfrm>
              <a:off x="3799" y="2513"/>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82" name="Rectangle 93"/>
            <p:cNvSpPr>
              <a:spLocks noChangeArrowheads="1"/>
            </p:cNvSpPr>
            <p:nvPr/>
          </p:nvSpPr>
          <p:spPr bwMode="auto">
            <a:xfrm>
              <a:off x="3799"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83" name="Rectangle 94"/>
            <p:cNvSpPr>
              <a:spLocks noChangeArrowheads="1"/>
            </p:cNvSpPr>
            <p:nvPr/>
          </p:nvSpPr>
          <p:spPr bwMode="auto">
            <a:xfrm>
              <a:off x="3799"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84" name="Rectangle 95"/>
            <p:cNvSpPr>
              <a:spLocks noChangeArrowheads="1"/>
            </p:cNvSpPr>
            <p:nvPr/>
          </p:nvSpPr>
          <p:spPr bwMode="auto">
            <a:xfrm>
              <a:off x="3799"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85" name="Rectangle 96"/>
            <p:cNvSpPr>
              <a:spLocks noChangeArrowheads="1"/>
            </p:cNvSpPr>
            <p:nvPr/>
          </p:nvSpPr>
          <p:spPr bwMode="auto">
            <a:xfrm>
              <a:off x="3799"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86" name="Rectangle 97"/>
            <p:cNvSpPr>
              <a:spLocks noChangeArrowheads="1"/>
            </p:cNvSpPr>
            <p:nvPr/>
          </p:nvSpPr>
          <p:spPr bwMode="auto">
            <a:xfrm>
              <a:off x="3799"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87" name="Rectangle 98"/>
            <p:cNvSpPr>
              <a:spLocks noChangeArrowheads="1"/>
            </p:cNvSpPr>
            <p:nvPr/>
          </p:nvSpPr>
          <p:spPr bwMode="auto">
            <a:xfrm>
              <a:off x="3799"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88" name="Rectangle 99"/>
            <p:cNvSpPr>
              <a:spLocks noChangeArrowheads="1"/>
            </p:cNvSpPr>
            <p:nvPr/>
          </p:nvSpPr>
          <p:spPr bwMode="auto">
            <a:xfrm>
              <a:off x="3772"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89" name="Rectangle 100"/>
            <p:cNvSpPr>
              <a:spLocks noChangeArrowheads="1"/>
            </p:cNvSpPr>
            <p:nvPr/>
          </p:nvSpPr>
          <p:spPr bwMode="auto">
            <a:xfrm>
              <a:off x="3798"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90" name="Rectangle 101"/>
            <p:cNvSpPr>
              <a:spLocks noChangeArrowheads="1"/>
            </p:cNvSpPr>
            <p:nvPr/>
          </p:nvSpPr>
          <p:spPr bwMode="auto">
            <a:xfrm>
              <a:off x="3772"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91" name="Rectangle 102"/>
            <p:cNvSpPr>
              <a:spLocks noChangeArrowheads="1"/>
            </p:cNvSpPr>
            <p:nvPr/>
          </p:nvSpPr>
          <p:spPr bwMode="auto">
            <a:xfrm>
              <a:off x="3796"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92" name="Rectangle 103"/>
            <p:cNvSpPr>
              <a:spLocks noChangeArrowheads="1"/>
            </p:cNvSpPr>
            <p:nvPr/>
          </p:nvSpPr>
          <p:spPr bwMode="auto">
            <a:xfrm>
              <a:off x="3796" y="2513"/>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93" name="Rectangle 104"/>
            <p:cNvSpPr>
              <a:spLocks noChangeArrowheads="1"/>
            </p:cNvSpPr>
            <p:nvPr/>
          </p:nvSpPr>
          <p:spPr bwMode="auto">
            <a:xfrm>
              <a:off x="3796"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94" name="Rectangle 105"/>
            <p:cNvSpPr>
              <a:spLocks noChangeArrowheads="1"/>
            </p:cNvSpPr>
            <p:nvPr/>
          </p:nvSpPr>
          <p:spPr bwMode="auto">
            <a:xfrm>
              <a:off x="3796"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95" name="Rectangle 106"/>
            <p:cNvSpPr>
              <a:spLocks noChangeArrowheads="1"/>
            </p:cNvSpPr>
            <p:nvPr/>
          </p:nvSpPr>
          <p:spPr bwMode="auto">
            <a:xfrm>
              <a:off x="3796"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96" name="Rectangle 107"/>
            <p:cNvSpPr>
              <a:spLocks noChangeArrowheads="1"/>
            </p:cNvSpPr>
            <p:nvPr/>
          </p:nvSpPr>
          <p:spPr bwMode="auto">
            <a:xfrm>
              <a:off x="3796"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97" name="Rectangle 108"/>
            <p:cNvSpPr>
              <a:spLocks noChangeArrowheads="1"/>
            </p:cNvSpPr>
            <p:nvPr/>
          </p:nvSpPr>
          <p:spPr bwMode="auto">
            <a:xfrm>
              <a:off x="3796"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98" name="Rectangle 109"/>
            <p:cNvSpPr>
              <a:spLocks noChangeArrowheads="1"/>
            </p:cNvSpPr>
            <p:nvPr/>
          </p:nvSpPr>
          <p:spPr bwMode="auto">
            <a:xfrm>
              <a:off x="3796"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99" name="Line 110"/>
            <p:cNvSpPr>
              <a:spLocks noChangeShapeType="1"/>
            </p:cNvSpPr>
            <p:nvPr/>
          </p:nvSpPr>
          <p:spPr bwMode="auto">
            <a:xfrm flipV="1">
              <a:off x="3520" y="559"/>
              <a:ext cx="2" cy="287"/>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100" name="Freeform 111"/>
            <p:cNvSpPr>
              <a:spLocks/>
            </p:cNvSpPr>
            <p:nvPr/>
          </p:nvSpPr>
          <p:spPr bwMode="auto">
            <a:xfrm>
              <a:off x="3443" y="564"/>
              <a:ext cx="143" cy="101"/>
            </a:xfrm>
            <a:custGeom>
              <a:avLst/>
              <a:gdLst>
                <a:gd name="T0" fmla="*/ 143 w 286"/>
                <a:gd name="T1" fmla="*/ 101 h 202"/>
                <a:gd name="T2" fmla="*/ 72 w 286"/>
                <a:gd name="T3" fmla="*/ 0 h 202"/>
                <a:gd name="T4" fmla="*/ 0 w 286"/>
                <a:gd name="T5" fmla="*/ 101 h 202"/>
                <a:gd name="T6" fmla="*/ 143 w 286"/>
                <a:gd name="T7" fmla="*/ 101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lnTo>
                    <a:pt x="143" y="0"/>
                  </a:lnTo>
                  <a:lnTo>
                    <a:pt x="0" y="202"/>
                  </a:lnTo>
                  <a:lnTo>
                    <a:pt x="286" y="202"/>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grpSp>
      <p:sp>
        <p:nvSpPr>
          <p:cNvPr id="40965" name="Text Box 112"/>
          <p:cNvSpPr txBox="1">
            <a:spLocks noChangeArrowheads="1"/>
          </p:cNvSpPr>
          <p:nvPr/>
        </p:nvSpPr>
        <p:spPr bwMode="auto">
          <a:xfrm>
            <a:off x="2114550" y="4121150"/>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66" name="Text Box 113"/>
          <p:cNvSpPr txBox="1">
            <a:spLocks noChangeArrowheads="1"/>
          </p:cNvSpPr>
          <p:nvPr/>
        </p:nvSpPr>
        <p:spPr bwMode="auto">
          <a:xfrm>
            <a:off x="1646238" y="2801938"/>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67" name="Rectangle 114"/>
          <p:cNvSpPr>
            <a:spLocks noChangeArrowheads="1"/>
          </p:cNvSpPr>
          <p:nvPr/>
        </p:nvSpPr>
        <p:spPr bwMode="auto">
          <a:xfrm>
            <a:off x="2346325" y="3884613"/>
            <a:ext cx="1114425" cy="2635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68" name="Rectangle 115"/>
          <p:cNvSpPr>
            <a:spLocks noChangeArrowheads="1"/>
          </p:cNvSpPr>
          <p:nvPr/>
        </p:nvSpPr>
        <p:spPr bwMode="auto">
          <a:xfrm>
            <a:off x="2406650" y="3951288"/>
            <a:ext cx="90805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CouplingTable</a:t>
            </a:r>
            <a:endParaRPr lang="en-US" sz="2800" smtClean="0">
              <a:solidFill>
                <a:srgbClr val="000000"/>
              </a:solidFill>
              <a:latin typeface="Times New Roman" pitchFamily="18" charset="0"/>
            </a:endParaRPr>
          </a:p>
        </p:txBody>
      </p:sp>
      <p:sp>
        <p:nvSpPr>
          <p:cNvPr id="40969" name="Rectangle 116"/>
          <p:cNvSpPr>
            <a:spLocks noChangeArrowheads="1"/>
          </p:cNvSpPr>
          <p:nvPr/>
        </p:nvSpPr>
        <p:spPr bwMode="auto">
          <a:xfrm>
            <a:off x="2346325" y="4125913"/>
            <a:ext cx="1114425" cy="3524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0" name="Rectangle 117"/>
          <p:cNvSpPr>
            <a:spLocks noChangeArrowheads="1"/>
          </p:cNvSpPr>
          <p:nvPr/>
        </p:nvSpPr>
        <p:spPr bwMode="auto">
          <a:xfrm>
            <a:off x="2378075" y="4140200"/>
            <a:ext cx="3429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SiteID</a:t>
            </a:r>
            <a:endParaRPr lang="en-US" sz="2800" smtClean="0">
              <a:solidFill>
                <a:srgbClr val="000000"/>
              </a:solidFill>
              <a:latin typeface="Times New Roman" pitchFamily="18" charset="0"/>
            </a:endParaRPr>
          </a:p>
        </p:txBody>
      </p:sp>
      <p:sp>
        <p:nvSpPr>
          <p:cNvPr id="40971" name="Rectangle 118"/>
          <p:cNvSpPr>
            <a:spLocks noChangeArrowheads="1"/>
          </p:cNvSpPr>
          <p:nvPr/>
        </p:nvSpPr>
        <p:spPr bwMode="auto">
          <a:xfrm>
            <a:off x="2376488" y="4262438"/>
            <a:ext cx="466725"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800" smtClean="0">
              <a:solidFill>
                <a:srgbClr val="000000"/>
              </a:solidFill>
              <a:latin typeface="Times New Roman" pitchFamily="18" charset="0"/>
            </a:endParaRPr>
          </a:p>
        </p:txBody>
      </p:sp>
      <p:sp>
        <p:nvSpPr>
          <p:cNvPr id="40972" name="Rectangle 119"/>
          <p:cNvSpPr>
            <a:spLocks noChangeArrowheads="1"/>
          </p:cNvSpPr>
          <p:nvPr/>
        </p:nvSpPr>
        <p:spPr bwMode="auto">
          <a:xfrm>
            <a:off x="585788" y="2703513"/>
            <a:ext cx="1111250" cy="2635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3" name="Rectangle 120"/>
          <p:cNvSpPr>
            <a:spLocks noChangeArrowheads="1"/>
          </p:cNvSpPr>
          <p:nvPr/>
        </p:nvSpPr>
        <p:spPr bwMode="auto">
          <a:xfrm>
            <a:off x="646113" y="2770188"/>
            <a:ext cx="312737"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Sites</a:t>
            </a:r>
            <a:endParaRPr lang="en-US" sz="2800" smtClean="0">
              <a:solidFill>
                <a:srgbClr val="000000"/>
              </a:solidFill>
              <a:latin typeface="Times New Roman" pitchFamily="18" charset="0"/>
            </a:endParaRPr>
          </a:p>
        </p:txBody>
      </p:sp>
      <p:sp>
        <p:nvSpPr>
          <p:cNvPr id="40974" name="Rectangle 121"/>
          <p:cNvSpPr>
            <a:spLocks noChangeArrowheads="1"/>
          </p:cNvSpPr>
          <p:nvPr/>
        </p:nvSpPr>
        <p:spPr bwMode="auto">
          <a:xfrm>
            <a:off x="585788" y="2944813"/>
            <a:ext cx="1111250" cy="814387"/>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5" name="Rectangle 122"/>
          <p:cNvSpPr>
            <a:spLocks noChangeArrowheads="1"/>
          </p:cNvSpPr>
          <p:nvPr/>
        </p:nvSpPr>
        <p:spPr bwMode="auto">
          <a:xfrm>
            <a:off x="617538" y="2957513"/>
            <a:ext cx="3429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SiteID</a:t>
            </a:r>
            <a:endParaRPr lang="en-US" sz="2800" smtClean="0">
              <a:solidFill>
                <a:srgbClr val="000000"/>
              </a:solidFill>
              <a:latin typeface="Times New Roman" pitchFamily="18" charset="0"/>
            </a:endParaRPr>
          </a:p>
        </p:txBody>
      </p:sp>
      <p:sp>
        <p:nvSpPr>
          <p:cNvPr id="40976" name="Rectangle 123"/>
          <p:cNvSpPr>
            <a:spLocks noChangeArrowheads="1"/>
          </p:cNvSpPr>
          <p:nvPr/>
        </p:nvSpPr>
        <p:spPr bwMode="auto">
          <a:xfrm>
            <a:off x="617538" y="3081338"/>
            <a:ext cx="690562" cy="15240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1000" smtClean="0">
                <a:solidFill>
                  <a:srgbClr val="000000"/>
                </a:solidFill>
                <a:latin typeface="Tahoma" pitchFamily="34" charset="0"/>
              </a:rPr>
              <a:t>SiteCode</a:t>
            </a:r>
            <a:endParaRPr lang="en-US" sz="2800" smtClean="0">
              <a:solidFill>
                <a:srgbClr val="000000"/>
              </a:solidFill>
              <a:latin typeface="Times New Roman" pitchFamily="18" charset="0"/>
            </a:endParaRPr>
          </a:p>
        </p:txBody>
      </p:sp>
      <p:sp>
        <p:nvSpPr>
          <p:cNvPr id="40977" name="Rectangle 124"/>
          <p:cNvSpPr>
            <a:spLocks noChangeArrowheads="1"/>
          </p:cNvSpPr>
          <p:nvPr/>
        </p:nvSpPr>
        <p:spPr bwMode="auto">
          <a:xfrm>
            <a:off x="617538" y="3203575"/>
            <a:ext cx="5334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SiteName</a:t>
            </a:r>
            <a:endParaRPr lang="en-US" sz="2800" smtClean="0">
              <a:solidFill>
                <a:srgbClr val="000000"/>
              </a:solidFill>
              <a:latin typeface="Times New Roman" pitchFamily="18" charset="0"/>
            </a:endParaRPr>
          </a:p>
        </p:txBody>
      </p:sp>
      <p:sp>
        <p:nvSpPr>
          <p:cNvPr id="40978" name="Rectangle 125"/>
          <p:cNvSpPr>
            <a:spLocks noChangeArrowheads="1"/>
          </p:cNvSpPr>
          <p:nvPr/>
        </p:nvSpPr>
        <p:spPr bwMode="auto">
          <a:xfrm>
            <a:off x="617538" y="3327400"/>
            <a:ext cx="452437"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Latitude</a:t>
            </a:r>
            <a:endParaRPr lang="en-US" sz="2800" smtClean="0">
              <a:solidFill>
                <a:srgbClr val="000000"/>
              </a:solidFill>
              <a:latin typeface="Times New Roman" pitchFamily="18" charset="0"/>
            </a:endParaRPr>
          </a:p>
        </p:txBody>
      </p:sp>
      <p:sp>
        <p:nvSpPr>
          <p:cNvPr id="40979" name="Rectangle 126"/>
          <p:cNvSpPr>
            <a:spLocks noChangeArrowheads="1"/>
          </p:cNvSpPr>
          <p:nvPr/>
        </p:nvSpPr>
        <p:spPr bwMode="auto">
          <a:xfrm>
            <a:off x="617538" y="3449638"/>
            <a:ext cx="55245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Longitude</a:t>
            </a:r>
            <a:endParaRPr lang="en-US" sz="2800" smtClean="0">
              <a:solidFill>
                <a:srgbClr val="000000"/>
              </a:solidFill>
              <a:latin typeface="Times New Roman" pitchFamily="18" charset="0"/>
            </a:endParaRPr>
          </a:p>
        </p:txBody>
      </p:sp>
      <p:sp>
        <p:nvSpPr>
          <p:cNvPr id="40980" name="Rectangle 127"/>
          <p:cNvSpPr>
            <a:spLocks noChangeArrowheads="1"/>
          </p:cNvSpPr>
          <p:nvPr/>
        </p:nvSpPr>
        <p:spPr bwMode="auto">
          <a:xfrm>
            <a:off x="631825" y="3562350"/>
            <a:ext cx="103188"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t>
            </a:r>
            <a:endParaRPr lang="en-US" sz="2800" smtClean="0">
              <a:solidFill>
                <a:srgbClr val="000000"/>
              </a:solidFill>
              <a:latin typeface="Times New Roman" pitchFamily="18" charset="0"/>
            </a:endParaRPr>
          </a:p>
        </p:txBody>
      </p:sp>
      <p:grpSp>
        <p:nvGrpSpPr>
          <p:cNvPr id="3" name="Group 128"/>
          <p:cNvGrpSpPr>
            <a:grpSpLocks/>
          </p:cNvGrpSpPr>
          <p:nvPr/>
        </p:nvGrpSpPr>
        <p:grpSpPr bwMode="auto">
          <a:xfrm>
            <a:off x="379413" y="2054225"/>
            <a:ext cx="1781175" cy="461963"/>
            <a:chOff x="384" y="576"/>
            <a:chExt cx="1152" cy="336"/>
          </a:xfrm>
        </p:grpSpPr>
        <p:sp>
          <p:nvSpPr>
            <p:cNvPr id="40992" name="Rectangle 129"/>
            <p:cNvSpPr>
              <a:spLocks noChangeArrowheads="1"/>
            </p:cNvSpPr>
            <p:nvPr/>
          </p:nvSpPr>
          <p:spPr bwMode="auto">
            <a:xfrm>
              <a:off x="384" y="576"/>
              <a:ext cx="1104" cy="336"/>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3" name="Rectangle 130"/>
            <p:cNvSpPr>
              <a:spLocks noChangeArrowheads="1"/>
            </p:cNvSpPr>
            <p:nvPr/>
          </p:nvSpPr>
          <p:spPr bwMode="auto">
            <a:xfrm>
              <a:off x="384" y="672"/>
              <a:ext cx="1152" cy="111"/>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US" sz="1000" b="1" smtClean="0">
                  <a:solidFill>
                    <a:srgbClr val="000000"/>
                  </a:solidFill>
                  <a:latin typeface="Tahoma" pitchFamily="34" charset="0"/>
                </a:rPr>
                <a:t>Observations Data Model</a:t>
              </a:r>
              <a:endParaRPr lang="en-US" sz="2800" smtClean="0">
                <a:solidFill>
                  <a:srgbClr val="000000"/>
                </a:solidFill>
                <a:latin typeface="Times New Roman" pitchFamily="18" charset="0"/>
              </a:endParaRPr>
            </a:p>
          </p:txBody>
        </p:sp>
      </p:grpSp>
      <p:sp>
        <p:nvSpPr>
          <p:cNvPr id="40982" name="Line 131"/>
          <p:cNvSpPr>
            <a:spLocks noChangeShapeType="1"/>
          </p:cNvSpPr>
          <p:nvPr/>
        </p:nvSpPr>
        <p:spPr bwMode="auto">
          <a:xfrm flipV="1">
            <a:off x="3438525" y="2960688"/>
            <a:ext cx="973138" cy="1427162"/>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3" name="Text Box 132"/>
          <p:cNvSpPr txBox="1">
            <a:spLocks noChangeArrowheads="1"/>
          </p:cNvSpPr>
          <p:nvPr/>
        </p:nvSpPr>
        <p:spPr bwMode="auto">
          <a:xfrm>
            <a:off x="3465513" y="4319588"/>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84" name="Text Box 133"/>
          <p:cNvSpPr txBox="1">
            <a:spLocks noChangeArrowheads="1"/>
          </p:cNvSpPr>
          <p:nvPr/>
        </p:nvSpPr>
        <p:spPr bwMode="auto">
          <a:xfrm>
            <a:off x="4141788" y="2743200"/>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85" name="Line 134"/>
          <p:cNvSpPr>
            <a:spLocks noChangeShapeType="1"/>
          </p:cNvSpPr>
          <p:nvPr/>
        </p:nvSpPr>
        <p:spPr bwMode="auto">
          <a:xfrm flipV="1">
            <a:off x="1735138" y="2963863"/>
            <a:ext cx="2665412" cy="69850"/>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6" name="Line 135"/>
          <p:cNvSpPr>
            <a:spLocks noChangeShapeType="1"/>
          </p:cNvSpPr>
          <p:nvPr/>
        </p:nvSpPr>
        <p:spPr bwMode="auto">
          <a:xfrm>
            <a:off x="1708150" y="3032125"/>
            <a:ext cx="606425" cy="1165225"/>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7" name="Text Box 136"/>
          <p:cNvSpPr txBox="1">
            <a:spLocks noChangeArrowheads="1"/>
          </p:cNvSpPr>
          <p:nvPr/>
        </p:nvSpPr>
        <p:spPr bwMode="auto">
          <a:xfrm>
            <a:off x="2638425" y="3246438"/>
            <a:ext cx="731838" cy="336550"/>
          </a:xfrm>
          <a:prstGeom prst="rect">
            <a:avLst/>
          </a:prstGeom>
          <a:noFill/>
          <a:ln w="9525">
            <a:noFill/>
            <a:miter lim="800000"/>
            <a:headEnd/>
            <a:tailEnd/>
          </a:ln>
        </p:spPr>
        <p:txBody>
          <a:bodyPr lIns="91410" tIns="45706" rIns="91410" bIns="45706">
            <a:spAutoFit/>
          </a:bodyPr>
          <a:lstStyle/>
          <a:p>
            <a:pPr fontAlgn="base">
              <a:spcBef>
                <a:spcPct val="50000"/>
              </a:spcBef>
              <a:spcAft>
                <a:spcPct val="0"/>
              </a:spcAft>
            </a:pPr>
            <a:r>
              <a:rPr lang="en-US" sz="1600" smtClean="0">
                <a:solidFill>
                  <a:srgbClr val="000000"/>
                </a:solidFill>
              </a:rPr>
              <a:t>OR</a:t>
            </a:r>
          </a:p>
        </p:txBody>
      </p:sp>
      <p:sp>
        <p:nvSpPr>
          <p:cNvPr id="40988" name="Rectangle 137"/>
          <p:cNvSpPr>
            <a:spLocks noChangeArrowheads="1"/>
          </p:cNvSpPr>
          <p:nvPr/>
        </p:nvSpPr>
        <p:spPr bwMode="auto">
          <a:xfrm>
            <a:off x="466725" y="212725"/>
            <a:ext cx="8355013"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smtClean="0">
                <a:solidFill>
                  <a:srgbClr val="000000"/>
                </a:solidFill>
              </a:rPr>
              <a:t>Independent of, but can be coupled to Geographic Representation</a:t>
            </a:r>
          </a:p>
        </p:txBody>
      </p:sp>
      <p:sp>
        <p:nvSpPr>
          <p:cNvPr id="40989" name="Rectangle 138"/>
          <p:cNvSpPr>
            <a:spLocks noChangeArrowheads="1"/>
          </p:cNvSpPr>
          <p:nvPr/>
        </p:nvSpPr>
        <p:spPr bwMode="auto">
          <a:xfrm>
            <a:off x="122238" y="1003300"/>
            <a:ext cx="2219325"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smtClean="0">
                <a:solidFill>
                  <a:srgbClr val="FF3300"/>
                </a:solidFill>
              </a:rPr>
              <a:t>ODM</a:t>
            </a:r>
          </a:p>
        </p:txBody>
      </p:sp>
      <p:sp>
        <p:nvSpPr>
          <p:cNvPr id="40990" name="Rectangle 139"/>
          <p:cNvSpPr>
            <a:spLocks noChangeArrowheads="1"/>
          </p:cNvSpPr>
          <p:nvPr/>
        </p:nvSpPr>
        <p:spPr bwMode="auto">
          <a:xfrm>
            <a:off x="4691756" y="1001713"/>
            <a:ext cx="4129982"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dirty="0" smtClean="0">
                <a:solidFill>
                  <a:srgbClr val="FF3300"/>
                </a:solidFill>
              </a:rPr>
              <a:t>e.g. Arc Hydro</a:t>
            </a:r>
          </a:p>
        </p:txBody>
      </p:sp>
      <p:sp>
        <p:nvSpPr>
          <p:cNvPr id="40991" name="Rectangle 140"/>
          <p:cNvSpPr>
            <a:spLocks noChangeArrowheads="1"/>
          </p:cNvSpPr>
          <p:nvPr/>
        </p:nvSpPr>
        <p:spPr bwMode="auto">
          <a:xfrm>
            <a:off x="3635375" y="1820863"/>
            <a:ext cx="5319713" cy="5008562"/>
          </a:xfrm>
          <a:prstGeom prst="rect">
            <a:avLst/>
          </a:prstGeom>
          <a:noFill/>
          <a:ln w="28575">
            <a:solidFill>
              <a:srgbClr val="FF3300"/>
            </a:solidFill>
            <a:prstDash val="dash"/>
            <a:miter lim="800000"/>
            <a:headEnd/>
            <a:tailEnd/>
          </a:ln>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73725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762000"/>
            <a:ext cx="8229600" cy="762000"/>
          </a:xfrm>
        </p:spPr>
        <p:txBody>
          <a:bodyPr lIns="91389" tIns="45696" rIns="91389" bIns="45696">
            <a:normAutofit fontScale="90000"/>
          </a:bodyPr>
          <a:lstStyle/>
          <a:p>
            <a:pPr eaLnBrk="1" hangingPunct="1"/>
            <a:r>
              <a:rPr lang="en-US" sz="4000" dirty="0" smtClean="0"/>
              <a:t>Importance of the Observations Data Model</a:t>
            </a:r>
          </a:p>
        </p:txBody>
      </p:sp>
      <p:sp>
        <p:nvSpPr>
          <p:cNvPr id="46083" name="Rectangle 3"/>
          <p:cNvSpPr>
            <a:spLocks noGrp="1" noChangeArrowheads="1"/>
          </p:cNvSpPr>
          <p:nvPr>
            <p:ph type="body" idx="4294967295"/>
          </p:nvPr>
        </p:nvSpPr>
        <p:spPr>
          <a:xfrm>
            <a:off x="457200" y="1905000"/>
            <a:ext cx="8229600" cy="4114800"/>
          </a:xfrm>
        </p:spPr>
        <p:txBody>
          <a:bodyPr lIns="91389" tIns="45696" rIns="91389" bIns="45696"/>
          <a:lstStyle/>
          <a:p>
            <a:pPr eaLnBrk="1" hangingPunct="1">
              <a:lnSpc>
                <a:spcPct val="90000"/>
              </a:lnSpc>
            </a:pPr>
            <a:r>
              <a:rPr lang="en-US" sz="2800" dirty="0" smtClean="0">
                <a:solidFill>
                  <a:schemeClr val="accent2"/>
                </a:solidFill>
              </a:rPr>
              <a:t>Provides a common persistence model for observations data</a:t>
            </a:r>
          </a:p>
          <a:p>
            <a:pPr eaLnBrk="1" hangingPunct="1">
              <a:lnSpc>
                <a:spcPct val="90000"/>
              </a:lnSpc>
            </a:pPr>
            <a:endParaRPr lang="en-US" sz="2400" dirty="0" smtClean="0"/>
          </a:p>
          <a:p>
            <a:pPr eaLnBrk="1" hangingPunct="1">
              <a:lnSpc>
                <a:spcPct val="90000"/>
              </a:lnSpc>
            </a:pPr>
            <a:r>
              <a:rPr lang="en-US" sz="2400" dirty="0" smtClean="0"/>
              <a:t>Syntactic consistency (File types and formats)</a:t>
            </a:r>
          </a:p>
          <a:p>
            <a:pPr eaLnBrk="1" hangingPunct="1">
              <a:lnSpc>
                <a:spcPct val="90000"/>
              </a:lnSpc>
            </a:pPr>
            <a:r>
              <a:rPr lang="en-US" sz="2400" dirty="0" smtClean="0"/>
              <a:t>Semantic consistency</a:t>
            </a:r>
          </a:p>
          <a:p>
            <a:pPr lvl="1" eaLnBrk="1" hangingPunct="1">
              <a:lnSpc>
                <a:spcPct val="90000"/>
              </a:lnSpc>
            </a:pPr>
            <a:r>
              <a:rPr lang="en-US" sz="2000" dirty="0" smtClean="0"/>
              <a:t>Language for observation attributes (structural)</a:t>
            </a:r>
          </a:p>
          <a:p>
            <a:pPr lvl="1" eaLnBrk="1" hangingPunct="1">
              <a:lnSpc>
                <a:spcPct val="90000"/>
              </a:lnSpc>
            </a:pPr>
            <a:r>
              <a:rPr lang="en-US" sz="2000" dirty="0" smtClean="0"/>
              <a:t>Language to encode observation attribute values (contextual)</a:t>
            </a:r>
          </a:p>
          <a:p>
            <a:pPr eaLnBrk="1" hangingPunct="1">
              <a:lnSpc>
                <a:spcPct val="90000"/>
              </a:lnSpc>
            </a:pPr>
            <a:r>
              <a:rPr lang="en-US" sz="2400" dirty="0" smtClean="0"/>
              <a:t>Publishing and sharing research data </a:t>
            </a:r>
          </a:p>
          <a:p>
            <a:pPr eaLnBrk="1" hangingPunct="1">
              <a:lnSpc>
                <a:spcPct val="90000"/>
              </a:lnSpc>
            </a:pPr>
            <a:r>
              <a:rPr lang="en-US" sz="2400" dirty="0" smtClean="0"/>
              <a:t>Metadata to facilitate unambiguous interpretation</a:t>
            </a:r>
          </a:p>
          <a:p>
            <a:pPr eaLnBrk="1" hangingPunct="1">
              <a:lnSpc>
                <a:spcPct val="90000"/>
              </a:lnSpc>
            </a:pPr>
            <a:r>
              <a:rPr lang="en-US" sz="2400" dirty="0" smtClean="0"/>
              <a:t>Enhance analysis capability</a:t>
            </a:r>
          </a:p>
        </p:txBody>
      </p:sp>
      <p:sp>
        <p:nvSpPr>
          <p:cNvPr id="4" name="Slide Number Placeholder 3"/>
          <p:cNvSpPr>
            <a:spLocks noGrp="1"/>
          </p:cNvSpPr>
          <p:nvPr>
            <p:ph type="sldNum" sz="quarter" idx="12"/>
          </p:nvPr>
        </p:nvSpPr>
        <p:spPr/>
        <p:txBody>
          <a:bodyPr/>
          <a:lstStyle/>
          <a:p>
            <a:fld id="{66B509AB-BF0C-42B1-9F47-430BE8B99E3B}"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97263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4294967295"/>
          </p:nvPr>
        </p:nvSpPr>
        <p:spPr>
          <a:xfrm>
            <a:off x="457200" y="1856285"/>
            <a:ext cx="4038600" cy="4221163"/>
          </a:xfrm>
        </p:spPr>
        <p:txBody>
          <a:bodyPr/>
          <a:lstStyle/>
          <a:p>
            <a:pPr eaLnBrk="1" hangingPunct="1"/>
            <a:r>
              <a:rPr lang="en-US" sz="2400" dirty="0" smtClean="0"/>
              <a:t>Set of </a:t>
            </a:r>
            <a:r>
              <a:rPr lang="en-US" sz="2400" dirty="0" smtClean="0">
                <a:solidFill>
                  <a:srgbClr val="0066FF"/>
                </a:solidFill>
              </a:rPr>
              <a:t>query</a:t>
            </a:r>
            <a:r>
              <a:rPr lang="en-US" sz="2400" dirty="0" smtClean="0"/>
              <a:t> functions</a:t>
            </a:r>
          </a:p>
        </p:txBody>
      </p:sp>
      <p:sp>
        <p:nvSpPr>
          <p:cNvPr id="39940" name="Rectangle 4"/>
          <p:cNvSpPr>
            <a:spLocks noGrp="1" noChangeArrowheads="1"/>
          </p:cNvSpPr>
          <p:nvPr>
            <p:ph type="body" sz="half" idx="4294967295"/>
          </p:nvPr>
        </p:nvSpPr>
        <p:spPr>
          <a:xfrm>
            <a:off x="4648200" y="1856285"/>
            <a:ext cx="4495800" cy="4221163"/>
          </a:xfrm>
        </p:spPr>
        <p:txBody>
          <a:bodyPr/>
          <a:lstStyle/>
          <a:p>
            <a:pPr eaLnBrk="1" hangingPunct="1"/>
            <a:r>
              <a:rPr lang="en-US" sz="2400" dirty="0" smtClean="0"/>
              <a:t>Returns</a:t>
            </a:r>
            <a:r>
              <a:rPr lang="en-US" sz="1800" dirty="0" smtClean="0"/>
              <a:t> </a:t>
            </a:r>
            <a:r>
              <a:rPr lang="en-US" sz="2400" dirty="0" smtClean="0"/>
              <a:t>data</a:t>
            </a:r>
            <a:r>
              <a:rPr lang="en-US" sz="1800" dirty="0" smtClean="0"/>
              <a:t> </a:t>
            </a:r>
            <a:r>
              <a:rPr lang="en-US" sz="2400" dirty="0" smtClean="0"/>
              <a:t>in</a:t>
            </a:r>
            <a:r>
              <a:rPr lang="en-US" sz="1800" dirty="0" smtClean="0"/>
              <a:t> </a:t>
            </a:r>
            <a:r>
              <a:rPr lang="en-US" sz="2400" dirty="0" err="1" smtClean="0">
                <a:solidFill>
                  <a:srgbClr val="0066FF"/>
                </a:solidFill>
              </a:rPr>
              <a:t>WaterML</a:t>
            </a:r>
            <a:endParaRPr lang="en-US" sz="2400" dirty="0" smtClean="0">
              <a:solidFill>
                <a:srgbClr val="0066FF"/>
              </a:solidFill>
            </a:endParaRPr>
          </a:p>
        </p:txBody>
      </p:sp>
      <p:pic>
        <p:nvPicPr>
          <p:cNvPr id="39941" name="Picture 6"/>
          <p:cNvPicPr>
            <a:picLocks noChangeAspect="1" noChangeArrowheads="1"/>
          </p:cNvPicPr>
          <p:nvPr/>
        </p:nvPicPr>
        <p:blipFill>
          <a:blip r:embed="rId4" cstate="print"/>
          <a:srcRect b="12267"/>
          <a:stretch>
            <a:fillRect/>
          </a:stretch>
        </p:blipFill>
        <p:spPr bwMode="auto">
          <a:xfrm>
            <a:off x="4811713" y="2387662"/>
            <a:ext cx="3895725" cy="4222750"/>
          </a:xfrm>
          <a:prstGeom prst="rect">
            <a:avLst/>
          </a:prstGeom>
          <a:noFill/>
          <a:ln w="9525">
            <a:solidFill>
              <a:schemeClr val="tx1"/>
            </a:solidFill>
            <a:miter lim="800000"/>
            <a:headEnd/>
            <a:tailEnd/>
          </a:ln>
        </p:spPr>
      </p:pic>
      <p:sp>
        <p:nvSpPr>
          <p:cNvPr id="39943" name="Rectangle 7"/>
          <p:cNvSpPr txBox="1">
            <a:spLocks noChangeArrowheads="1"/>
          </p:cNvSpPr>
          <p:nvPr/>
        </p:nvSpPr>
        <p:spPr bwMode="auto">
          <a:xfrm>
            <a:off x="458788" y="126128"/>
            <a:ext cx="8228012" cy="693738"/>
          </a:xfrm>
          <a:prstGeom prst="rect">
            <a:avLst/>
          </a:prstGeom>
          <a:noFill/>
          <a:ln w="9525">
            <a:noFill/>
            <a:miter lim="800000"/>
            <a:headEnd/>
            <a:tailEnd/>
          </a:ln>
        </p:spPr>
        <p:txBody>
          <a:bodyPr/>
          <a:lstStyle/>
          <a:p>
            <a:pPr algn="ctr" eaLnBrk="0" fontAlgn="base" hangingPunct="0">
              <a:spcBef>
                <a:spcPct val="0"/>
              </a:spcBef>
              <a:spcAft>
                <a:spcPct val="0"/>
              </a:spcAft>
            </a:pPr>
            <a:r>
              <a:rPr lang="en-US" sz="4400">
                <a:solidFill>
                  <a:srgbClr val="000000"/>
                </a:solidFill>
              </a:rPr>
              <a:t>WaterML and WaterOneFlow</a:t>
            </a:r>
          </a:p>
        </p:txBody>
      </p:sp>
      <p:sp>
        <p:nvSpPr>
          <p:cNvPr id="39944" name="Text Box 33"/>
          <p:cNvSpPr txBox="1">
            <a:spLocks noChangeArrowheads="1"/>
          </p:cNvSpPr>
          <p:nvPr/>
        </p:nvSpPr>
        <p:spPr bwMode="auto">
          <a:xfrm>
            <a:off x="587375" y="845266"/>
            <a:ext cx="8286750" cy="822325"/>
          </a:xfrm>
          <a:prstGeom prst="rect">
            <a:avLst/>
          </a:prstGeom>
          <a:noFill/>
          <a:ln w="9525" algn="ctr">
            <a:noFill/>
            <a:miter lim="800000"/>
            <a:headEnd/>
            <a:tailEnd/>
          </a:ln>
        </p:spPr>
        <p:txBody>
          <a:bodyPr wrap="none" lIns="91430" tIns="45715" rIns="91430" bIns="45715">
            <a:spAutoFit/>
          </a:bodyPr>
          <a:lstStyle/>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WaterML</a:t>
            </a:r>
            <a:r>
              <a:rPr lang="en-US" sz="2400" dirty="0">
                <a:solidFill>
                  <a:srgbClr val="000000"/>
                </a:solidFill>
                <a:ea typeface="Arial Unicode MS" pitchFamily="34" charset="-128"/>
                <a:cs typeface="Arial Unicode MS" pitchFamily="34" charset="-128"/>
              </a:rPr>
              <a:t> is an XML language for communicating water data</a:t>
            </a:r>
          </a:p>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WaterOneFlow</a:t>
            </a:r>
            <a:r>
              <a:rPr lang="en-US" sz="2400" dirty="0">
                <a:solidFill>
                  <a:srgbClr val="000000"/>
                </a:solidFill>
                <a:ea typeface="Arial Unicode MS" pitchFamily="34" charset="-128"/>
                <a:cs typeface="Arial Unicode MS" pitchFamily="34" charset="-128"/>
              </a:rPr>
              <a:t> is a set of web services based on </a:t>
            </a:r>
            <a:r>
              <a:rPr lang="en-US" sz="2400" dirty="0" err="1">
                <a:solidFill>
                  <a:srgbClr val="000000"/>
                </a:solidFill>
                <a:ea typeface="Arial Unicode MS" pitchFamily="34" charset="-128"/>
                <a:cs typeface="Arial Unicode MS" pitchFamily="34" charset="-128"/>
              </a:rPr>
              <a:t>WaterML</a:t>
            </a:r>
            <a:endParaRPr lang="en-US" sz="2400" dirty="0">
              <a:solidFill>
                <a:srgbClr val="000000"/>
              </a:solidFill>
              <a:ea typeface="Arial Unicode MS" pitchFamily="34" charset="-128"/>
              <a:cs typeface="Arial Unicode MS" pitchFamily="34" charset="-128"/>
            </a:endParaRPr>
          </a:p>
        </p:txBody>
      </p:sp>
      <p:grpSp>
        <p:nvGrpSpPr>
          <p:cNvPr id="27" name="Group 26"/>
          <p:cNvGrpSpPr/>
          <p:nvPr/>
        </p:nvGrpSpPr>
        <p:grpSpPr>
          <a:xfrm>
            <a:off x="1240221" y="2680138"/>
            <a:ext cx="2682766" cy="2554014"/>
            <a:chOff x="1240221" y="2680138"/>
            <a:chExt cx="2682766" cy="2554014"/>
          </a:xfrm>
        </p:grpSpPr>
        <p:sp>
          <p:nvSpPr>
            <p:cNvPr id="9" name="Rectangle 8"/>
            <p:cNvSpPr>
              <a:spLocks noChangeArrowheads="1"/>
            </p:cNvSpPr>
            <p:nvPr/>
          </p:nvSpPr>
          <p:spPr bwMode="auto">
            <a:xfrm flipH="1">
              <a:off x="1240221" y="2680138"/>
              <a:ext cx="2286000" cy="2554014"/>
            </a:xfrm>
            <a:prstGeom prst="rect">
              <a:avLst/>
            </a:prstGeom>
            <a:solidFill>
              <a:srgbClr val="DEFEE3"/>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10" name="Line 9"/>
            <p:cNvSpPr>
              <a:spLocks noChangeShapeType="1"/>
            </p:cNvSpPr>
            <p:nvPr/>
          </p:nvSpPr>
          <p:spPr bwMode="auto">
            <a:xfrm flipH="1">
              <a:off x="3145221" y="2969948"/>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3" name="Text Box 12"/>
            <p:cNvSpPr txBox="1">
              <a:spLocks noChangeArrowheads="1"/>
            </p:cNvSpPr>
            <p:nvPr/>
          </p:nvSpPr>
          <p:spPr bwMode="auto">
            <a:xfrm flipH="1">
              <a:off x="1440309" y="2775209"/>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GetSites</a:t>
              </a:r>
              <a:endParaRPr lang="en-US" dirty="0" smtClean="0">
                <a:solidFill>
                  <a:srgbClr val="0066FF"/>
                </a:solidFill>
              </a:endParaRPr>
            </a:p>
          </p:txBody>
        </p:sp>
        <p:sp>
          <p:nvSpPr>
            <p:cNvPr id="14" name="Oval 13"/>
            <p:cNvSpPr>
              <a:spLocks noChangeArrowheads="1"/>
            </p:cNvSpPr>
            <p:nvPr/>
          </p:nvSpPr>
          <p:spPr bwMode="auto">
            <a:xfrm flipH="1">
              <a:off x="3754821" y="2893748"/>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nvGrpSpPr>
            <p:cNvPr id="26" name="Group 25"/>
            <p:cNvGrpSpPr/>
            <p:nvPr/>
          </p:nvGrpSpPr>
          <p:grpSpPr>
            <a:xfrm>
              <a:off x="3145221" y="3322896"/>
              <a:ext cx="762000" cy="152400"/>
              <a:chOff x="3145221" y="3165236"/>
              <a:chExt cx="762000" cy="152400"/>
            </a:xfrm>
          </p:grpSpPr>
          <p:sp>
            <p:nvSpPr>
              <p:cNvPr id="11" name="Line 10"/>
              <p:cNvSpPr>
                <a:spLocks noChangeShapeType="1"/>
              </p:cNvSpPr>
              <p:nvPr/>
            </p:nvSpPr>
            <p:spPr bwMode="auto">
              <a:xfrm flipH="1">
                <a:off x="3145221" y="3241436"/>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5" name="Oval 14"/>
              <p:cNvSpPr>
                <a:spLocks noChangeArrowheads="1"/>
              </p:cNvSpPr>
              <p:nvPr/>
            </p:nvSpPr>
            <p:spPr bwMode="auto">
              <a:xfrm flipH="1">
                <a:off x="3754821" y="3165236"/>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grpSp>
          <p:nvGrpSpPr>
            <p:cNvPr id="25" name="Group 24"/>
            <p:cNvGrpSpPr/>
            <p:nvPr/>
          </p:nvGrpSpPr>
          <p:grpSpPr>
            <a:xfrm>
              <a:off x="3160987" y="3783565"/>
              <a:ext cx="762000" cy="152400"/>
              <a:chOff x="3145221" y="3436724"/>
              <a:chExt cx="762000" cy="152400"/>
            </a:xfrm>
          </p:grpSpPr>
          <p:sp>
            <p:nvSpPr>
              <p:cNvPr id="12" name="Line 11"/>
              <p:cNvSpPr>
                <a:spLocks noChangeShapeType="1"/>
              </p:cNvSpPr>
              <p:nvPr/>
            </p:nvSpPr>
            <p:spPr bwMode="auto">
              <a:xfrm flipH="1">
                <a:off x="3145221" y="3512924"/>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6" name="Oval 15"/>
              <p:cNvSpPr>
                <a:spLocks noChangeArrowheads="1"/>
              </p:cNvSpPr>
              <p:nvPr/>
            </p:nvSpPr>
            <p:spPr bwMode="auto">
              <a:xfrm flipH="1">
                <a:off x="3754821" y="3436724"/>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17" name="Text Box 16"/>
            <p:cNvSpPr txBox="1">
              <a:spLocks noChangeArrowheads="1"/>
            </p:cNvSpPr>
            <p:nvPr/>
          </p:nvSpPr>
          <p:spPr bwMode="auto">
            <a:xfrm flipH="1">
              <a:off x="1460555" y="4495704"/>
              <a:ext cx="1960563" cy="7016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b="1" dirty="0">
                  <a:solidFill>
                    <a:prstClr val="black"/>
                  </a:solidFill>
                </a:rPr>
                <a:t>WaterOneFlow</a:t>
              </a:r>
            </a:p>
            <a:p>
              <a:pPr fontAlgn="base">
                <a:spcBef>
                  <a:spcPct val="0"/>
                </a:spcBef>
                <a:spcAft>
                  <a:spcPct val="0"/>
                </a:spcAft>
              </a:pPr>
              <a:r>
                <a:rPr lang="en-US" sz="2000" b="1" dirty="0">
                  <a:solidFill>
                    <a:prstClr val="black"/>
                  </a:solidFill>
                </a:rPr>
                <a:t>Web Service</a:t>
              </a:r>
            </a:p>
          </p:txBody>
        </p:sp>
        <p:grpSp>
          <p:nvGrpSpPr>
            <p:cNvPr id="24" name="Group 23"/>
            <p:cNvGrpSpPr/>
            <p:nvPr/>
          </p:nvGrpSpPr>
          <p:grpSpPr>
            <a:xfrm>
              <a:off x="3160986" y="4244240"/>
              <a:ext cx="762000" cy="152400"/>
              <a:chOff x="3145221" y="3708213"/>
              <a:chExt cx="762000" cy="152400"/>
            </a:xfrm>
          </p:grpSpPr>
          <p:sp>
            <p:nvSpPr>
              <p:cNvPr id="19" name="Line 11"/>
              <p:cNvSpPr>
                <a:spLocks noChangeShapeType="1"/>
              </p:cNvSpPr>
              <p:nvPr/>
            </p:nvSpPr>
            <p:spPr bwMode="auto">
              <a:xfrm flipH="1">
                <a:off x="3145221" y="3784413"/>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0" name="Oval 15"/>
              <p:cNvSpPr>
                <a:spLocks noChangeArrowheads="1"/>
              </p:cNvSpPr>
              <p:nvPr/>
            </p:nvSpPr>
            <p:spPr bwMode="auto">
              <a:xfrm flipH="1">
                <a:off x="3754821" y="3708213"/>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21" name="Text Box 12"/>
            <p:cNvSpPr txBox="1">
              <a:spLocks noChangeArrowheads="1"/>
            </p:cNvSpPr>
            <p:nvPr/>
          </p:nvSpPr>
          <p:spPr bwMode="auto">
            <a:xfrm flipH="1">
              <a:off x="1440309" y="4094257"/>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GetValues</a:t>
              </a:r>
              <a:endParaRPr lang="en-US" dirty="0">
                <a:solidFill>
                  <a:srgbClr val="0066FF"/>
                </a:solidFill>
              </a:endParaRPr>
            </a:p>
          </p:txBody>
        </p:sp>
        <p:sp>
          <p:nvSpPr>
            <p:cNvPr id="22" name="Text Box 12"/>
            <p:cNvSpPr txBox="1">
              <a:spLocks noChangeArrowheads="1"/>
            </p:cNvSpPr>
            <p:nvPr/>
          </p:nvSpPr>
          <p:spPr bwMode="auto">
            <a:xfrm flipH="1">
              <a:off x="1440309" y="3214892"/>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GetSiteInfo</a:t>
              </a:r>
              <a:endParaRPr lang="en-US" dirty="0">
                <a:solidFill>
                  <a:srgbClr val="0066FF"/>
                </a:solidFill>
              </a:endParaRPr>
            </a:p>
          </p:txBody>
        </p:sp>
        <p:sp>
          <p:nvSpPr>
            <p:cNvPr id="23" name="Text Box 12"/>
            <p:cNvSpPr txBox="1">
              <a:spLocks noChangeArrowheads="1"/>
            </p:cNvSpPr>
            <p:nvPr/>
          </p:nvSpPr>
          <p:spPr bwMode="auto">
            <a:xfrm flipH="1">
              <a:off x="1440309" y="3654575"/>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GetVariableInfo</a:t>
              </a:r>
              <a:endParaRPr lang="en-US" dirty="0">
                <a:solidFill>
                  <a:srgbClr val="0066FF"/>
                </a:solidFill>
              </a:endParaRPr>
            </a:p>
          </p:txBody>
        </p:sp>
      </p:grpSp>
    </p:spTree>
    <p:custDataLst>
      <p:tags r:id="rId1"/>
    </p:custDataLst>
    <p:extLst>
      <p:ext uri="{BB962C8B-B14F-4D97-AF65-F5344CB8AC3E}">
        <p14:creationId xmlns:p14="http://schemas.microsoft.com/office/powerpoint/2010/main" val="33082562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3633"/>
          <a:stretch/>
        </p:blipFill>
        <p:spPr bwMode="auto">
          <a:xfrm>
            <a:off x="0" y="723409"/>
            <a:ext cx="9220200" cy="613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826532"/>
            <a:ext cx="7086600" cy="369332"/>
          </a:xfrm>
          <a:prstGeom prst="rect">
            <a:avLst/>
          </a:prstGeom>
          <a:solidFill>
            <a:schemeClr val="bg1"/>
          </a:solidFill>
        </p:spPr>
        <p:txBody>
          <a:bodyPr wrap="square">
            <a:spAutoFit/>
          </a:bodyPr>
          <a:lstStyle/>
          <a:p>
            <a:r>
              <a:rPr lang="en-US" dirty="0">
                <a:hlinkClick r:id="rId3"/>
              </a:rPr>
              <a:t>http://</a:t>
            </a:r>
            <a:r>
              <a:rPr lang="en-US" dirty="0" smtClean="0">
                <a:hlinkClick r:id="rId3"/>
              </a:rPr>
              <a:t>www.opengeospatial.org/standards/waterml</a:t>
            </a:r>
            <a:r>
              <a:rPr lang="en-US" dirty="0" smtClean="0"/>
              <a:t> </a:t>
            </a:r>
            <a:endParaRPr lang="en-US" dirty="0"/>
          </a:p>
        </p:txBody>
      </p:sp>
      <p:sp>
        <p:nvSpPr>
          <p:cNvPr id="3" name="Rectangle 2"/>
          <p:cNvSpPr/>
          <p:nvPr/>
        </p:nvSpPr>
        <p:spPr>
          <a:xfrm>
            <a:off x="0" y="62864"/>
            <a:ext cx="9144000" cy="523220"/>
          </a:xfrm>
          <a:prstGeom prst="rect">
            <a:avLst/>
          </a:prstGeom>
        </p:spPr>
        <p:txBody>
          <a:bodyPr wrap="square">
            <a:spAutoFit/>
          </a:bodyPr>
          <a:lstStyle/>
          <a:p>
            <a:pPr algn="ctr"/>
            <a:r>
              <a:rPr lang="en-US" sz="2800" dirty="0"/>
              <a:t>Open Geospatial Consortium Web Service Standards</a:t>
            </a:r>
          </a:p>
        </p:txBody>
      </p:sp>
      <p:sp>
        <p:nvSpPr>
          <p:cNvPr id="6" name="Rectangle 5"/>
          <p:cNvSpPr/>
          <p:nvPr/>
        </p:nvSpPr>
        <p:spPr>
          <a:xfrm>
            <a:off x="4193823" y="3059289"/>
            <a:ext cx="4572000" cy="1200329"/>
          </a:xfrm>
          <a:prstGeom prst="rect">
            <a:avLst/>
          </a:prstGeom>
          <a:solidFill>
            <a:srgbClr val="FFFF00"/>
          </a:solidFill>
        </p:spPr>
        <p:txBody>
          <a:bodyPr>
            <a:spAutoFit/>
          </a:bodyPr>
          <a:lstStyle/>
          <a:p>
            <a:r>
              <a:rPr lang="en-US" dirty="0"/>
              <a:t>This document is an OGC® Encoding Standard for the representation of </a:t>
            </a:r>
            <a:r>
              <a:rPr lang="en-US" dirty="0">
                <a:solidFill>
                  <a:srgbClr val="FF0000"/>
                </a:solidFill>
              </a:rPr>
              <a:t>hydrological</a:t>
            </a:r>
            <a:r>
              <a:rPr lang="en-US" dirty="0"/>
              <a:t> observations data with a specific focus on time series structures.</a:t>
            </a:r>
          </a:p>
        </p:txBody>
      </p:sp>
      <p:cxnSp>
        <p:nvCxnSpPr>
          <p:cNvPr id="9" name="Straight Connector 8"/>
          <p:cNvCxnSpPr/>
          <p:nvPr/>
        </p:nvCxnSpPr>
        <p:spPr>
          <a:xfrm>
            <a:off x="2593623" y="4538133"/>
            <a:ext cx="6172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3623" y="4713111"/>
            <a:ext cx="17145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50582" y="6021443"/>
            <a:ext cx="5987345" cy="646331"/>
          </a:xfrm>
          <a:prstGeom prst="rect">
            <a:avLst/>
          </a:prstGeom>
          <a:solidFill>
            <a:schemeClr val="accent1">
              <a:lumMod val="20000"/>
              <a:lumOff val="80000"/>
            </a:schemeClr>
          </a:solidFill>
        </p:spPr>
        <p:txBody>
          <a:bodyPr wrap="square" rtlCol="0">
            <a:spAutoFit/>
          </a:bodyPr>
          <a:lstStyle/>
          <a:p>
            <a:r>
              <a:rPr lang="en-US" dirty="0" smtClean="0">
                <a:solidFill>
                  <a:srgbClr val="1F497D"/>
                </a:solidFill>
              </a:rPr>
              <a:t>These standards have been developed over the past 10 years …. by 400 companies and agencies ....</a:t>
            </a:r>
            <a:endParaRPr lang="en-US" dirty="0">
              <a:solidFill>
                <a:srgbClr val="1F497D"/>
              </a:solidFill>
            </a:endParaRPr>
          </a:p>
        </p:txBody>
      </p:sp>
      <p:sp>
        <p:nvSpPr>
          <p:cNvPr id="11" name="Rectangle 10"/>
          <p:cNvSpPr/>
          <p:nvPr/>
        </p:nvSpPr>
        <p:spPr>
          <a:xfrm>
            <a:off x="352778" y="6006152"/>
            <a:ext cx="381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6767" y="6429528"/>
            <a:ext cx="526344"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822473" y="4876800"/>
            <a:ext cx="249272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82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319" y="3800882"/>
            <a:ext cx="5269681" cy="282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927"/>
            <a:ext cx="9296400" cy="2024891"/>
          </a:xfrm>
        </p:spPr>
        <p:txBody>
          <a:bodyPr/>
          <a:lstStyle/>
          <a:p>
            <a:r>
              <a:rPr lang="en-US" sz="3600" dirty="0" smtClean="0"/>
              <a:t>CUAHSI HIS</a:t>
            </a:r>
            <a:r>
              <a:rPr lang="en-US" sz="3600" dirty="0"/>
              <a:t>:  A common window on water observations data for the United States unlike any that has existed before </a:t>
            </a:r>
          </a:p>
        </p:txBody>
      </p:sp>
      <p:sp>
        <p:nvSpPr>
          <p:cNvPr id="3" name="Content Placeholder 2"/>
          <p:cNvSpPr>
            <a:spLocks noGrp="1"/>
          </p:cNvSpPr>
          <p:nvPr>
            <p:ph idx="1"/>
          </p:nvPr>
        </p:nvSpPr>
        <p:spPr>
          <a:xfrm>
            <a:off x="76200" y="2332037"/>
            <a:ext cx="3962400" cy="4525963"/>
          </a:xfrm>
        </p:spPr>
        <p:txBody>
          <a:bodyPr>
            <a:normAutofit fontScale="70000" lnSpcReduction="20000"/>
          </a:bodyPr>
          <a:lstStyle/>
          <a:p>
            <a:r>
              <a:rPr lang="en-US" dirty="0" smtClean="0">
                <a:solidFill>
                  <a:srgbClr val="FF0000"/>
                </a:solidFill>
              </a:rPr>
              <a:t>Storage</a:t>
            </a:r>
            <a:r>
              <a:rPr lang="en-US" dirty="0" smtClean="0"/>
              <a:t> in a community data model</a:t>
            </a:r>
          </a:p>
          <a:p>
            <a:r>
              <a:rPr lang="en-US" dirty="0" smtClean="0">
                <a:solidFill>
                  <a:srgbClr val="FF0000"/>
                </a:solidFill>
              </a:rPr>
              <a:t>Publication</a:t>
            </a:r>
            <a:r>
              <a:rPr lang="en-US" dirty="0" smtClean="0"/>
              <a:t> from a server</a:t>
            </a:r>
          </a:p>
          <a:p>
            <a:r>
              <a:rPr lang="en-US" dirty="0" smtClean="0"/>
              <a:t>Data </a:t>
            </a:r>
            <a:r>
              <a:rPr lang="en-US" dirty="0" smtClean="0">
                <a:solidFill>
                  <a:srgbClr val="FF0000"/>
                </a:solidFill>
              </a:rPr>
              <a:t>access</a:t>
            </a:r>
            <a:r>
              <a:rPr lang="en-US" dirty="0" smtClean="0"/>
              <a:t> through internet-based services using consistent language and format</a:t>
            </a:r>
          </a:p>
          <a:p>
            <a:r>
              <a:rPr lang="en-US" dirty="0" smtClean="0"/>
              <a:t>Tools for </a:t>
            </a:r>
            <a:r>
              <a:rPr lang="en-US" dirty="0" smtClean="0">
                <a:solidFill>
                  <a:srgbClr val="FF0000"/>
                </a:solidFill>
              </a:rPr>
              <a:t>access and analysis</a:t>
            </a:r>
          </a:p>
          <a:p>
            <a:r>
              <a:rPr lang="en-US" dirty="0" smtClean="0">
                <a:solidFill>
                  <a:srgbClr val="FF0000"/>
                </a:solidFill>
              </a:rPr>
              <a:t>Discovery</a:t>
            </a:r>
            <a:r>
              <a:rPr lang="en-US" dirty="0" smtClean="0"/>
              <a:t> through thematic and geographic search functionality</a:t>
            </a:r>
          </a:p>
          <a:p>
            <a:r>
              <a:rPr lang="en-US" dirty="0" smtClean="0">
                <a:solidFill>
                  <a:srgbClr val="FF0000"/>
                </a:solidFill>
              </a:rPr>
              <a:t>Integrated modeling and analysis </a:t>
            </a:r>
            <a:r>
              <a:rPr lang="en-US" dirty="0" smtClean="0"/>
              <a:t>combining information from multiple sources</a:t>
            </a:r>
            <a:endParaRPr lang="en-US" dirty="0"/>
          </a:p>
        </p:txBody>
      </p:sp>
      <p:grpSp>
        <p:nvGrpSpPr>
          <p:cNvPr id="24" name="Group 23"/>
          <p:cNvGrpSpPr/>
          <p:nvPr/>
        </p:nvGrpSpPr>
        <p:grpSpPr>
          <a:xfrm>
            <a:off x="4800600" y="2514600"/>
            <a:ext cx="3633525" cy="3429000"/>
            <a:chOff x="6019800" y="2362200"/>
            <a:chExt cx="2664585" cy="2514600"/>
          </a:xfrm>
        </p:grpSpPr>
        <p:pic>
          <p:nvPicPr>
            <p:cNvPr id="26" name="Picture 2" descr="I:\DCIM\Camera\2012-09-02 16.28.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96" t="9528" r="11567"/>
            <a:stretch/>
          </p:blipFill>
          <p:spPr bwMode="auto">
            <a:xfrm>
              <a:off x="6859023" y="2362200"/>
              <a:ext cx="965071" cy="8657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olossus.uwrl.usu.edu\working\jeff\Working\Projects\NSF Little Bear River Testbed\Monitoring\Site Photos\Buger King\DSCN1914.JPG"/>
            <p:cNvPicPr>
              <a:picLocks noChangeAspect="1" noChangeArrowheads="1"/>
            </p:cNvPicPr>
            <p:nvPr/>
          </p:nvPicPr>
          <p:blipFill>
            <a:blip r:embed="rId4" cstate="print"/>
            <a:srcRect/>
            <a:stretch>
              <a:fillRect/>
            </a:stretch>
          </p:blipFill>
          <p:spPr bwMode="auto">
            <a:xfrm>
              <a:off x="7620000" y="3733800"/>
              <a:ext cx="1064385" cy="1143000"/>
            </a:xfrm>
            <a:prstGeom prst="rect">
              <a:avLst/>
            </a:prstGeom>
            <a:noFill/>
          </p:spPr>
        </p:pic>
        <p:pic>
          <p:nvPicPr>
            <p:cNvPr id="29" name="Picture 7" descr="ODM 1"/>
            <p:cNvPicPr>
              <a:picLocks noChangeAspect="1" noChangeArrowheads="1"/>
            </p:cNvPicPr>
            <p:nvPr/>
          </p:nvPicPr>
          <p:blipFill rotWithShape="1">
            <a:blip r:embed="rId5" cstate="print"/>
            <a:srcRect r="67813" b="66643"/>
            <a:stretch/>
          </p:blipFill>
          <p:spPr bwMode="auto">
            <a:xfrm>
              <a:off x="6019800" y="3733800"/>
              <a:ext cx="1059679" cy="1143000"/>
            </a:xfrm>
            <a:prstGeom prst="rect">
              <a:avLst/>
            </a:prstGeom>
            <a:noFill/>
            <a:ln w="9525">
              <a:solidFill>
                <a:schemeClr val="tx1"/>
              </a:solidFill>
              <a:miter lim="800000"/>
              <a:headEnd/>
              <a:tailEnd/>
            </a:ln>
          </p:spPr>
        </p:pic>
        <p:cxnSp>
          <p:nvCxnSpPr>
            <p:cNvPr id="30" name="Straight Connector 29"/>
            <p:cNvCxnSpPr>
              <a:stCxn id="29" idx="0"/>
              <a:endCxn id="26" idx="2"/>
            </p:cNvCxnSpPr>
            <p:nvPr/>
          </p:nvCxnSpPr>
          <p:spPr>
            <a:xfrm flipV="1">
              <a:off x="6549640" y="3227967"/>
              <a:ext cx="791919"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0"/>
              <a:endCxn id="26" idx="2"/>
            </p:cNvCxnSpPr>
            <p:nvPr/>
          </p:nvCxnSpPr>
          <p:spPr>
            <a:xfrm flipH="1" flipV="1">
              <a:off x="7341559" y="3227967"/>
              <a:ext cx="810634" cy="50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1"/>
              <a:endCxn id="29" idx="3"/>
            </p:cNvCxnSpPr>
            <p:nvPr/>
          </p:nvCxnSpPr>
          <p:spPr>
            <a:xfrm flipH="1">
              <a:off x="7079479" y="4305300"/>
              <a:ext cx="540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7315576" y="6062190"/>
            <a:ext cx="785664" cy="369332"/>
          </a:xfrm>
          <a:prstGeom prst="rect">
            <a:avLst/>
          </a:prstGeom>
          <a:noFill/>
        </p:spPr>
        <p:txBody>
          <a:bodyPr wrap="none" rtlCol="0">
            <a:spAutoFit/>
          </a:bodyPr>
          <a:lstStyle/>
          <a:p>
            <a:r>
              <a:rPr lang="en-US" dirty="0" smtClean="0"/>
              <a:t>Server</a:t>
            </a:r>
            <a:endParaRPr lang="en-US" dirty="0"/>
          </a:p>
        </p:txBody>
      </p:sp>
      <p:sp>
        <p:nvSpPr>
          <p:cNvPr id="34" name="TextBox 33"/>
          <p:cNvSpPr txBox="1"/>
          <p:nvPr/>
        </p:nvSpPr>
        <p:spPr>
          <a:xfrm>
            <a:off x="7315576" y="2832132"/>
            <a:ext cx="953915" cy="369332"/>
          </a:xfrm>
          <a:prstGeom prst="rect">
            <a:avLst/>
          </a:prstGeom>
          <a:noFill/>
        </p:spPr>
        <p:txBody>
          <a:bodyPr wrap="none" rtlCol="0">
            <a:spAutoFit/>
          </a:bodyPr>
          <a:lstStyle/>
          <a:p>
            <a:r>
              <a:rPr lang="en-US" dirty="0" smtClean="0"/>
              <a:t>Desktop</a:t>
            </a:r>
            <a:endParaRPr lang="en-US" dirty="0"/>
          </a:p>
        </p:txBody>
      </p:sp>
      <p:sp>
        <p:nvSpPr>
          <p:cNvPr id="35" name="TextBox 34"/>
          <p:cNvSpPr txBox="1"/>
          <p:nvPr/>
        </p:nvSpPr>
        <p:spPr>
          <a:xfrm>
            <a:off x="5059945" y="6062190"/>
            <a:ext cx="885050" cy="369332"/>
          </a:xfrm>
          <a:prstGeom prst="rect">
            <a:avLst/>
          </a:prstGeom>
          <a:noFill/>
        </p:spPr>
        <p:txBody>
          <a:bodyPr wrap="none" rtlCol="0">
            <a:spAutoFit/>
          </a:bodyPr>
          <a:lstStyle/>
          <a:p>
            <a:r>
              <a:rPr lang="en-US" dirty="0" smtClean="0"/>
              <a:t>Catalog</a:t>
            </a:r>
            <a:endParaRPr lang="en-US" dirty="0"/>
          </a:p>
        </p:txBody>
      </p:sp>
    </p:spTree>
    <p:extLst>
      <p:ext uri="{BB962C8B-B14F-4D97-AF65-F5344CB8AC3E}">
        <p14:creationId xmlns:p14="http://schemas.microsoft.com/office/powerpoint/2010/main" val="138985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HydroShare</a:t>
            </a:r>
            <a:endParaRPr lang="en-US" dirty="0"/>
          </a:p>
        </p:txBody>
      </p:sp>
      <p:sp>
        <p:nvSpPr>
          <p:cNvPr id="3" name="Content Placeholder 2"/>
          <p:cNvSpPr>
            <a:spLocks noGrp="1"/>
          </p:cNvSpPr>
          <p:nvPr>
            <p:ph idx="1"/>
          </p:nvPr>
        </p:nvSpPr>
        <p:spPr>
          <a:xfrm>
            <a:off x="434226" y="1447800"/>
            <a:ext cx="4793226" cy="2735826"/>
          </a:xfrm>
        </p:spPr>
        <p:txBody>
          <a:bodyPr/>
          <a:lstStyle/>
          <a:p>
            <a:pPr marL="0" indent="0">
              <a:buNone/>
            </a:pPr>
            <a:r>
              <a:rPr lang="en-US" dirty="0" smtClean="0"/>
              <a:t>Enable more rapid advances in hydrologic understanding through collaborative data sharing, analysis and modeling</a:t>
            </a:r>
            <a:endParaRPr lang="en-US" dirty="0"/>
          </a:p>
        </p:txBody>
      </p:sp>
      <p:grpSp>
        <p:nvGrpSpPr>
          <p:cNvPr id="4" name="Group 3"/>
          <p:cNvGrpSpPr/>
          <p:nvPr/>
        </p:nvGrpSpPr>
        <p:grpSpPr>
          <a:xfrm>
            <a:off x="5407742" y="1607890"/>
            <a:ext cx="3362044" cy="2191724"/>
            <a:chOff x="1000974" y="2544819"/>
            <a:chExt cx="4361248" cy="2843107"/>
          </a:xfrm>
        </p:grpSpPr>
        <p:pic>
          <p:nvPicPr>
            <p:cNvPr id="5"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974" y="3328257"/>
              <a:ext cx="4361248" cy="20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72654" y="4358092"/>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sp>
          <p:nvSpPr>
            <p:cNvPr id="7" name="TextBox 6"/>
            <p:cNvSpPr txBox="1"/>
            <p:nvPr/>
          </p:nvSpPr>
          <p:spPr>
            <a:xfrm>
              <a:off x="2534120" y="3759580"/>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8" name="TextBox 7"/>
            <p:cNvSpPr txBox="1"/>
            <p:nvPr/>
          </p:nvSpPr>
          <p:spPr>
            <a:xfrm>
              <a:off x="3495587" y="4358092"/>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grpSp>
          <p:nvGrpSpPr>
            <p:cNvPr id="9" name="Group 8"/>
            <p:cNvGrpSpPr/>
            <p:nvPr/>
          </p:nvGrpSpPr>
          <p:grpSpPr>
            <a:xfrm>
              <a:off x="1853774" y="2544819"/>
              <a:ext cx="2703790" cy="1078750"/>
              <a:chOff x="5362222" y="4521514"/>
              <a:chExt cx="2703790" cy="1078750"/>
            </a:xfrm>
          </p:grpSpPr>
          <p:grpSp>
            <p:nvGrpSpPr>
              <p:cNvPr id="10" name="Group 9"/>
              <p:cNvGrpSpPr/>
              <p:nvPr/>
            </p:nvGrpSpPr>
            <p:grpSpPr>
              <a:xfrm>
                <a:off x="5362222" y="4521514"/>
                <a:ext cx="2703790" cy="654635"/>
                <a:chOff x="5362222" y="4521514"/>
                <a:chExt cx="2703790" cy="654635"/>
              </a:xfrm>
            </p:grpSpPr>
            <p:pic>
              <p:nvPicPr>
                <p:cNvPr id="1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70001" y="4521514"/>
                  <a:ext cx="596011" cy="654635"/>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16111" y="4521514"/>
                  <a:ext cx="596011" cy="654635"/>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5362222" y="4521514"/>
                  <a:ext cx="596011" cy="654635"/>
                </a:xfrm>
                <a:prstGeom prst="rect">
                  <a:avLst/>
                </a:prstGeom>
                <a:noFill/>
                <a:ln w="9525">
                  <a:noFill/>
                  <a:miter lim="800000"/>
                  <a:headEnd/>
                  <a:tailEnd/>
                </a:ln>
              </p:spPr>
            </p:pic>
          </p:grpSp>
          <p:grpSp>
            <p:nvGrpSpPr>
              <p:cNvPr id="11" name="Group 10"/>
              <p:cNvGrpSpPr/>
              <p:nvPr/>
            </p:nvGrpSpPr>
            <p:grpSpPr>
              <a:xfrm>
                <a:off x="5907900" y="4790622"/>
                <a:ext cx="1612435" cy="206680"/>
                <a:chOff x="5926334" y="4790622"/>
                <a:chExt cx="1612435" cy="206680"/>
              </a:xfrm>
            </p:grpSpPr>
            <p:sp>
              <p:nvSpPr>
                <p:cNvPr id="17" name="Left-Right Arrow 16"/>
                <p:cNvSpPr/>
                <p:nvPr/>
              </p:nvSpPr>
              <p:spPr>
                <a:xfrm>
                  <a:off x="5926334" y="479062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7015233" y="479062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742556" y="5066734"/>
                <a:ext cx="1943123" cy="533530"/>
                <a:chOff x="5742556" y="5066734"/>
                <a:chExt cx="1943123" cy="533530"/>
              </a:xfrm>
            </p:grpSpPr>
            <p:sp>
              <p:nvSpPr>
                <p:cNvPr id="13" name="Left-Right Arrow 12"/>
                <p:cNvSpPr/>
                <p:nvPr/>
              </p:nvSpPr>
              <p:spPr>
                <a:xfrm rot="3300000">
                  <a:off x="5584128" y="5235156"/>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3300000">
                  <a:off x="6741756" y="5235156"/>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7500000">
                  <a:off x="7320571" y="522516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7500000">
                  <a:off x="6162942" y="522516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 name="Subtitle 10"/>
          <p:cNvSpPr txBox="1">
            <a:spLocks/>
          </p:cNvSpPr>
          <p:nvPr/>
        </p:nvSpPr>
        <p:spPr>
          <a:xfrm>
            <a:off x="1371600" y="5161866"/>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dirty="0" smtClean="0">
                <a:hlinkClick r:id="rId4"/>
              </a:rPr>
              <a:t>http://www.hydroshare.org</a:t>
            </a:r>
            <a:r>
              <a:rPr lang="en-US" sz="2400" dirty="0" smtClean="0"/>
              <a:t>  </a:t>
            </a:r>
          </a:p>
        </p:txBody>
      </p:sp>
      <p:pic>
        <p:nvPicPr>
          <p:cNvPr id="23" name="Picture 3" descr="C:\Users\dtarb\Dave\Projects\CUAHSI\HydroShare\Logo\Hydroshar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320485" y="5943600"/>
            <a:ext cx="2755659" cy="838200"/>
            <a:chOff x="6320485" y="5943600"/>
            <a:chExt cx="2755659" cy="838200"/>
          </a:xfrm>
        </p:grpSpPr>
        <p:sp>
          <p:nvSpPr>
            <p:cNvPr id="25" name="Rectangle 10"/>
            <p:cNvSpPr>
              <a:spLocks noChangeArrowheads="1"/>
            </p:cNvSpPr>
            <p:nvPr/>
          </p:nvSpPr>
          <p:spPr bwMode="auto">
            <a:xfrm>
              <a:off x="6320485" y="5943600"/>
              <a:ext cx="2719784" cy="838200"/>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26" name="Picture 11" descr="nsf4c"/>
            <p:cNvPicPr>
              <a:picLocks noChangeAspect="1" noChangeArrowheads="1"/>
            </p:cNvPicPr>
            <p:nvPr/>
          </p:nvPicPr>
          <p:blipFill>
            <a:blip r:embed="rId6" cstate="print"/>
            <a:srcRect/>
            <a:stretch>
              <a:fillRect/>
            </a:stretch>
          </p:blipFill>
          <p:spPr bwMode="auto">
            <a:xfrm>
              <a:off x="6420813" y="6001334"/>
              <a:ext cx="803093" cy="722733"/>
            </a:xfrm>
            <a:prstGeom prst="rect">
              <a:avLst/>
            </a:prstGeom>
            <a:noFill/>
            <a:ln w="9525">
              <a:noFill/>
              <a:miter lim="800000"/>
              <a:headEnd/>
              <a:tailEnd/>
            </a:ln>
          </p:spPr>
        </p:pic>
        <p:sp>
          <p:nvSpPr>
            <p:cNvPr id="27" name="Text Box 12"/>
            <p:cNvSpPr txBox="1">
              <a:spLocks noChangeArrowheads="1"/>
            </p:cNvSpPr>
            <p:nvPr/>
          </p:nvSpPr>
          <p:spPr bwMode="auto">
            <a:xfrm>
              <a:off x="7259782" y="6039535"/>
              <a:ext cx="1816362" cy="646331"/>
            </a:xfrm>
            <a:prstGeom prst="rect">
              <a:avLst/>
            </a:prstGeom>
            <a:noFill/>
            <a:ln w="9525" algn="ctr">
              <a:noFill/>
              <a:miter lim="800000"/>
              <a:headEnd/>
              <a:tailEnd/>
            </a:ln>
          </p:spPr>
          <p:txBody>
            <a:bodyPr wrap="square">
              <a:spAutoFit/>
            </a:bodyPr>
            <a:lstStyle/>
            <a:p>
              <a:pPr defTabSz="4389438"/>
              <a:r>
                <a:rPr lang="en-US" dirty="0" smtClean="0"/>
                <a:t>OCI-1148453 </a:t>
              </a:r>
            </a:p>
            <a:p>
              <a:pPr defTabSz="4389438"/>
              <a:r>
                <a:rPr lang="en-US" dirty="0" smtClean="0"/>
                <a:t>OCI-1148090</a:t>
              </a:r>
              <a:endParaRPr lang="en-US" dirty="0"/>
            </a:p>
          </p:txBody>
        </p:sp>
      </p:grpSp>
      <p:sp>
        <p:nvSpPr>
          <p:cNvPr id="28" name="Rectangle 27"/>
          <p:cNvSpPr/>
          <p:nvPr/>
        </p:nvSpPr>
        <p:spPr>
          <a:xfrm>
            <a:off x="1438135" y="4734801"/>
            <a:ext cx="6267731" cy="369332"/>
          </a:xfrm>
          <a:prstGeom prst="rect">
            <a:avLst/>
          </a:prstGeom>
        </p:spPr>
        <p:txBody>
          <a:bodyPr wrap="square">
            <a:spAutoFit/>
          </a:bodyPr>
          <a:lstStyle/>
          <a:p>
            <a:pPr algn="ctr"/>
            <a:r>
              <a:rPr lang="en-US" dirty="0" smtClean="0"/>
              <a:t>USU, RENCI, BYU, UNC, UVA, CUAHSI, Tufts,, Texas, Purdue, SDSC</a:t>
            </a:r>
            <a:endParaRPr lang="en-US" dirty="0"/>
          </a:p>
        </p:txBody>
      </p:sp>
    </p:spTree>
    <p:extLst>
      <p:ext uri="{BB962C8B-B14F-4D97-AF65-F5344CB8AC3E}">
        <p14:creationId xmlns:p14="http://schemas.microsoft.com/office/powerpoint/2010/main" val="523989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(will) HydroShare (be)?</a:t>
            </a:r>
            <a:endParaRPr lang="en-US" dirty="0"/>
          </a:p>
        </p:txBody>
      </p:sp>
      <p:sp>
        <p:nvSpPr>
          <p:cNvPr id="23" name="Content Placeholder 22"/>
          <p:cNvSpPr>
            <a:spLocks noGrp="1"/>
          </p:cNvSpPr>
          <p:nvPr>
            <p:ph idx="1"/>
          </p:nvPr>
        </p:nvSpPr>
        <p:spPr>
          <a:xfrm>
            <a:off x="290801" y="1588984"/>
            <a:ext cx="4992524" cy="4382962"/>
          </a:xfrm>
        </p:spPr>
        <p:txBody>
          <a:bodyPr>
            <a:normAutofit lnSpcReduction="10000"/>
          </a:bodyPr>
          <a:lstStyle/>
          <a:p>
            <a:r>
              <a:rPr lang="en-US" sz="2000" dirty="0"/>
              <a:t>HydroShare will be a community collaboration website that enables users to easily discover and access data and models, retrieve them to a desktop computer or perform analyses in a distributed computing environment that includes grid, cloud, or high performance computing model instances as necessary.</a:t>
            </a:r>
          </a:p>
          <a:p>
            <a:r>
              <a:rPr lang="en-US" sz="2000" dirty="0" smtClean="0"/>
              <a:t>Understanding </a:t>
            </a:r>
            <a:r>
              <a:rPr lang="en-US" sz="2000" dirty="0"/>
              <a:t>will be advanced through the ability to integrate information from multiple sources.  </a:t>
            </a:r>
          </a:p>
          <a:p>
            <a:r>
              <a:rPr lang="en-US" sz="2000" dirty="0"/>
              <a:t>Outcomes (data, results, models) can then be published as new resources that can be shared with collaborators. </a:t>
            </a:r>
          </a:p>
          <a:p>
            <a:pPr marL="0" indent="0">
              <a:buNone/>
            </a:pPr>
            <a:endParaRPr lang="en-US" sz="2000" dirty="0"/>
          </a:p>
        </p:txBody>
      </p:sp>
      <p:grpSp>
        <p:nvGrpSpPr>
          <p:cNvPr id="4" name="Group 3"/>
          <p:cNvGrpSpPr/>
          <p:nvPr/>
        </p:nvGrpSpPr>
        <p:grpSpPr>
          <a:xfrm>
            <a:off x="5412612" y="2287414"/>
            <a:ext cx="3362044" cy="2191724"/>
            <a:chOff x="1000974" y="2544819"/>
            <a:chExt cx="4361248" cy="2843107"/>
          </a:xfrm>
        </p:grpSpPr>
        <p:pic>
          <p:nvPicPr>
            <p:cNvPr id="5"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974" y="3328257"/>
              <a:ext cx="4361248" cy="20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72654" y="4358092"/>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sp>
          <p:nvSpPr>
            <p:cNvPr id="7" name="TextBox 6"/>
            <p:cNvSpPr txBox="1"/>
            <p:nvPr/>
          </p:nvSpPr>
          <p:spPr>
            <a:xfrm>
              <a:off x="2534120" y="3759580"/>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8" name="TextBox 7"/>
            <p:cNvSpPr txBox="1"/>
            <p:nvPr/>
          </p:nvSpPr>
          <p:spPr>
            <a:xfrm>
              <a:off x="3495587" y="4358092"/>
              <a:ext cx="1343099" cy="4325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grpSp>
          <p:nvGrpSpPr>
            <p:cNvPr id="9" name="Group 8"/>
            <p:cNvGrpSpPr/>
            <p:nvPr/>
          </p:nvGrpSpPr>
          <p:grpSpPr>
            <a:xfrm>
              <a:off x="1853774" y="2544819"/>
              <a:ext cx="2703790" cy="1078750"/>
              <a:chOff x="5362222" y="4521514"/>
              <a:chExt cx="2703790" cy="1078750"/>
            </a:xfrm>
          </p:grpSpPr>
          <p:grpSp>
            <p:nvGrpSpPr>
              <p:cNvPr id="10" name="Group 9"/>
              <p:cNvGrpSpPr/>
              <p:nvPr/>
            </p:nvGrpSpPr>
            <p:grpSpPr>
              <a:xfrm>
                <a:off x="5362222" y="4521514"/>
                <a:ext cx="2703790" cy="654635"/>
                <a:chOff x="5362222" y="4521514"/>
                <a:chExt cx="2703790" cy="654635"/>
              </a:xfrm>
            </p:grpSpPr>
            <p:pic>
              <p:nvPicPr>
                <p:cNvPr id="1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70001" y="4521514"/>
                  <a:ext cx="596011" cy="654635"/>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16111" y="4521514"/>
                  <a:ext cx="596011" cy="654635"/>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5362222" y="4521514"/>
                  <a:ext cx="596011" cy="654635"/>
                </a:xfrm>
                <a:prstGeom prst="rect">
                  <a:avLst/>
                </a:prstGeom>
                <a:noFill/>
                <a:ln w="9525">
                  <a:noFill/>
                  <a:miter lim="800000"/>
                  <a:headEnd/>
                  <a:tailEnd/>
                </a:ln>
              </p:spPr>
            </p:pic>
          </p:grpSp>
          <p:grpSp>
            <p:nvGrpSpPr>
              <p:cNvPr id="11" name="Group 10"/>
              <p:cNvGrpSpPr/>
              <p:nvPr/>
            </p:nvGrpSpPr>
            <p:grpSpPr>
              <a:xfrm>
                <a:off x="5907900" y="4790622"/>
                <a:ext cx="1612435" cy="206680"/>
                <a:chOff x="5926334" y="4790622"/>
                <a:chExt cx="1612435" cy="206680"/>
              </a:xfrm>
            </p:grpSpPr>
            <p:sp>
              <p:nvSpPr>
                <p:cNvPr id="17" name="Left-Right Arrow 16"/>
                <p:cNvSpPr/>
                <p:nvPr/>
              </p:nvSpPr>
              <p:spPr>
                <a:xfrm>
                  <a:off x="5926334" y="479062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7015233" y="479062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742556" y="5066734"/>
                <a:ext cx="1943123" cy="533530"/>
                <a:chOff x="5742556" y="5066734"/>
                <a:chExt cx="1943123" cy="533530"/>
              </a:xfrm>
            </p:grpSpPr>
            <p:sp>
              <p:nvSpPr>
                <p:cNvPr id="13" name="Left-Right Arrow 12"/>
                <p:cNvSpPr/>
                <p:nvPr/>
              </p:nvSpPr>
              <p:spPr>
                <a:xfrm rot="3300000">
                  <a:off x="5584128" y="5235156"/>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3300000">
                  <a:off x="6741756" y="5235156"/>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7500000">
                  <a:off x="7320571" y="522516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7500000">
                  <a:off x="6162942" y="5225162"/>
                  <a:ext cx="523536" cy="206680"/>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 name="Rectangle 21"/>
          <p:cNvSpPr/>
          <p:nvPr/>
        </p:nvSpPr>
        <p:spPr>
          <a:xfrm>
            <a:off x="604978" y="5727793"/>
            <a:ext cx="7934044" cy="830997"/>
          </a:xfrm>
          <a:prstGeom prst="rect">
            <a:avLst/>
          </a:prstGeom>
        </p:spPr>
        <p:txBody>
          <a:bodyPr wrap="square">
            <a:spAutoFit/>
          </a:bodyPr>
          <a:lstStyle/>
          <a:p>
            <a:pPr algn="ctr">
              <a:spcAft>
                <a:spcPts val="2000"/>
              </a:spcAft>
            </a:pPr>
            <a:r>
              <a:rPr lang="en-US" sz="2400" dirty="0">
                <a:solidFill>
                  <a:srgbClr val="0070C0"/>
                </a:solidFill>
              </a:rPr>
              <a:t>Our goal is to make sharing of hydrologic data and models as easy as sharing videos on YouTube or shopping on Amazon. </a:t>
            </a:r>
          </a:p>
        </p:txBody>
      </p:sp>
    </p:spTree>
    <p:extLst>
      <p:ext uri="{BB962C8B-B14F-4D97-AF65-F5344CB8AC3E}">
        <p14:creationId xmlns:p14="http://schemas.microsoft.com/office/powerpoint/2010/main" val="1526507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CUAHSI HIS</a:t>
            </a:r>
            <a:endParaRPr lang="en-US" dirty="0"/>
          </a:p>
        </p:txBody>
      </p:sp>
      <p:sp>
        <p:nvSpPr>
          <p:cNvPr id="3" name="Content Placeholder 2"/>
          <p:cNvSpPr>
            <a:spLocks noGrp="1"/>
          </p:cNvSpPr>
          <p:nvPr>
            <p:ph idx="1"/>
          </p:nvPr>
        </p:nvSpPr>
        <p:spPr>
          <a:xfrm>
            <a:off x="457200" y="1600200"/>
            <a:ext cx="4500390" cy="4525963"/>
          </a:xfrm>
        </p:spPr>
        <p:txBody>
          <a:bodyPr/>
          <a:lstStyle/>
          <a:p>
            <a:r>
              <a:rPr lang="en-US" dirty="0" smtClean="0"/>
              <a:t>Publishing data requires access to or setting up a </a:t>
            </a:r>
            <a:r>
              <a:rPr lang="en-US" dirty="0" err="1" smtClean="0"/>
              <a:t>HydroServer</a:t>
            </a:r>
            <a:endParaRPr lang="en-US" dirty="0" smtClean="0"/>
          </a:p>
          <a:p>
            <a:r>
              <a:rPr lang="en-US" dirty="0" smtClean="0"/>
              <a:t>Accessing data requires </a:t>
            </a:r>
            <a:r>
              <a:rPr lang="en-US" dirty="0" err="1" smtClean="0"/>
              <a:t>HydroDesktop</a:t>
            </a:r>
            <a:endParaRPr lang="en-US" dirty="0" smtClean="0"/>
          </a:p>
          <a:p>
            <a:r>
              <a:rPr lang="en-US" dirty="0" smtClean="0"/>
              <a:t>Generally limited to time series at a point</a:t>
            </a:r>
            <a:endParaRPr lang="en-US" dirty="0"/>
          </a:p>
        </p:txBody>
      </p:sp>
      <p:grpSp>
        <p:nvGrpSpPr>
          <p:cNvPr id="21" name="Group 20"/>
          <p:cNvGrpSpPr/>
          <p:nvPr/>
        </p:nvGrpSpPr>
        <p:grpSpPr>
          <a:xfrm>
            <a:off x="4770303" y="1853588"/>
            <a:ext cx="4384713" cy="3720947"/>
            <a:chOff x="4770303" y="1853588"/>
            <a:chExt cx="4384713" cy="3720947"/>
          </a:xfrm>
        </p:grpSpPr>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0303" y="3016752"/>
              <a:ext cx="4384713" cy="255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DCIM\Camera\2012-09-02 16.28.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96" t="9528" r="11567"/>
            <a:stretch/>
          </p:blipFill>
          <p:spPr bwMode="auto">
            <a:xfrm>
              <a:off x="6417757" y="1853588"/>
              <a:ext cx="1092421" cy="981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olossus.uwrl.usu.edu\working\jeff\Working\Projects\NSF Little Bear River Testbed\Monitoring\Site Photos\Buger King\DSCN1914.JPG"/>
            <p:cNvPicPr>
              <a:picLocks noChangeArrowheads="1"/>
            </p:cNvPicPr>
            <p:nvPr/>
          </p:nvPicPr>
          <p:blipFill rotWithShape="1">
            <a:blip r:embed="rId4" cstate="print"/>
            <a:srcRect t="7994" b="9828"/>
            <a:stretch/>
          </p:blipFill>
          <p:spPr bwMode="auto">
            <a:xfrm>
              <a:off x="7356668" y="3718560"/>
              <a:ext cx="1054386" cy="1158240"/>
            </a:xfrm>
            <a:prstGeom prst="rect">
              <a:avLst/>
            </a:prstGeom>
            <a:noFill/>
          </p:spPr>
        </p:pic>
        <p:pic>
          <p:nvPicPr>
            <p:cNvPr id="8" name="Picture 7" descr="ODM 1"/>
            <p:cNvPicPr>
              <a:picLocks noChangeArrowheads="1"/>
            </p:cNvPicPr>
            <p:nvPr/>
          </p:nvPicPr>
          <p:blipFill rotWithShape="1">
            <a:blip r:embed="rId5" cstate="print"/>
            <a:srcRect r="67813" b="66643"/>
            <a:stretch/>
          </p:blipFill>
          <p:spPr bwMode="auto">
            <a:xfrm>
              <a:off x="5516880" y="3807005"/>
              <a:ext cx="1226496" cy="981351"/>
            </a:xfrm>
            <a:prstGeom prst="rect">
              <a:avLst/>
            </a:prstGeom>
            <a:noFill/>
            <a:ln w="9525">
              <a:solidFill>
                <a:schemeClr val="tx1"/>
              </a:solidFill>
              <a:miter lim="800000"/>
              <a:headEnd/>
              <a:tailEnd/>
            </a:ln>
          </p:spPr>
        </p:pic>
        <p:cxnSp>
          <p:nvCxnSpPr>
            <p:cNvPr id="9" name="Straight Connector 8"/>
            <p:cNvCxnSpPr>
              <a:stCxn id="8" idx="0"/>
              <a:endCxn id="6" idx="2"/>
            </p:cNvCxnSpPr>
            <p:nvPr/>
          </p:nvCxnSpPr>
          <p:spPr>
            <a:xfrm flipV="1">
              <a:off x="6130128" y="2834701"/>
              <a:ext cx="833840" cy="97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a:endCxn id="6" idx="2"/>
            </p:cNvCxnSpPr>
            <p:nvPr/>
          </p:nvCxnSpPr>
          <p:spPr>
            <a:xfrm flipH="1" flipV="1">
              <a:off x="6963968" y="2834701"/>
              <a:ext cx="919893" cy="883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a:endCxn id="8" idx="3"/>
            </p:cNvCxnSpPr>
            <p:nvPr/>
          </p:nvCxnSpPr>
          <p:spPr>
            <a:xfrm flipH="1">
              <a:off x="6743376" y="4297680"/>
              <a:ext cx="61329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6566" y="4886356"/>
              <a:ext cx="854593" cy="400110"/>
            </a:xfrm>
            <a:prstGeom prst="rect">
              <a:avLst/>
            </a:prstGeom>
            <a:noFill/>
          </p:spPr>
          <p:txBody>
            <a:bodyPr wrap="none" rtlCol="0">
              <a:spAutoFit/>
            </a:bodyPr>
            <a:lstStyle/>
            <a:p>
              <a:pPr algn="ctr"/>
              <a:r>
                <a:rPr lang="en-US" sz="2000" dirty="0" smtClean="0"/>
                <a:t>Server</a:t>
              </a:r>
              <a:endParaRPr lang="en-US" sz="2000" dirty="0"/>
            </a:p>
          </p:txBody>
        </p:sp>
        <p:sp>
          <p:nvSpPr>
            <p:cNvPr id="13" name="TextBox 12"/>
            <p:cNvSpPr txBox="1"/>
            <p:nvPr/>
          </p:nvSpPr>
          <p:spPr>
            <a:xfrm>
              <a:off x="7633650" y="2140727"/>
              <a:ext cx="1040093" cy="400110"/>
            </a:xfrm>
            <a:prstGeom prst="rect">
              <a:avLst/>
            </a:prstGeom>
            <a:noFill/>
          </p:spPr>
          <p:txBody>
            <a:bodyPr wrap="none" rtlCol="0">
              <a:spAutoFit/>
            </a:bodyPr>
            <a:lstStyle/>
            <a:p>
              <a:r>
                <a:rPr lang="en-US" sz="2000" dirty="0" smtClean="0"/>
                <a:t>Desktop</a:t>
              </a:r>
              <a:endParaRPr lang="en-US" sz="2000" dirty="0"/>
            </a:p>
          </p:txBody>
        </p:sp>
        <p:sp>
          <p:nvSpPr>
            <p:cNvPr id="14" name="TextBox 13"/>
            <p:cNvSpPr txBox="1"/>
            <p:nvPr/>
          </p:nvSpPr>
          <p:spPr>
            <a:xfrm>
              <a:off x="5648618" y="4886356"/>
              <a:ext cx="963021" cy="400110"/>
            </a:xfrm>
            <a:prstGeom prst="rect">
              <a:avLst/>
            </a:prstGeom>
            <a:noFill/>
          </p:spPr>
          <p:txBody>
            <a:bodyPr wrap="none" rtlCol="0">
              <a:spAutoFit/>
            </a:bodyPr>
            <a:lstStyle/>
            <a:p>
              <a:pPr algn="ctr"/>
              <a:r>
                <a:rPr lang="en-US" sz="2000" dirty="0" smtClean="0"/>
                <a:t>Catalog</a:t>
              </a:r>
              <a:endParaRPr lang="en-US" sz="2000" dirty="0"/>
            </a:p>
          </p:txBody>
        </p:sp>
      </p:grpSp>
    </p:spTree>
    <p:extLst>
      <p:ext uri="{BB962C8B-B14F-4D97-AF65-F5344CB8AC3E}">
        <p14:creationId xmlns:p14="http://schemas.microsoft.com/office/powerpoint/2010/main" val="119146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016"/>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646237"/>
            <a:ext cx="4369361" cy="4525963"/>
          </a:xfrm>
        </p:spPr>
        <p:txBody>
          <a:bodyPr>
            <a:noAutofit/>
          </a:bodyPr>
          <a:lstStyle/>
          <a:p>
            <a:r>
              <a:rPr lang="en-US" sz="2000" dirty="0" smtClean="0"/>
              <a:t>From dispersed federal agencies</a:t>
            </a:r>
          </a:p>
          <a:p>
            <a:r>
              <a:rPr lang="en-US" sz="2000" dirty="0" smtClean="0"/>
              <a:t>From investigators collected for different purposes</a:t>
            </a:r>
          </a:p>
          <a:p>
            <a:r>
              <a:rPr lang="en-US" sz="2000" dirty="0" smtClean="0"/>
              <a:t>Different formats</a:t>
            </a:r>
          </a:p>
          <a:p>
            <a:pPr lvl="1"/>
            <a:r>
              <a:rPr lang="en-US" sz="1800" dirty="0" smtClean="0"/>
              <a:t>Points</a:t>
            </a:r>
          </a:p>
          <a:p>
            <a:pPr lvl="1"/>
            <a:r>
              <a:rPr lang="en-US" sz="1800" dirty="0" smtClean="0"/>
              <a:t>Lines</a:t>
            </a:r>
          </a:p>
          <a:p>
            <a:pPr lvl="1"/>
            <a:r>
              <a:rPr lang="en-US" sz="1800" dirty="0" smtClean="0"/>
              <a:t>Polygons</a:t>
            </a:r>
          </a:p>
          <a:p>
            <a:pPr lvl="1"/>
            <a:r>
              <a:rPr lang="en-US" sz="1800" dirty="0" smtClean="0"/>
              <a:t>Fields</a:t>
            </a:r>
          </a:p>
          <a:p>
            <a:pPr lvl="1"/>
            <a:r>
              <a:rPr lang="en-US" sz="1800" dirty="0" smtClean="0"/>
              <a:t>Time Series</a:t>
            </a:r>
          </a:p>
          <a:p>
            <a:pPr marL="0" indent="0">
              <a:buNone/>
            </a:pPr>
            <a:endParaRPr lang="en-US" sz="2000" dirty="0" smtClean="0"/>
          </a:p>
          <a:p>
            <a:pPr marL="0" indent="0">
              <a:buNone/>
            </a:pPr>
            <a:endParaRPr lang="en-US" sz="20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solidFill>
                    <a:prstClr val="black"/>
                  </a:solidFill>
                  <a:effectLst>
                    <a:outerShdw blurRad="38100" dist="38100" dir="2700000" algn="tl">
                      <a:srgbClr val="000000">
                        <a:alpha val="43137"/>
                      </a:srgbClr>
                    </a:outerShdw>
                  </a:effectLst>
                </a:rPr>
                <a:t>Rainfall and Meteorology</a:t>
              </a:r>
              <a:endParaRPr lang="en-US" dirty="0">
                <a:solidFill>
                  <a:prstClr val="black"/>
                </a:solidFill>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solidFill>
                  <a:prstClr val="black"/>
                </a:solidFill>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635561" y="4989887"/>
            <a:ext cx="3810000" cy="523220"/>
          </a:xfrm>
          <a:prstGeom prst="rect">
            <a:avLst/>
          </a:prstGeom>
          <a:noFill/>
        </p:spPr>
        <p:txBody>
          <a:bodyPr wrap="square" rtlCol="0">
            <a:spAutoFit/>
          </a:bodyPr>
          <a:lstStyle/>
          <a:p>
            <a:r>
              <a:rPr lang="en-US" sz="2800" dirty="0" smtClean="0">
                <a:solidFill>
                  <a:srgbClr val="FF0000"/>
                </a:solidFill>
              </a:rPr>
              <a:t>Data Heterogeneity</a:t>
            </a:r>
            <a:endParaRPr lang="en-US" sz="2800" dirty="0">
              <a:solidFill>
                <a:srgbClr val="FF0000"/>
              </a:solidFill>
            </a:endParaRPr>
          </a:p>
        </p:txBody>
      </p:sp>
    </p:spTree>
    <p:extLst>
      <p:ext uri="{BB962C8B-B14F-4D97-AF65-F5344CB8AC3E}">
        <p14:creationId xmlns:p14="http://schemas.microsoft.com/office/powerpoint/2010/main" val="83496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solidFill>
                    <a:prstClr val="black"/>
                  </a:solidFill>
                  <a:latin typeface="Arial" pitchFamily="34" charset="0"/>
                  <a:cs typeface="Arial" pitchFamily="34" charset="0"/>
                </a:rPr>
                <a:t>Observers and instruments</a:t>
              </a:r>
              <a:endParaRPr lang="en-US" sz="1600" dirty="0">
                <a:solidFill>
                  <a:prstClr val="black"/>
                </a:solidFill>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Data</a:t>
            </a:r>
            <a:endParaRPr lang="en-US" dirty="0">
              <a:solidFill>
                <a:prstClr val="black"/>
              </a:solidFill>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Analysis</a:t>
            </a:r>
            <a:endParaRPr lang="en-US" dirty="0">
              <a:solidFill>
                <a:prstClr val="black"/>
              </a:solidFill>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Models</a:t>
            </a:r>
            <a:endParaRPr lang="en-US" dirty="0">
              <a:solidFill>
                <a:prstClr val="black"/>
              </a:solidFill>
              <a:latin typeface="Arial" pitchFamily="34" charset="0"/>
              <a:cs typeface="Arial" pitchFamily="34" charset="0"/>
            </a:endParaRPr>
          </a:p>
        </p:txBody>
      </p:sp>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a:defRPr/>
            </a:pPr>
            <a:r>
              <a:rPr lang="en-US" sz="2400" dirty="0">
                <a:solidFill>
                  <a:prstClr val="black"/>
                </a:solidFill>
              </a:rPr>
              <a:t>Collaboration</a:t>
            </a:r>
          </a:p>
        </p:txBody>
      </p:sp>
      <p:pic>
        <p:nvPicPr>
          <p:cNvPr id="31" name="Picture 2" descr="C:\Users\rayi\Dropbox\NSF SSI Hydrology\SI2 Jan 2013 Mtg\1 Pager\pics\people_0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p:nvPr/>
        </p:nvGrpSpPr>
        <p:grpSpPr>
          <a:xfrm>
            <a:off x="2409814" y="4256455"/>
            <a:ext cx="1798850" cy="786997"/>
            <a:chOff x="2409814" y="4256455"/>
            <a:chExt cx="1798850" cy="786997"/>
          </a:xfrm>
        </p:grpSpPr>
        <p:sp>
          <p:nvSpPr>
            <p:cNvPr id="19" name="TextBox 18"/>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r>
                <a:rPr lang="en-US" dirty="0" err="1" smtClean="0">
                  <a:solidFill>
                    <a:prstClr val="black"/>
                  </a:solidFill>
                  <a:latin typeface="Arial" pitchFamily="34" charset="0"/>
                  <a:cs typeface="Arial" pitchFamily="34" charset="0"/>
                </a:rPr>
                <a:t>HydroServer</a:t>
              </a:r>
              <a:r>
                <a:rPr lang="en-US" dirty="0" smtClean="0">
                  <a:solidFill>
                    <a:prstClr val="black"/>
                  </a:solidFill>
                  <a:latin typeface="Arial" pitchFamily="34" charset="0"/>
                  <a:cs typeface="Arial" pitchFamily="34" charset="0"/>
                </a:rPr>
                <a:t> (ODM) </a:t>
              </a:r>
              <a:endParaRPr lang="en-US" dirty="0">
                <a:solidFill>
                  <a:prstClr val="black"/>
                </a:solidFill>
                <a:latin typeface="Arial" pitchFamily="34" charset="0"/>
                <a:cs typeface="Arial" pitchFamily="34" charset="0"/>
              </a:endParaRPr>
            </a:p>
          </p:txBody>
        </p:sp>
        <p:sp>
          <p:nvSpPr>
            <p:cNvPr id="5" name="Flowchart: Magnetic Disk 4"/>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p:nvGrpSpPr>
        <p:grpSpPr>
          <a:xfrm>
            <a:off x="945248" y="5037102"/>
            <a:ext cx="2370340" cy="563960"/>
            <a:chOff x="945248" y="5037102"/>
            <a:chExt cx="2370340" cy="563960"/>
          </a:xfrm>
        </p:grpSpPr>
        <p:sp>
          <p:nvSpPr>
            <p:cNvPr id="21" name="Oval 20"/>
            <p:cNvSpPr/>
            <p:nvPr/>
          </p:nvSpPr>
          <p:spPr>
            <a:xfrm>
              <a:off x="945248" y="511951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a:t>
              </a:r>
              <a:endParaRPr lang="en-US" dirty="0">
                <a:solidFill>
                  <a:prstClr val="black"/>
                </a:solidFill>
              </a:endParaRPr>
            </a:p>
          </p:txBody>
        </p:sp>
        <p:sp>
          <p:nvSpPr>
            <p:cNvPr id="22" name="Oval 21"/>
            <p:cNvSpPr/>
            <p:nvPr/>
          </p:nvSpPr>
          <p:spPr>
            <a:xfrm>
              <a:off x="2323468" y="529626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cxnSp>
          <p:nvCxnSpPr>
            <p:cNvPr id="12" name="Curved Connector 11"/>
            <p:cNvCxnSpPr>
              <a:stCxn id="7" idx="2"/>
              <a:endCxn id="19" idx="2"/>
            </p:cNvCxnSpPr>
            <p:nvPr/>
          </p:nvCxnSpPr>
          <p:spPr>
            <a:xfrm rot="16200000" flipH="1">
              <a:off x="2186082" y="3920295"/>
              <a:ext cx="12700" cy="2246313"/>
            </a:xfrm>
            <a:prstGeom prst="curvedConnector3">
              <a:avLst>
                <a:gd name="adj1" fmla="val 180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632318" y="1423060"/>
            <a:ext cx="2371034" cy="646331"/>
          </a:xfrm>
          <a:prstGeom prst="rect">
            <a:avLst/>
          </a:prstGeom>
          <a:noFill/>
        </p:spPr>
        <p:txBody>
          <a:bodyPr wrap="none" rtlCol="0">
            <a:spAutoFit/>
          </a:bodyPr>
          <a:lstStyle/>
          <a:p>
            <a:pPr marL="342900" indent="-342900">
              <a:buFontTx/>
              <a:buAutoNum type="arabicPeriod"/>
            </a:pPr>
            <a:r>
              <a:rPr lang="en-US" dirty="0" smtClean="0">
                <a:solidFill>
                  <a:prstClr val="black"/>
                </a:solidFill>
              </a:rPr>
              <a:t>Observe</a:t>
            </a:r>
          </a:p>
          <a:p>
            <a:pPr marL="342900" indent="-342900">
              <a:buFontTx/>
              <a:buAutoNum type="arabicPeriod"/>
            </a:pPr>
            <a:r>
              <a:rPr lang="en-US" dirty="0" smtClean="0">
                <a:solidFill>
                  <a:prstClr val="black"/>
                </a:solidFill>
              </a:rPr>
              <a:t>Publish and Catalog</a:t>
            </a:r>
            <a:endParaRPr lang="en-US" dirty="0">
              <a:solidFill>
                <a:prstClr val="black"/>
              </a:solidFill>
            </a:endParaRPr>
          </a:p>
        </p:txBody>
      </p:sp>
      <p:grpSp>
        <p:nvGrpSpPr>
          <p:cNvPr id="23" name="Group 22"/>
          <p:cNvGrpSpPr/>
          <p:nvPr/>
        </p:nvGrpSpPr>
        <p:grpSpPr>
          <a:xfrm>
            <a:off x="2587701" y="2612525"/>
            <a:ext cx="918846" cy="1643930"/>
            <a:chOff x="2587701" y="2612525"/>
            <a:chExt cx="918846" cy="1643930"/>
          </a:xfrm>
        </p:grpSpPr>
        <p:pic>
          <p:nvPicPr>
            <p:cNvPr id="29"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urved Connector 33"/>
            <p:cNvCxnSpPr>
              <a:stCxn id="19" idx="0"/>
              <a:endCxn id="29" idx="2"/>
            </p:cNvCxnSpPr>
            <p:nvPr/>
          </p:nvCxnSpPr>
          <p:spPr>
            <a:xfrm rot="16200000" flipV="1">
              <a:off x="2768366" y="3715581"/>
              <a:ext cx="819632" cy="262115"/>
            </a:xfrm>
            <a:prstGeom prst="curvedConnector3">
              <a:avLst>
                <a:gd name="adj1" fmla="val 4485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7269" y="365616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grpSp>
      <p:sp>
        <p:nvSpPr>
          <p:cNvPr id="36" name="TextBox 35"/>
          <p:cNvSpPr txBox="1"/>
          <p:nvPr/>
        </p:nvSpPr>
        <p:spPr>
          <a:xfrm>
            <a:off x="6629950" y="1412603"/>
            <a:ext cx="2373402" cy="1200329"/>
          </a:xfrm>
          <a:prstGeom prst="rect">
            <a:avLst/>
          </a:prstGeom>
          <a:solidFill>
            <a:schemeClr val="bg1"/>
          </a:solidFill>
        </p:spPr>
        <p:txBody>
          <a:bodyPr wrap="square" rIns="365760" rtlCol="0">
            <a:spAutoFit/>
          </a:bodyPr>
          <a:lstStyle/>
          <a:p>
            <a:pPr marL="342900" indent="-342900">
              <a:buFont typeface="+mj-lt"/>
              <a:buAutoNum type="arabicPeriod" startAt="3"/>
            </a:pPr>
            <a:r>
              <a:rPr lang="en-US" dirty="0" smtClean="0">
                <a:solidFill>
                  <a:prstClr val="black"/>
                </a:solidFill>
              </a:rPr>
              <a:t>Discover and Analyze/Model (in Desktop or Cloud)</a:t>
            </a:r>
            <a:endParaRPr lang="en-US" dirty="0">
              <a:solidFill>
                <a:prstClr val="black"/>
              </a:solidFill>
            </a:endParaRPr>
          </a:p>
        </p:txBody>
      </p:sp>
      <p:sp>
        <p:nvSpPr>
          <p:cNvPr id="33" name="Title 1"/>
          <p:cNvSpPr>
            <a:spLocks noGrp="1"/>
          </p:cNvSpPr>
          <p:nvPr>
            <p:ph type="title"/>
          </p:nvPr>
        </p:nvSpPr>
        <p:spPr>
          <a:xfrm>
            <a:off x="252188" y="214051"/>
            <a:ext cx="8535368" cy="1143000"/>
          </a:xfrm>
        </p:spPr>
        <p:txBody>
          <a:bodyPr>
            <a:noAutofit/>
          </a:bodyPr>
          <a:lstStyle/>
          <a:p>
            <a:r>
              <a:rPr lang="en-US" sz="2800" dirty="0" smtClean="0"/>
              <a:t>Collaborative data analysis and publication use case</a:t>
            </a:r>
            <a:endParaRPr lang="en-US" sz="2800" baseline="-25000" dirty="0"/>
          </a:p>
        </p:txBody>
      </p:sp>
      <p:grpSp>
        <p:nvGrpSpPr>
          <p:cNvPr id="38" name="Group 37"/>
          <p:cNvGrpSpPr/>
          <p:nvPr/>
        </p:nvGrpSpPr>
        <p:grpSpPr>
          <a:xfrm>
            <a:off x="6928354" y="3967251"/>
            <a:ext cx="1583655" cy="1092722"/>
            <a:chOff x="6721878" y="2767715"/>
            <a:chExt cx="1583655" cy="1092722"/>
          </a:xfrm>
        </p:grpSpPr>
        <p:sp>
          <p:nvSpPr>
            <p:cNvPr id="39" name="TextBox 38"/>
            <p:cNvSpPr txBox="1"/>
            <p:nvPr/>
          </p:nvSpPr>
          <p:spPr bwMode="auto">
            <a:xfrm>
              <a:off x="6721878" y="2767715"/>
              <a:ext cx="1583655" cy="1092722"/>
            </a:xfrm>
            <a:prstGeom prst="rect">
              <a:avLst/>
            </a:prstGeom>
            <a:solidFill>
              <a:sysClr val="window" lastClr="FFFFFF">
                <a:lumMod val="95000"/>
              </a:sysClr>
            </a:solidFill>
            <a:ln w="12700">
              <a:solidFill>
                <a:sysClr val="windowText" lastClr="000000"/>
              </a:solidFill>
              <a:prstDash val="sysDot"/>
            </a:ln>
          </p:spPr>
          <p:txBody>
            <a:bodyPr wrap="square" anchor="b"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CUAHSI</a:t>
              </a:r>
              <a:r>
                <a:rPr kumimoji="0" lang="en-US" b="0" i="0" u="none" strike="noStrike" kern="0" cap="none" spc="0" normalizeH="0" noProof="0" dirty="0" smtClean="0">
                  <a:ln>
                    <a:noFill/>
                  </a:ln>
                  <a:solidFill>
                    <a:prstClr val="black"/>
                  </a:solidFill>
                  <a:effectLst/>
                  <a:uLnTx/>
                  <a:uFillTx/>
                </a:rPr>
                <a:t> Water Data Center</a:t>
              </a:r>
              <a:endParaRPr kumimoji="0" lang="en-US" b="0" i="0" u="none" strike="noStrike" kern="0" cap="none" spc="0" normalizeH="0" baseline="0" noProof="0" dirty="0">
                <a:ln>
                  <a:noFill/>
                </a:ln>
                <a:solidFill>
                  <a:prstClr val="black"/>
                </a:solidFill>
                <a:effectLst/>
                <a:uLnTx/>
                <a:uFillTx/>
              </a:endParaRPr>
            </a:p>
          </p:txBody>
        </p:sp>
        <p:pic>
          <p:nvPicPr>
            <p:cNvPr id="40" name="Picture 4" descr="cuahsi_logo_4"/>
            <p:cNvPicPr>
              <a:picLocks noChangeAspect="1" noChangeArrowheads="1"/>
            </p:cNvPicPr>
            <p:nvPr/>
          </p:nvPicPr>
          <p:blipFill>
            <a:blip r:embed="rId8" cstate="print">
              <a:extLst>
                <a:ext uri="{28A0092B-C50C-407E-A947-70E740481C1C}">
                  <a14:useLocalDpi xmlns:a14="http://schemas.microsoft.com/office/drawing/2010/main" val="0"/>
                </a:ext>
              </a:extLst>
            </a:blip>
            <a:srcRect r="69569"/>
            <a:stretch>
              <a:fillRect/>
            </a:stretch>
          </p:blipFill>
          <p:spPr bwMode="auto">
            <a:xfrm>
              <a:off x="7289818" y="2841644"/>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40"/>
          <p:cNvSpPr/>
          <p:nvPr/>
        </p:nvSpPr>
        <p:spPr>
          <a:xfrm>
            <a:off x="6125225" y="5400395"/>
            <a:ext cx="3018775" cy="369332"/>
          </a:xfrm>
          <a:prstGeom prst="rect">
            <a:avLst/>
          </a:prstGeom>
        </p:spPr>
        <p:txBody>
          <a:bodyPr wrap="none">
            <a:spAutoFit/>
          </a:bodyPr>
          <a:lstStyle/>
          <a:p>
            <a:pPr lvl="0" algn="ctr">
              <a:defRPr/>
            </a:pPr>
            <a:r>
              <a:rPr lang="en-US" kern="0" dirty="0">
                <a:solidFill>
                  <a:prstClr val="black"/>
                </a:solidFill>
              </a:rPr>
              <a:t>Publication, Archival, </a:t>
            </a:r>
            <a:r>
              <a:rPr lang="en-US" kern="0" dirty="0" err="1">
                <a:solidFill>
                  <a:prstClr val="black"/>
                </a:solidFill>
              </a:rPr>
              <a:t>Curation</a:t>
            </a:r>
            <a:endParaRPr lang="en-US" kern="0" dirty="0">
              <a:solidFill>
                <a:prstClr val="black"/>
              </a:solidFill>
            </a:endParaRPr>
          </a:p>
        </p:txBody>
      </p:sp>
    </p:spTree>
    <p:extLst>
      <p:ext uri="{BB962C8B-B14F-4D97-AF65-F5344CB8AC3E}">
        <p14:creationId xmlns:p14="http://schemas.microsoft.com/office/powerpoint/2010/main" val="28323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solidFill>
                    <a:prstClr val="black"/>
                  </a:solidFill>
                  <a:latin typeface="Arial" pitchFamily="34" charset="0"/>
                  <a:cs typeface="Arial" pitchFamily="34" charset="0"/>
                </a:rPr>
                <a:t>Observers and instruments</a:t>
              </a:r>
              <a:endParaRPr lang="en-US" sz="1600" dirty="0">
                <a:solidFill>
                  <a:prstClr val="black"/>
                </a:solidFill>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Data</a:t>
            </a:r>
            <a:endParaRPr lang="en-US" dirty="0">
              <a:solidFill>
                <a:prstClr val="black"/>
              </a:solidFill>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Analysis</a:t>
            </a:r>
            <a:endParaRPr lang="en-US" dirty="0">
              <a:solidFill>
                <a:prstClr val="black"/>
              </a:solidFill>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Models</a:t>
            </a:r>
            <a:endParaRPr lang="en-US" dirty="0">
              <a:solidFill>
                <a:prstClr val="black"/>
              </a:solidFill>
              <a:latin typeface="Arial" pitchFamily="34" charset="0"/>
              <a:cs typeface="Arial" pitchFamily="34" charset="0"/>
            </a:endParaRPr>
          </a:p>
        </p:txBody>
      </p:sp>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a:defRPr/>
            </a:pPr>
            <a:r>
              <a:rPr lang="en-US" sz="2400" dirty="0">
                <a:solidFill>
                  <a:prstClr val="black"/>
                </a:solidFill>
              </a:rPr>
              <a:t>Collaboration</a:t>
            </a:r>
          </a:p>
        </p:txBody>
      </p:sp>
      <p:pic>
        <p:nvPicPr>
          <p:cNvPr id="31" name="Picture 2" descr="C:\Users\rayi\Dropbox\NSF SSI Hydrology\SI2 Jan 2013 Mtg\1 Pager\pics\people_0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6629951" y="1412603"/>
            <a:ext cx="2373401" cy="646331"/>
          </a:xfrm>
          <a:prstGeom prst="rect">
            <a:avLst/>
          </a:prstGeom>
          <a:solidFill>
            <a:schemeClr val="bg1"/>
          </a:solidFill>
        </p:spPr>
        <p:txBody>
          <a:bodyPr wrap="square" rtlCol="0">
            <a:spAutoFit/>
          </a:bodyPr>
          <a:lstStyle/>
          <a:p>
            <a:pPr marL="342900" indent="-342900">
              <a:buFont typeface="+mj-lt"/>
              <a:buAutoNum type="arabicPeriod" startAt="4"/>
            </a:pPr>
            <a:r>
              <a:rPr lang="en-US" dirty="0" smtClean="0">
                <a:solidFill>
                  <a:prstClr val="black"/>
                </a:solidFill>
              </a:rPr>
              <a:t>Share the results (Data and Models)</a:t>
            </a:r>
            <a:endParaRPr lang="en-US" dirty="0">
              <a:solidFill>
                <a:prstClr val="black"/>
              </a:solidFill>
            </a:endParaRPr>
          </a:p>
        </p:txBody>
      </p:sp>
      <p:grpSp>
        <p:nvGrpSpPr>
          <p:cNvPr id="37" name="Group 36"/>
          <p:cNvGrpSpPr/>
          <p:nvPr/>
        </p:nvGrpSpPr>
        <p:grpSpPr>
          <a:xfrm>
            <a:off x="2404952" y="4301198"/>
            <a:ext cx="1798850" cy="786997"/>
            <a:chOff x="2409814" y="4256455"/>
            <a:chExt cx="1798850" cy="786997"/>
          </a:xfrm>
        </p:grpSpPr>
        <p:sp>
          <p:nvSpPr>
            <p:cNvPr id="38" name="TextBox 37"/>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nSpc>
                  <a:spcPts val="2000"/>
                </a:lnSpc>
              </a:pPr>
              <a:r>
                <a:rPr lang="en-US" dirty="0" err="1" smtClean="0">
                  <a:solidFill>
                    <a:prstClr val="black"/>
                  </a:solidFill>
                  <a:latin typeface="Arial" pitchFamily="34" charset="0"/>
                  <a:cs typeface="Arial" pitchFamily="34" charset="0"/>
                </a:rPr>
                <a:t>HydroShare</a:t>
              </a:r>
              <a:r>
                <a:rPr lang="en-US" dirty="0" smtClean="0">
                  <a:solidFill>
                    <a:prstClr val="black"/>
                  </a:solidFill>
                  <a:latin typeface="Arial" pitchFamily="34" charset="0"/>
                  <a:cs typeface="Arial" pitchFamily="34" charset="0"/>
                </a:rPr>
                <a:t> resource</a:t>
              </a:r>
            </a:p>
            <a:p>
              <a:pPr>
                <a:lnSpc>
                  <a:spcPts val="2000"/>
                </a:lnSpc>
              </a:pPr>
              <a:r>
                <a:rPr lang="en-US" dirty="0" smtClean="0">
                  <a:solidFill>
                    <a:prstClr val="black"/>
                  </a:solidFill>
                  <a:latin typeface="Arial" pitchFamily="34" charset="0"/>
                  <a:cs typeface="Arial" pitchFamily="34" charset="0"/>
                </a:rPr>
                <a:t>store</a:t>
              </a:r>
              <a:endParaRPr lang="en-US" dirty="0">
                <a:solidFill>
                  <a:prstClr val="black"/>
                </a:solidFill>
                <a:latin typeface="Arial" pitchFamily="34" charset="0"/>
                <a:cs typeface="Arial" pitchFamily="34" charset="0"/>
              </a:endParaRPr>
            </a:p>
          </p:txBody>
        </p:sp>
        <p:sp>
          <p:nvSpPr>
            <p:cNvPr id="39" name="Flowchart: Magnetic Disk 38"/>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2744867" y="3436823"/>
            <a:ext cx="559511" cy="864375"/>
            <a:chOff x="2744867" y="3436823"/>
            <a:chExt cx="559511" cy="864375"/>
          </a:xfrm>
        </p:grpSpPr>
        <p:cxnSp>
          <p:nvCxnSpPr>
            <p:cNvPr id="40" name="Curved Connector 39"/>
            <p:cNvCxnSpPr>
              <a:stCxn id="38" idx="0"/>
              <a:endCxn id="42" idx="2"/>
            </p:cNvCxnSpPr>
            <p:nvPr/>
          </p:nvCxnSpPr>
          <p:spPr>
            <a:xfrm rot="16200000" flipV="1">
              <a:off x="2743564" y="3740384"/>
              <a:ext cx="864375" cy="257253"/>
            </a:xfrm>
            <a:prstGeom prst="curved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744867" y="365284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grpSp>
      <p:pic>
        <p:nvPicPr>
          <p:cNvPr id="42"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a:off x="252188" y="214051"/>
            <a:ext cx="85353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Collaborative data analysis and publication use case</a:t>
            </a:r>
            <a:endParaRPr lang="en-US" sz="2800" baseline="-25000" dirty="0"/>
          </a:p>
        </p:txBody>
      </p:sp>
      <p:grpSp>
        <p:nvGrpSpPr>
          <p:cNvPr id="33" name="Group 32"/>
          <p:cNvGrpSpPr/>
          <p:nvPr/>
        </p:nvGrpSpPr>
        <p:grpSpPr>
          <a:xfrm>
            <a:off x="6928354" y="3967251"/>
            <a:ext cx="1583655" cy="1092722"/>
            <a:chOff x="6721878" y="2767715"/>
            <a:chExt cx="1583655" cy="1092722"/>
          </a:xfrm>
        </p:grpSpPr>
        <p:sp>
          <p:nvSpPr>
            <p:cNvPr id="34" name="TextBox 33"/>
            <p:cNvSpPr txBox="1"/>
            <p:nvPr/>
          </p:nvSpPr>
          <p:spPr bwMode="auto">
            <a:xfrm>
              <a:off x="6721878" y="2767715"/>
              <a:ext cx="1583655" cy="1092722"/>
            </a:xfrm>
            <a:prstGeom prst="rect">
              <a:avLst/>
            </a:prstGeom>
            <a:solidFill>
              <a:sysClr val="window" lastClr="FFFFFF">
                <a:lumMod val="95000"/>
              </a:sysClr>
            </a:solidFill>
            <a:ln w="12700">
              <a:solidFill>
                <a:sysClr val="windowText" lastClr="000000"/>
              </a:solidFill>
              <a:prstDash val="sysDot"/>
            </a:ln>
          </p:spPr>
          <p:txBody>
            <a:bodyPr wrap="square" anchor="b"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CUAHSI</a:t>
              </a:r>
              <a:r>
                <a:rPr kumimoji="0" lang="en-US" b="0" i="0" u="none" strike="noStrike" kern="0" cap="none" spc="0" normalizeH="0" noProof="0" dirty="0" smtClean="0">
                  <a:ln>
                    <a:noFill/>
                  </a:ln>
                  <a:solidFill>
                    <a:prstClr val="black"/>
                  </a:solidFill>
                  <a:effectLst/>
                  <a:uLnTx/>
                  <a:uFillTx/>
                </a:rPr>
                <a:t> Water Data Center</a:t>
              </a:r>
              <a:endParaRPr kumimoji="0" lang="en-US" b="0" i="0" u="none" strike="noStrike" kern="0" cap="none" spc="0" normalizeH="0" baseline="0" noProof="0" dirty="0">
                <a:ln>
                  <a:noFill/>
                </a:ln>
                <a:solidFill>
                  <a:prstClr val="black"/>
                </a:solidFill>
                <a:effectLst/>
                <a:uLnTx/>
                <a:uFillTx/>
              </a:endParaRPr>
            </a:p>
          </p:txBody>
        </p:sp>
        <p:pic>
          <p:nvPicPr>
            <p:cNvPr id="43" name="Picture 4" descr="cuahsi_logo_4"/>
            <p:cNvPicPr>
              <a:picLocks noChangeAspect="1" noChangeArrowheads="1"/>
            </p:cNvPicPr>
            <p:nvPr/>
          </p:nvPicPr>
          <p:blipFill>
            <a:blip r:embed="rId8" cstate="print">
              <a:extLst>
                <a:ext uri="{28A0092B-C50C-407E-A947-70E740481C1C}">
                  <a14:useLocalDpi xmlns:a14="http://schemas.microsoft.com/office/drawing/2010/main" val="0"/>
                </a:ext>
              </a:extLst>
            </a:blip>
            <a:srcRect r="69569"/>
            <a:stretch>
              <a:fillRect/>
            </a:stretch>
          </p:blipFill>
          <p:spPr bwMode="auto">
            <a:xfrm>
              <a:off x="7289818" y="2841644"/>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43"/>
          <p:cNvSpPr/>
          <p:nvPr/>
        </p:nvSpPr>
        <p:spPr>
          <a:xfrm>
            <a:off x="6125225" y="5400395"/>
            <a:ext cx="3018775" cy="369332"/>
          </a:xfrm>
          <a:prstGeom prst="rect">
            <a:avLst/>
          </a:prstGeom>
        </p:spPr>
        <p:txBody>
          <a:bodyPr wrap="none">
            <a:spAutoFit/>
          </a:bodyPr>
          <a:lstStyle/>
          <a:p>
            <a:pPr lvl="0" algn="ctr">
              <a:defRPr/>
            </a:pPr>
            <a:r>
              <a:rPr lang="en-US" kern="0" dirty="0">
                <a:solidFill>
                  <a:prstClr val="black"/>
                </a:solidFill>
              </a:rPr>
              <a:t>Publication, Archival, </a:t>
            </a:r>
            <a:r>
              <a:rPr lang="en-US" kern="0" dirty="0" err="1">
                <a:solidFill>
                  <a:prstClr val="black"/>
                </a:solidFill>
              </a:rPr>
              <a:t>Curation</a:t>
            </a:r>
            <a:endParaRPr lang="en-US" kern="0" dirty="0">
              <a:solidFill>
                <a:prstClr val="black"/>
              </a:solidFill>
            </a:endParaRPr>
          </a:p>
        </p:txBody>
      </p:sp>
    </p:spTree>
    <p:extLst>
      <p:ext uri="{BB962C8B-B14F-4D97-AF65-F5344CB8AC3E}">
        <p14:creationId xmlns:p14="http://schemas.microsoft.com/office/powerpoint/2010/main" val="2521761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solidFill>
                    <a:prstClr val="black"/>
                  </a:solidFill>
                  <a:latin typeface="Arial" pitchFamily="34" charset="0"/>
                  <a:cs typeface="Arial" pitchFamily="34" charset="0"/>
                </a:rPr>
                <a:t>Observers and instruments</a:t>
              </a:r>
              <a:endParaRPr lang="en-US" sz="1600" dirty="0">
                <a:solidFill>
                  <a:prstClr val="black"/>
                </a:solidFill>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Data</a:t>
            </a:r>
            <a:endParaRPr lang="en-US" dirty="0">
              <a:solidFill>
                <a:prstClr val="black"/>
              </a:solidFill>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Analysis</a:t>
            </a:r>
            <a:endParaRPr lang="en-US" dirty="0">
              <a:solidFill>
                <a:prstClr val="black"/>
              </a:solidFill>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Models</a:t>
            </a:r>
            <a:endParaRPr lang="en-US" dirty="0">
              <a:solidFill>
                <a:prstClr val="black"/>
              </a:solidFill>
              <a:latin typeface="Arial" pitchFamily="34" charset="0"/>
              <a:cs typeface="Arial" pitchFamily="34" charset="0"/>
            </a:endParaRPr>
          </a:p>
        </p:txBody>
      </p:sp>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a:defRPr/>
            </a:pPr>
            <a:r>
              <a:rPr lang="en-US" sz="2400" dirty="0">
                <a:solidFill>
                  <a:prstClr val="black"/>
                </a:solidFill>
              </a:rPr>
              <a:t>Collaboration</a:t>
            </a:r>
          </a:p>
        </p:txBody>
      </p:sp>
      <p:pic>
        <p:nvPicPr>
          <p:cNvPr id="31" name="Picture 2" descr="C:\Users\rayi\Dropbox\NSF SSI Hydrology\SI2 Jan 2013 Mtg\1 Pager\pics\people_0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5"/>
            </a:pPr>
            <a:r>
              <a:rPr lang="en-US" dirty="0" smtClean="0">
                <a:solidFill>
                  <a:prstClr val="black"/>
                </a:solidFill>
              </a:rPr>
              <a:t>Group Collaboration using HydroShare</a:t>
            </a:r>
          </a:p>
          <a:p>
            <a:pPr marL="342900" indent="-342900">
              <a:buFont typeface="+mj-lt"/>
              <a:buAutoNum type="arabicPeriod" startAt="5"/>
            </a:pPr>
            <a:r>
              <a:rPr lang="en-US" dirty="0" smtClean="0">
                <a:solidFill>
                  <a:prstClr val="black"/>
                </a:solidFill>
              </a:rPr>
              <a:t>Preparation of a paper</a:t>
            </a:r>
          </a:p>
        </p:txBody>
      </p:sp>
      <p:cxnSp>
        <p:nvCxnSpPr>
          <p:cNvPr id="40" name="Curved Connector 39"/>
          <p:cNvCxnSpPr>
            <a:stCxn id="24" idx="0"/>
            <a:endCxn id="42" idx="2"/>
          </p:cNvCxnSpPr>
          <p:nvPr/>
        </p:nvCxnSpPr>
        <p:spPr>
          <a:xfrm rot="16200000" flipV="1">
            <a:off x="3450497" y="2718376"/>
            <a:ext cx="301252" cy="1205883"/>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563521" y="296278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pic>
        <p:nvPicPr>
          <p:cNvPr id="42"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2680940" y="2601497"/>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3932460" y="2599272"/>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5196090" y="2599271"/>
            <a:ext cx="634482" cy="56919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urved Connector 34"/>
          <p:cNvCxnSpPr>
            <a:endCxn id="29" idx="2"/>
          </p:cNvCxnSpPr>
          <p:nvPr/>
        </p:nvCxnSpPr>
        <p:spPr>
          <a:xfrm rot="5400000" flipH="1" flipV="1">
            <a:off x="4079385" y="3278143"/>
            <a:ext cx="279991" cy="60641"/>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4" idx="0"/>
            <a:endCxn id="34" idx="2"/>
          </p:cNvCxnSpPr>
          <p:nvPr/>
        </p:nvCxnSpPr>
        <p:spPr>
          <a:xfrm rot="5400000" flipH="1" flipV="1">
            <a:off x="4706958" y="2665572"/>
            <a:ext cx="303478" cy="1309267"/>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360931" y="3639000"/>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8" name="Title 1"/>
          <p:cNvSpPr>
            <a:spLocks noGrp="1"/>
          </p:cNvSpPr>
          <p:nvPr>
            <p:ph type="title"/>
          </p:nvPr>
        </p:nvSpPr>
        <p:spPr>
          <a:xfrm>
            <a:off x="252188" y="214051"/>
            <a:ext cx="8535368" cy="1143000"/>
          </a:xfrm>
        </p:spPr>
        <p:txBody>
          <a:bodyPr>
            <a:noAutofit/>
          </a:bodyPr>
          <a:lstStyle/>
          <a:p>
            <a:r>
              <a:rPr lang="en-US" sz="2800" dirty="0" smtClean="0"/>
              <a:t>Collaborative data analysis and publication use case</a:t>
            </a:r>
            <a:endParaRPr lang="en-US" sz="2800" baseline="-25000" dirty="0"/>
          </a:p>
        </p:txBody>
      </p:sp>
      <p:grpSp>
        <p:nvGrpSpPr>
          <p:cNvPr id="2" name="Group 1"/>
          <p:cNvGrpSpPr/>
          <p:nvPr/>
        </p:nvGrpSpPr>
        <p:grpSpPr>
          <a:xfrm>
            <a:off x="6928354" y="3967251"/>
            <a:ext cx="1583655" cy="1092722"/>
            <a:chOff x="6721878" y="2767715"/>
            <a:chExt cx="1583655" cy="1092722"/>
          </a:xfrm>
        </p:grpSpPr>
        <p:sp>
          <p:nvSpPr>
            <p:cNvPr id="38" name="TextBox 37"/>
            <p:cNvSpPr txBox="1"/>
            <p:nvPr/>
          </p:nvSpPr>
          <p:spPr bwMode="auto">
            <a:xfrm>
              <a:off x="6721878" y="2767715"/>
              <a:ext cx="1583655" cy="1092722"/>
            </a:xfrm>
            <a:prstGeom prst="rect">
              <a:avLst/>
            </a:prstGeom>
            <a:solidFill>
              <a:sysClr val="window" lastClr="FFFFFF">
                <a:lumMod val="95000"/>
              </a:sysClr>
            </a:solidFill>
            <a:ln w="12700">
              <a:solidFill>
                <a:sysClr val="windowText" lastClr="000000"/>
              </a:solidFill>
              <a:prstDash val="sysDot"/>
            </a:ln>
          </p:spPr>
          <p:txBody>
            <a:bodyPr wrap="square" anchor="b"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CUAHSI</a:t>
              </a:r>
              <a:r>
                <a:rPr kumimoji="0" lang="en-US" b="0" i="0" u="none" strike="noStrike" kern="0" cap="none" spc="0" normalizeH="0" noProof="0" dirty="0" smtClean="0">
                  <a:ln>
                    <a:noFill/>
                  </a:ln>
                  <a:solidFill>
                    <a:prstClr val="black"/>
                  </a:solidFill>
                  <a:effectLst/>
                  <a:uLnTx/>
                  <a:uFillTx/>
                </a:rPr>
                <a:t> Water Data Center</a:t>
              </a:r>
              <a:endParaRPr kumimoji="0" lang="en-US" b="0" i="0" u="none" strike="noStrike" kern="0" cap="none" spc="0" normalizeH="0" baseline="0" noProof="0" dirty="0">
                <a:ln>
                  <a:noFill/>
                </a:ln>
                <a:solidFill>
                  <a:prstClr val="black"/>
                </a:solidFill>
                <a:effectLst/>
                <a:uLnTx/>
                <a:uFillTx/>
              </a:endParaRPr>
            </a:p>
          </p:txBody>
        </p:sp>
        <p:pic>
          <p:nvPicPr>
            <p:cNvPr id="39" name="Picture 4" descr="cuahsi_logo_4"/>
            <p:cNvPicPr>
              <a:picLocks noChangeAspect="1" noChangeArrowheads="1"/>
            </p:cNvPicPr>
            <p:nvPr/>
          </p:nvPicPr>
          <p:blipFill>
            <a:blip r:embed="rId8" cstate="print">
              <a:extLst>
                <a:ext uri="{28A0092B-C50C-407E-A947-70E740481C1C}">
                  <a14:useLocalDpi xmlns:a14="http://schemas.microsoft.com/office/drawing/2010/main" val="0"/>
                </a:ext>
              </a:extLst>
            </a:blip>
            <a:srcRect r="69569"/>
            <a:stretch>
              <a:fillRect/>
            </a:stretch>
          </p:blipFill>
          <p:spPr bwMode="auto">
            <a:xfrm>
              <a:off x="7289818" y="2841644"/>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48"/>
          <p:cNvSpPr/>
          <p:nvPr/>
        </p:nvSpPr>
        <p:spPr>
          <a:xfrm>
            <a:off x="6125225" y="5400395"/>
            <a:ext cx="3018775" cy="369332"/>
          </a:xfrm>
          <a:prstGeom prst="rect">
            <a:avLst/>
          </a:prstGeom>
        </p:spPr>
        <p:txBody>
          <a:bodyPr wrap="none">
            <a:spAutoFit/>
          </a:bodyPr>
          <a:lstStyle/>
          <a:p>
            <a:pPr lvl="0" algn="ctr">
              <a:defRPr/>
            </a:pPr>
            <a:r>
              <a:rPr lang="en-US" kern="0" dirty="0">
                <a:solidFill>
                  <a:prstClr val="black"/>
                </a:solidFill>
              </a:rPr>
              <a:t>Publication, Archival, </a:t>
            </a:r>
            <a:r>
              <a:rPr lang="en-US" kern="0" dirty="0" err="1">
                <a:solidFill>
                  <a:prstClr val="black"/>
                </a:solidFill>
              </a:rPr>
              <a:t>Curation</a:t>
            </a:r>
            <a:endParaRPr lang="en-US" kern="0" dirty="0">
              <a:solidFill>
                <a:prstClr val="black"/>
              </a:solidFill>
            </a:endParaRPr>
          </a:p>
        </p:txBody>
      </p:sp>
    </p:spTree>
    <p:extLst>
      <p:ext uri="{BB962C8B-B14F-4D97-AF65-F5344CB8AC3E}">
        <p14:creationId xmlns:p14="http://schemas.microsoft.com/office/powerpoint/2010/main" val="1364473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solidFill>
                    <a:prstClr val="black"/>
                  </a:solidFill>
                  <a:latin typeface="Arial" pitchFamily="34" charset="0"/>
                  <a:cs typeface="Arial" pitchFamily="34" charset="0"/>
                </a:rPr>
                <a:t>Observers and instruments</a:t>
              </a:r>
              <a:endParaRPr lang="en-US" sz="1600" dirty="0">
                <a:solidFill>
                  <a:prstClr val="black"/>
                </a:solidFill>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Data</a:t>
            </a:r>
            <a:endParaRPr lang="en-US" dirty="0">
              <a:solidFill>
                <a:prstClr val="black"/>
              </a:solidFill>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Analysis</a:t>
            </a:r>
            <a:endParaRPr lang="en-US" dirty="0">
              <a:solidFill>
                <a:prstClr val="black"/>
              </a:solidFill>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solidFill>
                  <a:prstClr val="black"/>
                </a:solidFill>
                <a:latin typeface="Arial" pitchFamily="34" charset="0"/>
                <a:cs typeface="Arial" pitchFamily="34" charset="0"/>
              </a:rPr>
              <a:t>Models</a:t>
            </a:r>
            <a:endParaRPr lang="en-US" dirty="0">
              <a:solidFill>
                <a:prstClr val="black"/>
              </a:solidFill>
              <a:latin typeface="Arial" pitchFamily="34" charset="0"/>
              <a:cs typeface="Arial" pitchFamily="34" charset="0"/>
            </a:endParaRPr>
          </a:p>
        </p:txBody>
      </p:sp>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a:defRPr/>
            </a:pPr>
            <a:r>
              <a:rPr lang="en-US" sz="2400" dirty="0">
                <a:solidFill>
                  <a:prstClr val="black"/>
                </a:solidFill>
              </a:rPr>
              <a:t>Collaboration</a:t>
            </a:r>
          </a:p>
        </p:txBody>
      </p:sp>
      <p:pic>
        <p:nvPicPr>
          <p:cNvPr id="31" name="Picture 2" descr="C:\Users\rayi\Dropbox\NSF SSI Hydrology\SI2 Jan 2013 Mtg\1 Pager\pics\people_0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7"/>
            </a:pPr>
            <a:r>
              <a:rPr lang="en-US" dirty="0" smtClean="0">
                <a:solidFill>
                  <a:prstClr val="black"/>
                </a:solidFill>
              </a:rPr>
              <a:t>Submittal of paper, review, archival of electronic paper with data, methods and workflow</a:t>
            </a: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6427578" y="382954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cxnSp>
        <p:nvCxnSpPr>
          <p:cNvPr id="52" name="Curved Connector 51"/>
          <p:cNvCxnSpPr>
            <a:stCxn id="19" idx="3"/>
            <a:endCxn id="38" idx="1"/>
          </p:cNvCxnSpPr>
          <p:nvPr/>
        </p:nvCxnSpPr>
        <p:spPr>
          <a:xfrm>
            <a:off x="6067478" y="3935277"/>
            <a:ext cx="692535" cy="278808"/>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252188" y="214051"/>
            <a:ext cx="8535368" cy="1143000"/>
          </a:xfrm>
        </p:spPr>
        <p:txBody>
          <a:bodyPr>
            <a:noAutofit/>
          </a:bodyPr>
          <a:lstStyle/>
          <a:p>
            <a:r>
              <a:rPr lang="en-US" sz="2800" dirty="0" smtClean="0"/>
              <a:t>Collaborative data analysis and publication use case</a:t>
            </a:r>
            <a:endParaRPr lang="en-US" sz="2800" baseline="-25000" dirty="0"/>
          </a:p>
        </p:txBody>
      </p:sp>
      <p:grpSp>
        <p:nvGrpSpPr>
          <p:cNvPr id="35" name="Group 34"/>
          <p:cNvGrpSpPr/>
          <p:nvPr/>
        </p:nvGrpSpPr>
        <p:grpSpPr>
          <a:xfrm>
            <a:off x="6928354" y="3967251"/>
            <a:ext cx="1583655" cy="1092722"/>
            <a:chOff x="6721878" y="2767715"/>
            <a:chExt cx="1583655" cy="1092722"/>
          </a:xfrm>
        </p:grpSpPr>
        <p:sp>
          <p:nvSpPr>
            <p:cNvPr id="40" name="TextBox 39"/>
            <p:cNvSpPr txBox="1"/>
            <p:nvPr/>
          </p:nvSpPr>
          <p:spPr bwMode="auto">
            <a:xfrm>
              <a:off x="6721878" y="2767715"/>
              <a:ext cx="1583655" cy="1092722"/>
            </a:xfrm>
            <a:prstGeom prst="rect">
              <a:avLst/>
            </a:prstGeom>
            <a:solidFill>
              <a:sysClr val="window" lastClr="FFFFFF">
                <a:lumMod val="95000"/>
              </a:sysClr>
            </a:solidFill>
            <a:ln w="12700">
              <a:solidFill>
                <a:sysClr val="windowText" lastClr="000000"/>
              </a:solidFill>
              <a:prstDash val="sysDot"/>
            </a:ln>
          </p:spPr>
          <p:txBody>
            <a:bodyPr wrap="square" anchor="b"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CUAHSI</a:t>
              </a:r>
              <a:r>
                <a:rPr kumimoji="0" lang="en-US" b="0" i="0" u="none" strike="noStrike" kern="0" cap="none" spc="0" normalizeH="0" noProof="0" dirty="0" smtClean="0">
                  <a:ln>
                    <a:noFill/>
                  </a:ln>
                  <a:solidFill>
                    <a:prstClr val="black"/>
                  </a:solidFill>
                  <a:effectLst/>
                  <a:uLnTx/>
                  <a:uFillTx/>
                </a:rPr>
                <a:t> Water Data Center</a:t>
              </a:r>
              <a:endParaRPr kumimoji="0" lang="en-US" b="0" i="0" u="none" strike="noStrike" kern="0" cap="none" spc="0" normalizeH="0" baseline="0" noProof="0" dirty="0">
                <a:ln>
                  <a:noFill/>
                </a:ln>
                <a:solidFill>
                  <a:prstClr val="black"/>
                </a:solidFill>
                <a:effectLst/>
                <a:uLnTx/>
                <a:uFillTx/>
              </a:endParaRPr>
            </a:p>
          </p:txBody>
        </p:sp>
        <p:pic>
          <p:nvPicPr>
            <p:cNvPr id="41" name="Picture 4" descr="cuahsi_logo_4"/>
            <p:cNvPicPr>
              <a:picLocks noChangeAspect="1" noChangeArrowheads="1"/>
            </p:cNvPicPr>
            <p:nvPr/>
          </p:nvPicPr>
          <p:blipFill>
            <a:blip r:embed="rId7" cstate="print">
              <a:extLst>
                <a:ext uri="{28A0092B-C50C-407E-A947-70E740481C1C}">
                  <a14:useLocalDpi xmlns:a14="http://schemas.microsoft.com/office/drawing/2010/main" val="0"/>
                </a:ext>
              </a:extLst>
            </a:blip>
            <a:srcRect r="69569"/>
            <a:stretch>
              <a:fillRect/>
            </a:stretch>
          </p:blipFill>
          <p:spPr bwMode="auto">
            <a:xfrm>
              <a:off x="7289818" y="2841644"/>
              <a:ext cx="447774" cy="4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42"/>
          <p:cNvSpPr/>
          <p:nvPr/>
        </p:nvSpPr>
        <p:spPr>
          <a:xfrm>
            <a:off x="6125225" y="5400395"/>
            <a:ext cx="3018775" cy="369332"/>
          </a:xfrm>
          <a:prstGeom prst="rect">
            <a:avLst/>
          </a:prstGeom>
        </p:spPr>
        <p:txBody>
          <a:bodyPr wrap="none">
            <a:spAutoFit/>
          </a:bodyPr>
          <a:lstStyle/>
          <a:p>
            <a:pPr lvl="0" algn="ctr">
              <a:defRPr/>
            </a:pPr>
            <a:r>
              <a:rPr lang="en-US" kern="0" dirty="0">
                <a:solidFill>
                  <a:prstClr val="black"/>
                </a:solidFill>
              </a:rPr>
              <a:t>Publication, Archival, </a:t>
            </a:r>
            <a:r>
              <a:rPr lang="en-US" kern="0" dirty="0" err="1">
                <a:solidFill>
                  <a:prstClr val="black"/>
                </a:solidFill>
              </a:rPr>
              <a:t>Curation</a:t>
            </a:r>
            <a:endParaRPr lang="en-US" kern="0" dirty="0">
              <a:solidFill>
                <a:prstClr val="black"/>
              </a:solidFill>
            </a:endParaRPr>
          </a:p>
        </p:txBody>
      </p:sp>
      <p:grpSp>
        <p:nvGrpSpPr>
          <p:cNvPr id="37" name="Group 36"/>
          <p:cNvGrpSpPr/>
          <p:nvPr/>
        </p:nvGrpSpPr>
        <p:grpSpPr>
          <a:xfrm>
            <a:off x="6760013" y="3989289"/>
            <a:ext cx="349367" cy="449591"/>
            <a:chOff x="5718111" y="3710481"/>
            <a:chExt cx="349367" cy="449591"/>
          </a:xfrm>
        </p:grpSpPr>
        <p:sp>
          <p:nvSpPr>
            <p:cNvPr id="38" name="Folded Corner 37"/>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9" name="Straight Connector 38"/>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394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33" y="205394"/>
            <a:ext cx="8229600" cy="784904"/>
          </a:xfrm>
        </p:spPr>
        <p:txBody>
          <a:bodyPr>
            <a:noAutofit/>
          </a:bodyPr>
          <a:lstStyle/>
          <a:p>
            <a:r>
              <a:rPr lang="en-US" sz="3200" dirty="0" smtClean="0"/>
              <a:t>Collaborative Integrated Modeling Use Case</a:t>
            </a:r>
            <a:endParaRPr lang="en-US" sz="3200" dirty="0"/>
          </a:p>
        </p:txBody>
      </p:sp>
      <p:sp>
        <p:nvSpPr>
          <p:cNvPr id="3" name="Content Placeholder 2"/>
          <p:cNvSpPr>
            <a:spLocks noGrp="1"/>
          </p:cNvSpPr>
          <p:nvPr>
            <p:ph idx="1"/>
          </p:nvPr>
        </p:nvSpPr>
        <p:spPr>
          <a:xfrm>
            <a:off x="162908" y="4617528"/>
            <a:ext cx="8746728" cy="2608688"/>
          </a:xfrm>
        </p:spPr>
        <p:txBody>
          <a:bodyPr>
            <a:normAutofit/>
          </a:bodyPr>
          <a:lstStyle/>
          <a:p>
            <a:r>
              <a:rPr lang="en-US" sz="2000" dirty="0" smtClean="0"/>
              <a:t>Data: Links to national and global data sets of essential terrestrial variables (e.g. NASA NEX, </a:t>
            </a:r>
            <a:r>
              <a:rPr lang="en-US" sz="2000" dirty="0" err="1" smtClean="0"/>
              <a:t>HydroTerre</a:t>
            </a:r>
            <a:r>
              <a:rPr lang="en-US" sz="2000" dirty="0" smtClean="0"/>
              <a:t>)</a:t>
            </a:r>
          </a:p>
          <a:p>
            <a:r>
              <a:rPr lang="en-US" sz="2000" dirty="0">
                <a:solidFill>
                  <a:prstClr val="black"/>
                </a:solidFill>
              </a:rPr>
              <a:t>Tools to preprocess and configure inputs </a:t>
            </a:r>
            <a:r>
              <a:rPr lang="en-US" sz="2000" dirty="0" smtClean="0">
                <a:solidFill>
                  <a:prstClr val="black"/>
                </a:solidFill>
              </a:rPr>
              <a:t>(</a:t>
            </a:r>
            <a:r>
              <a:rPr lang="en-US" sz="2000" dirty="0" err="1" smtClean="0">
                <a:solidFill>
                  <a:prstClr val="black"/>
                </a:solidFill>
              </a:rPr>
              <a:t>EcoHydroLib</a:t>
            </a:r>
            <a:r>
              <a:rPr lang="en-US" sz="2000" dirty="0" smtClean="0">
                <a:solidFill>
                  <a:prstClr val="black"/>
                </a:solidFill>
              </a:rPr>
              <a:t>, TauDEM, </a:t>
            </a:r>
            <a:r>
              <a:rPr lang="en-US" sz="2000" dirty="0" err="1" smtClean="0">
                <a:solidFill>
                  <a:prstClr val="black"/>
                </a:solidFill>
              </a:rPr>
              <a:t>CyberGIS</a:t>
            </a:r>
            <a:r>
              <a:rPr lang="en-US" sz="2000" dirty="0">
                <a:solidFill>
                  <a:prstClr val="black"/>
                </a:solidFill>
              </a:rPr>
              <a:t>)</a:t>
            </a:r>
          </a:p>
          <a:p>
            <a:r>
              <a:rPr lang="en-US" sz="2000" dirty="0" smtClean="0">
                <a:solidFill>
                  <a:prstClr val="black"/>
                </a:solidFill>
              </a:rPr>
              <a:t>Preconfigured </a:t>
            </a:r>
            <a:r>
              <a:rPr lang="en-US" sz="2000" dirty="0">
                <a:solidFill>
                  <a:prstClr val="black"/>
                </a:solidFill>
              </a:rPr>
              <a:t>models and modeling systems as </a:t>
            </a:r>
            <a:r>
              <a:rPr lang="en-US" sz="2000" dirty="0" smtClean="0">
                <a:solidFill>
                  <a:prstClr val="black"/>
                </a:solidFill>
              </a:rPr>
              <a:t>services (</a:t>
            </a:r>
            <a:r>
              <a:rPr lang="en-US" sz="2000" dirty="0" err="1" smtClean="0">
                <a:solidFill>
                  <a:prstClr val="black"/>
                </a:solidFill>
              </a:rPr>
              <a:t>SWATShare</a:t>
            </a:r>
            <a:r>
              <a:rPr lang="en-US" sz="2000" dirty="0" smtClean="0">
                <a:solidFill>
                  <a:prstClr val="black"/>
                </a:solidFill>
              </a:rPr>
              <a:t>)</a:t>
            </a:r>
          </a:p>
          <a:p>
            <a:r>
              <a:rPr lang="en-US" sz="2000" dirty="0">
                <a:solidFill>
                  <a:prstClr val="black"/>
                </a:solidFill>
              </a:rPr>
              <a:t>Standards for information exchange for interoperability (</a:t>
            </a:r>
            <a:r>
              <a:rPr lang="en-US" sz="2000" dirty="0" err="1">
                <a:solidFill>
                  <a:prstClr val="black"/>
                </a:solidFill>
              </a:rPr>
              <a:t>OpenMI</a:t>
            </a:r>
            <a:r>
              <a:rPr lang="en-US" sz="2000" dirty="0">
                <a:solidFill>
                  <a:prstClr val="black"/>
                </a:solidFill>
              </a:rPr>
              <a:t>, CSDMS BMI</a:t>
            </a:r>
            <a:r>
              <a:rPr lang="en-US" sz="2000" dirty="0" smtClean="0">
                <a:solidFill>
                  <a:prstClr val="black"/>
                </a:solidFill>
              </a:rPr>
              <a:t>)</a:t>
            </a:r>
          </a:p>
          <a:p>
            <a:r>
              <a:rPr lang="en-US" sz="2000" dirty="0">
                <a:solidFill>
                  <a:prstClr val="black"/>
                </a:solidFill>
              </a:rPr>
              <a:t>Tools for visualization and analysis</a:t>
            </a:r>
          </a:p>
          <a:p>
            <a:endParaRPr lang="en-US" sz="2000" dirty="0">
              <a:solidFill>
                <a:prstClr val="black"/>
              </a:solidFill>
            </a:endParaRPr>
          </a:p>
          <a:p>
            <a:endParaRPr lang="en-US" sz="2000" dirty="0">
              <a:solidFill>
                <a:prstClr val="black"/>
              </a:solidFill>
            </a:endParaRPr>
          </a:p>
          <a:p>
            <a:endParaRPr lang="en-US" sz="2000" dirty="0" smtClean="0"/>
          </a:p>
        </p:txBody>
      </p:sp>
      <p:grpSp>
        <p:nvGrpSpPr>
          <p:cNvPr id="5" name="Group 4"/>
          <p:cNvGrpSpPr/>
          <p:nvPr/>
        </p:nvGrpSpPr>
        <p:grpSpPr>
          <a:xfrm>
            <a:off x="1769295" y="990298"/>
            <a:ext cx="5465518" cy="3411938"/>
            <a:chOff x="442912" y="958539"/>
            <a:chExt cx="8229599" cy="5137461"/>
          </a:xfrm>
        </p:grpSpPr>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12" y="1926108"/>
              <a:ext cx="8229599"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271" y="4954579"/>
              <a:ext cx="1277851" cy="84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 name="Group 37"/>
            <p:cNvGrpSpPr/>
            <p:nvPr/>
          </p:nvGrpSpPr>
          <p:grpSpPr>
            <a:xfrm>
              <a:off x="6309580" y="3709667"/>
              <a:ext cx="1394144" cy="1732555"/>
              <a:chOff x="267916" y="1340330"/>
              <a:chExt cx="5512586" cy="6850693"/>
            </a:xfrm>
          </p:grpSpPr>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398" y="3716927"/>
                <a:ext cx="3940492" cy="3580448"/>
              </a:xfrm>
              <a:prstGeom prst="rect">
                <a:avLst/>
              </a:prstGeom>
              <a:noFill/>
              <a:ln w="41275" cmpd="sng">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1978619" y="3678265"/>
                <a:ext cx="0" cy="29913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78077" y="2349734"/>
                <a:ext cx="0" cy="2987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540202" y="2696744"/>
                <a:ext cx="1950" cy="29919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940628" y="1340330"/>
                <a:ext cx="0" cy="30121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90286" y="1340330"/>
                <a:ext cx="5169680" cy="4893069"/>
                <a:chOff x="2975910" y="1340330"/>
                <a:chExt cx="5169680" cy="4893069"/>
              </a:xfrm>
            </p:grpSpPr>
            <p:grpSp>
              <p:nvGrpSpPr>
                <p:cNvPr id="51" name="Group 50"/>
                <p:cNvGrpSpPr/>
                <p:nvPr/>
              </p:nvGrpSpPr>
              <p:grpSpPr>
                <a:xfrm>
                  <a:off x="2975910" y="1340330"/>
                  <a:ext cx="5169680" cy="2337935"/>
                  <a:chOff x="378077" y="904013"/>
                  <a:chExt cx="5169680" cy="2337935"/>
                </a:xfrm>
              </p:grpSpPr>
              <p:cxnSp>
                <p:nvCxnSpPr>
                  <p:cNvPr id="82" name="Straight Connector 81"/>
                  <p:cNvCxnSpPr/>
                  <p:nvPr/>
                </p:nvCxnSpPr>
                <p:spPr>
                  <a:xfrm flipV="1">
                    <a:off x="1971304" y="2264213"/>
                    <a:ext cx="3558639" cy="97773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381989" y="904013"/>
                    <a:ext cx="3558639" cy="10094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78077" y="1913416"/>
                    <a:ext cx="1600542" cy="13285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40628" y="904013"/>
                    <a:ext cx="1607129" cy="13602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975910" y="1766186"/>
                  <a:ext cx="5169680" cy="2337935"/>
                  <a:chOff x="378077" y="904013"/>
                  <a:chExt cx="5169680" cy="2337935"/>
                </a:xfrm>
              </p:grpSpPr>
              <p:cxnSp>
                <p:nvCxnSpPr>
                  <p:cNvPr id="78" name="Straight Connector 7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975910" y="2192042"/>
                  <a:ext cx="5169680" cy="2337935"/>
                  <a:chOff x="378077" y="904013"/>
                  <a:chExt cx="5169680" cy="2337935"/>
                </a:xfrm>
              </p:grpSpPr>
              <p:cxnSp>
                <p:nvCxnSpPr>
                  <p:cNvPr id="74" name="Straight Connector 73"/>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975910" y="2617898"/>
                  <a:ext cx="5169680" cy="2337935"/>
                  <a:chOff x="378077" y="904013"/>
                  <a:chExt cx="5169680" cy="2337935"/>
                </a:xfrm>
              </p:grpSpPr>
              <p:cxnSp>
                <p:nvCxnSpPr>
                  <p:cNvPr id="70" name="Straight Connector 69"/>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975910" y="3043754"/>
                  <a:ext cx="5169680" cy="2337935"/>
                  <a:chOff x="378077" y="904013"/>
                  <a:chExt cx="5169680" cy="2337935"/>
                </a:xfrm>
              </p:grpSpPr>
              <p:cxnSp>
                <p:nvCxnSpPr>
                  <p:cNvPr id="66" name="Straight Connector 65"/>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975910" y="3469610"/>
                  <a:ext cx="5169680" cy="2337935"/>
                  <a:chOff x="378077" y="904013"/>
                  <a:chExt cx="5169680" cy="2337935"/>
                </a:xfrm>
              </p:grpSpPr>
              <p:cxnSp>
                <p:nvCxnSpPr>
                  <p:cNvPr id="62" name="Straight Connector 61"/>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2975910" y="3895464"/>
                  <a:ext cx="5169680" cy="2337935"/>
                  <a:chOff x="378077" y="904013"/>
                  <a:chExt cx="5169680" cy="2337935"/>
                </a:xfrm>
              </p:grpSpPr>
              <p:cxnSp>
                <p:nvCxnSpPr>
                  <p:cNvPr id="58" name="Straight Connector 5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45" name="Straight Arrow Connector 44"/>
              <p:cNvCxnSpPr/>
              <p:nvPr/>
            </p:nvCxnSpPr>
            <p:spPr>
              <a:xfrm flipV="1">
                <a:off x="1971304" y="5971430"/>
                <a:ext cx="2497329" cy="698228"/>
              </a:xfrm>
              <a:prstGeom prst="straightConnector1">
                <a:avLst/>
              </a:prstGeom>
              <a:ln w="57150">
                <a:solidFill>
                  <a:srgbClr val="0099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1971304" y="4291568"/>
                <a:ext cx="19524" cy="2378090"/>
              </a:xfrm>
              <a:prstGeom prst="straightConnector1">
                <a:avLst/>
              </a:prstGeom>
              <a:ln w="57150">
                <a:solidFill>
                  <a:srgbClr val="0099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07666" y="5633014"/>
                <a:ext cx="1273400" cy="1036644"/>
              </a:xfrm>
              <a:prstGeom prst="straightConnector1">
                <a:avLst/>
              </a:prstGeom>
              <a:ln w="57150">
                <a:solidFill>
                  <a:srgbClr val="009900"/>
                </a:solidFill>
                <a:tailEnd type="arrow" w="sm" len="sm"/>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983591" y="6027105"/>
                <a:ext cx="1796911" cy="200974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b="1" dirty="0" smtClean="0">
                    <a:solidFill>
                      <a:srgbClr val="009900"/>
                    </a:solidFill>
                    <a:latin typeface="Arial" charset="0"/>
                  </a:rPr>
                  <a:t>x</a:t>
                </a:r>
                <a:endParaRPr lang="en-US" b="1" dirty="0">
                  <a:solidFill>
                    <a:srgbClr val="009900"/>
                  </a:solidFill>
                  <a:latin typeface="Arial" charset="0"/>
                </a:endParaRPr>
              </a:p>
            </p:txBody>
          </p:sp>
          <p:sp>
            <p:nvSpPr>
              <p:cNvPr id="49" name="TextBox 48"/>
              <p:cNvSpPr txBox="1"/>
              <p:nvPr/>
            </p:nvSpPr>
            <p:spPr>
              <a:xfrm>
                <a:off x="577899" y="6181280"/>
                <a:ext cx="1796911" cy="2009743"/>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b="1" dirty="0" smtClean="0">
                    <a:solidFill>
                      <a:srgbClr val="009900"/>
                    </a:solidFill>
                    <a:latin typeface="Arial" charset="0"/>
                  </a:rPr>
                  <a:t>y</a:t>
                </a:r>
                <a:endParaRPr lang="en-US" b="1" dirty="0">
                  <a:solidFill>
                    <a:srgbClr val="009900"/>
                  </a:solidFill>
                  <a:latin typeface="Arial" charset="0"/>
                </a:endParaRPr>
              </a:p>
            </p:txBody>
          </p:sp>
          <p:sp>
            <p:nvSpPr>
              <p:cNvPr id="50" name="TextBox 49"/>
              <p:cNvSpPr txBox="1"/>
              <p:nvPr/>
            </p:nvSpPr>
            <p:spPr>
              <a:xfrm>
                <a:off x="267916" y="3425440"/>
                <a:ext cx="1713551" cy="2009743"/>
              </a:xfrm>
              <a:prstGeom prst="rect">
                <a:avLst/>
              </a:prstGeom>
              <a:noFill/>
              <a:ln>
                <a:noFill/>
              </a:ln>
            </p:spPr>
            <p:txBody>
              <a:bodyPr wrap="squar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b="1" dirty="0" smtClean="0">
                    <a:solidFill>
                      <a:srgbClr val="009900"/>
                    </a:solidFill>
                    <a:latin typeface="Arial" charset="0"/>
                  </a:rPr>
                  <a:t>t</a:t>
                </a:r>
                <a:endParaRPr lang="en-US" b="1" dirty="0">
                  <a:solidFill>
                    <a:srgbClr val="009900"/>
                  </a:solidFill>
                  <a:latin typeface="Arial" charset="0"/>
                </a:endParaRPr>
              </a:p>
            </p:txBody>
          </p:sp>
        </p:grpSp>
        <p:pic>
          <p:nvPicPr>
            <p:cNvPr id="86" name="Picture 7"/>
            <p:cNvPicPr>
              <a:picLocks noChangeAspect="1" noChangeArrowheads="1"/>
            </p:cNvPicPr>
            <p:nvPr/>
          </p:nvPicPr>
          <p:blipFill>
            <a:blip r:embed="rId6" cstate="print"/>
            <a:srcRect t="44711"/>
            <a:stretch>
              <a:fillRect/>
            </a:stretch>
          </p:blipFill>
          <p:spPr bwMode="auto">
            <a:xfrm>
              <a:off x="3691792" y="3810000"/>
              <a:ext cx="1834888" cy="884897"/>
            </a:xfrm>
            <a:prstGeom prst="rect">
              <a:avLst/>
            </a:prstGeom>
            <a:noFill/>
            <a:ln w="9525">
              <a:noFill/>
              <a:miter lim="800000"/>
              <a:headEnd/>
              <a:tailEnd/>
            </a:ln>
          </p:spPr>
        </p:pic>
        <p:pic>
          <p:nvPicPr>
            <p:cNvPr id="87"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87607" y="2826988"/>
              <a:ext cx="2157045" cy="830244"/>
            </a:xfrm>
            <a:prstGeom prst="rect">
              <a:avLst/>
            </a:prstGeom>
            <a:noFill/>
            <a:ln w="9525" cap="flat" cmpd="sng">
              <a:noFill/>
              <a:prstDash val="solid"/>
              <a:miter lim="800000"/>
              <a:headEnd/>
              <a:tailEnd/>
            </a:ln>
          </p:spPr>
        </p:pic>
        <p:grpSp>
          <p:nvGrpSpPr>
            <p:cNvPr id="88" name="Group 87"/>
            <p:cNvGrpSpPr>
              <a:grpSpLocks/>
            </p:cNvGrpSpPr>
            <p:nvPr/>
          </p:nvGrpSpPr>
          <p:grpSpPr bwMode="auto">
            <a:xfrm>
              <a:off x="6045187" y="2348473"/>
              <a:ext cx="1390189" cy="1640474"/>
              <a:chOff x="3979" y="1162"/>
              <a:chExt cx="1733" cy="2045"/>
            </a:xfrm>
          </p:grpSpPr>
          <p:pic>
            <p:nvPicPr>
              <p:cNvPr id="95" name="Picture 9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8" y="1629"/>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Line 4"/>
              <p:cNvSpPr>
                <a:spLocks noChangeShapeType="1"/>
              </p:cNvSpPr>
              <p:nvPr/>
            </p:nvSpPr>
            <p:spPr bwMode="auto">
              <a:xfrm>
                <a:off x="4378" y="2445"/>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7" name="Line 5"/>
              <p:cNvSpPr>
                <a:spLocks noChangeShapeType="1"/>
              </p:cNvSpPr>
              <p:nvPr/>
            </p:nvSpPr>
            <p:spPr bwMode="auto">
              <a:xfrm flipV="1">
                <a:off x="4378" y="1533"/>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8" name="Text Box 6"/>
              <p:cNvSpPr txBox="1">
                <a:spLocks noChangeArrowheads="1"/>
              </p:cNvSpPr>
              <p:nvPr/>
            </p:nvSpPr>
            <p:spPr bwMode="auto">
              <a:xfrm>
                <a:off x="3979" y="1162"/>
                <a:ext cx="855"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prstClr val="black"/>
                    </a:solidFill>
                  </a:rPr>
                  <a:t>Flow</a:t>
                </a:r>
                <a:endParaRPr lang="en-US" sz="1400" dirty="0">
                  <a:solidFill>
                    <a:prstClr val="black"/>
                  </a:solidFill>
                </a:endParaRPr>
              </a:p>
            </p:txBody>
          </p:sp>
          <p:sp>
            <p:nvSpPr>
              <p:cNvPr id="99" name="Text Box 7"/>
              <p:cNvSpPr txBox="1">
                <a:spLocks noChangeArrowheads="1"/>
              </p:cNvSpPr>
              <p:nvPr/>
            </p:nvSpPr>
            <p:spPr bwMode="auto">
              <a:xfrm>
                <a:off x="4931" y="2398"/>
                <a:ext cx="781" cy="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prstClr val="black"/>
                    </a:solidFill>
                  </a:rPr>
                  <a:t>Time</a:t>
                </a:r>
                <a:endParaRPr lang="en-US" sz="1400" dirty="0">
                  <a:solidFill>
                    <a:prstClr val="black"/>
                  </a:solidFill>
                </a:endParaRPr>
              </a:p>
            </p:txBody>
          </p:sp>
        </p:grpSp>
        <p:pic>
          <p:nvPicPr>
            <p:cNvPr id="91" name="Picture 9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5220" y="2792624"/>
              <a:ext cx="1563938" cy="9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927350" y="958539"/>
              <a:ext cx="3289300" cy="1508291"/>
              <a:chOff x="4724400" y="1214398"/>
              <a:chExt cx="3289300" cy="1508291"/>
            </a:xfrm>
          </p:grpSpPr>
          <p:pic>
            <p:nvPicPr>
              <p:cNvPr id="6"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230273"/>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1214398"/>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1244561"/>
                <a:ext cx="8143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Down Arrow 8"/>
              <p:cNvSpPr/>
              <p:nvPr/>
            </p:nvSpPr>
            <p:spPr bwMode="auto">
              <a:xfrm rot="20342168">
                <a:off x="5192722" y="2093853"/>
                <a:ext cx="246062" cy="60483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Up-Down Arrow 9"/>
              <p:cNvSpPr/>
              <p:nvPr/>
            </p:nvSpPr>
            <p:spPr bwMode="auto">
              <a:xfrm rot="10800000">
                <a:off x="6248400" y="2108158"/>
                <a:ext cx="239966" cy="614531"/>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Up-Down Arrow 10"/>
              <p:cNvSpPr/>
              <p:nvPr/>
            </p:nvSpPr>
            <p:spPr bwMode="auto">
              <a:xfrm rot="1260000">
                <a:off x="7309567" y="2057256"/>
                <a:ext cx="239713" cy="65087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Up-Down Arrow 12"/>
              <p:cNvSpPr/>
              <p:nvPr/>
            </p:nvSpPr>
            <p:spPr bwMode="auto">
              <a:xfrm rot="5400000">
                <a:off x="5622131" y="1531105"/>
                <a:ext cx="219075" cy="63976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Up-Down Arrow 13"/>
              <p:cNvSpPr/>
              <p:nvPr/>
            </p:nvSpPr>
            <p:spPr bwMode="auto">
              <a:xfrm rot="5400000">
                <a:off x="6867525" y="1547774"/>
                <a:ext cx="219075" cy="64135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pic>
          <p:nvPicPr>
            <p:cNvPr id="89" name="Picture 88"/>
            <p:cNvPicPr>
              <a:picLocks noChangeAspect="1"/>
            </p:cNvPicPr>
            <p:nvPr/>
          </p:nvPicPr>
          <p:blipFill>
            <a:blip r:embed="rId12"/>
            <a:stretch>
              <a:fillRect/>
            </a:stretch>
          </p:blipFill>
          <p:spPr>
            <a:xfrm>
              <a:off x="1231615" y="4052707"/>
              <a:ext cx="2294427" cy="1105306"/>
            </a:xfrm>
            <a:prstGeom prst="rect">
              <a:avLst/>
            </a:prstGeom>
          </p:spPr>
        </p:pic>
      </p:grpSp>
      <p:grpSp>
        <p:nvGrpSpPr>
          <p:cNvPr id="90" name="Group 89"/>
          <p:cNvGrpSpPr/>
          <p:nvPr/>
        </p:nvGrpSpPr>
        <p:grpSpPr>
          <a:xfrm>
            <a:off x="185205" y="1991998"/>
            <a:ext cx="1538265" cy="1534885"/>
            <a:chOff x="34580959" y="8908961"/>
            <a:chExt cx="3823154" cy="3814751"/>
          </a:xfrm>
        </p:grpSpPr>
        <p:grpSp>
          <p:nvGrpSpPr>
            <p:cNvPr id="92" name="Group 91"/>
            <p:cNvGrpSpPr/>
            <p:nvPr/>
          </p:nvGrpSpPr>
          <p:grpSpPr>
            <a:xfrm flipH="1">
              <a:off x="36301100" y="9433469"/>
              <a:ext cx="1337681" cy="1966610"/>
              <a:chOff x="734564" y="548676"/>
              <a:chExt cx="4533900" cy="6665574"/>
            </a:xfrm>
          </p:grpSpPr>
          <p:pic>
            <p:nvPicPr>
              <p:cNvPr id="124"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4564" y="3137550"/>
                <a:ext cx="4495800" cy="407670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4564" y="2507477"/>
                <a:ext cx="4518660" cy="408432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4564" y="1854544"/>
                <a:ext cx="4533900" cy="410718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4564" y="1209230"/>
                <a:ext cx="4511040" cy="409956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4564" y="548676"/>
                <a:ext cx="4518660" cy="4114800"/>
              </a:xfrm>
              <a:prstGeom prst="rect">
                <a:avLst/>
              </a:prstGeom>
              <a:noFill/>
              <a:ln w="9525">
                <a:solidFill>
                  <a:schemeClr val="tx1"/>
                </a:solidFill>
                <a:miter lim="800000"/>
                <a:headEnd/>
                <a:tailEnd/>
              </a:ln>
              <a:effectLst/>
              <a:scene3d>
                <a:camera prst="orthographicFront">
                  <a:rot lat="18300000" lon="19200000" rev="3000000"/>
                </a:camera>
                <a:lightRig rig="threePt" dir="t"/>
              </a:scene3d>
              <a:sp3d z="6350"/>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3" name="Picture 92"/>
            <p:cNvPicPr>
              <a:picLocks noChangeAspect="1"/>
            </p:cNvPicPr>
            <p:nvPr/>
          </p:nvPicPr>
          <p:blipFill>
            <a:blip r:embed="rId18"/>
            <a:stretch>
              <a:fillRect/>
            </a:stretch>
          </p:blipFill>
          <p:spPr>
            <a:xfrm>
              <a:off x="34861215" y="8908961"/>
              <a:ext cx="1172260" cy="1070837"/>
            </a:xfrm>
            <a:prstGeom prst="rect">
              <a:avLst/>
            </a:prstGeom>
          </p:spPr>
        </p:pic>
        <p:grpSp>
          <p:nvGrpSpPr>
            <p:cNvPr id="94" name="Group 93"/>
            <p:cNvGrpSpPr/>
            <p:nvPr/>
          </p:nvGrpSpPr>
          <p:grpSpPr>
            <a:xfrm>
              <a:off x="36393417" y="11206309"/>
              <a:ext cx="2010696" cy="1517403"/>
              <a:chOff x="36393417" y="11206309"/>
              <a:chExt cx="2010696" cy="1517403"/>
            </a:xfrm>
          </p:grpSpPr>
          <p:pic>
            <p:nvPicPr>
              <p:cNvPr id="117" name="Picture 1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4998" y="11590623"/>
                <a:ext cx="1197263" cy="64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Line 4"/>
              <p:cNvSpPr>
                <a:spLocks noChangeShapeType="1"/>
              </p:cNvSpPr>
              <p:nvPr/>
            </p:nvSpPr>
            <p:spPr bwMode="auto">
              <a:xfrm>
                <a:off x="36564850" y="12224966"/>
                <a:ext cx="153514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Line 5"/>
              <p:cNvSpPr>
                <a:spLocks noChangeShapeType="1"/>
              </p:cNvSpPr>
              <p:nvPr/>
            </p:nvSpPr>
            <p:spPr bwMode="auto">
              <a:xfrm flipV="1">
                <a:off x="36564851" y="11493371"/>
                <a:ext cx="0" cy="73159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Text Box 6"/>
              <p:cNvSpPr txBox="1">
                <a:spLocks noChangeArrowheads="1"/>
              </p:cNvSpPr>
              <p:nvPr/>
            </p:nvSpPr>
            <p:spPr bwMode="auto">
              <a:xfrm>
                <a:off x="36393417" y="11206309"/>
                <a:ext cx="952985" cy="5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Flow</a:t>
                </a:r>
              </a:p>
            </p:txBody>
          </p:sp>
          <p:sp>
            <p:nvSpPr>
              <p:cNvPr id="121" name="Text Box 7"/>
              <p:cNvSpPr txBox="1">
                <a:spLocks noChangeArrowheads="1"/>
              </p:cNvSpPr>
              <p:nvPr/>
            </p:nvSpPr>
            <p:spPr bwMode="auto">
              <a:xfrm>
                <a:off x="37431205" y="12188255"/>
                <a:ext cx="972908" cy="5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Time</a:t>
                </a:r>
              </a:p>
            </p:txBody>
          </p:sp>
          <p:pic>
            <p:nvPicPr>
              <p:cNvPr id="122" name="Picture 1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68009" y="11740243"/>
                <a:ext cx="1197263" cy="4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460" y="11692443"/>
                <a:ext cx="1361454" cy="5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0" name="Straight Arrow Connector 99"/>
            <p:cNvCxnSpPr/>
            <p:nvPr/>
          </p:nvCxnSpPr>
          <p:spPr>
            <a:xfrm>
              <a:off x="35949216" y="9573752"/>
              <a:ext cx="458116" cy="2843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5635906" y="10867624"/>
              <a:ext cx="522892" cy="3909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35949216" y="11711313"/>
              <a:ext cx="567070" cy="366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4580959" y="10884547"/>
              <a:ext cx="1756299" cy="1311572"/>
              <a:chOff x="34580959" y="10884547"/>
              <a:chExt cx="1756299" cy="1311572"/>
            </a:xfrm>
          </p:grpSpPr>
          <p:grpSp>
            <p:nvGrpSpPr>
              <p:cNvPr id="109" name="Group 108"/>
              <p:cNvGrpSpPr>
                <a:grpSpLocks/>
              </p:cNvGrpSpPr>
              <p:nvPr/>
            </p:nvGrpSpPr>
            <p:grpSpPr bwMode="auto">
              <a:xfrm>
                <a:off x="35071000" y="10925454"/>
                <a:ext cx="1266258" cy="1270665"/>
                <a:chOff x="4378" y="1776"/>
                <a:chExt cx="1248" cy="1584"/>
              </a:xfrm>
            </p:grpSpPr>
            <p:sp>
              <p:nvSpPr>
                <p:cNvPr id="114" name="Line 4"/>
                <p:cNvSpPr>
                  <a:spLocks noChangeShapeType="1"/>
                </p:cNvSpPr>
                <p:nvPr/>
              </p:nvSpPr>
              <p:spPr bwMode="auto">
                <a:xfrm>
                  <a:off x="4378" y="2688"/>
                  <a:ext cx="124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Line 5"/>
                <p:cNvSpPr>
                  <a:spLocks noChangeShapeType="1"/>
                </p:cNvSpPr>
                <p:nvPr/>
              </p:nvSpPr>
              <p:spPr bwMode="auto">
                <a:xfrm flipV="1">
                  <a:off x="4378" y="1776"/>
                  <a:ext cx="0" cy="9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Text Box 7"/>
                <p:cNvSpPr txBox="1">
                  <a:spLocks noChangeArrowheads="1"/>
                </p:cNvSpPr>
                <p:nvPr/>
              </p:nvSpPr>
              <p:spPr bwMode="auto">
                <a:xfrm>
                  <a:off x="4517" y="2693"/>
                  <a:ext cx="959" cy="6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Time</a:t>
                  </a:r>
                </a:p>
              </p:txBody>
            </p:sp>
          </p:grpSp>
          <p:sp>
            <p:nvSpPr>
              <p:cNvPr id="110" name="Rectangle 109"/>
              <p:cNvSpPr/>
              <p:nvPr/>
            </p:nvSpPr>
            <p:spPr>
              <a:xfrm>
                <a:off x="35066996" y="11309855"/>
                <a:ext cx="200419" cy="34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5265397" y="11116598"/>
                <a:ext cx="211457" cy="54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5479845" y="11350410"/>
                <a:ext cx="185880" cy="30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7"/>
              <p:cNvSpPr txBox="1">
                <a:spLocks noChangeArrowheads="1"/>
              </p:cNvSpPr>
              <p:nvPr/>
            </p:nvSpPr>
            <p:spPr bwMode="auto">
              <a:xfrm>
                <a:off x="34580959" y="10884547"/>
                <a:ext cx="590439" cy="53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P</a:t>
                </a:r>
                <a:endParaRPr lang="en-US" sz="800" dirty="0"/>
              </a:p>
            </p:txBody>
          </p:sp>
        </p:grpSp>
      </p:grpSp>
      <p:pic>
        <p:nvPicPr>
          <p:cNvPr id="129" name="Picture 3"/>
          <p:cNvPicPr>
            <a:picLocks noChangeAspect="1" noChangeArrowheads="1"/>
          </p:cNvPicPr>
          <p:nvPr/>
        </p:nvPicPr>
        <p:blipFill>
          <a:blip r:embed="rId19" cstate="print"/>
          <a:srcRect t="8406"/>
          <a:stretch>
            <a:fillRect/>
          </a:stretch>
        </p:blipFill>
        <p:spPr bwMode="auto">
          <a:xfrm>
            <a:off x="7302584" y="2264455"/>
            <a:ext cx="1491603" cy="989971"/>
          </a:xfrm>
          <a:prstGeom prst="rect">
            <a:avLst/>
          </a:prstGeom>
          <a:noFill/>
          <a:ln w="9525">
            <a:noFill/>
            <a:miter lim="800000"/>
            <a:headEnd/>
            <a:tailEnd/>
          </a:ln>
        </p:spPr>
      </p:pic>
      <p:sp>
        <p:nvSpPr>
          <p:cNvPr id="130" name="Rectangle 129"/>
          <p:cNvSpPr/>
          <p:nvPr/>
        </p:nvSpPr>
        <p:spPr>
          <a:xfrm>
            <a:off x="-30885" y="3561195"/>
            <a:ext cx="2039744" cy="707886"/>
          </a:xfrm>
          <a:prstGeom prst="rect">
            <a:avLst/>
          </a:prstGeom>
        </p:spPr>
        <p:txBody>
          <a:bodyPr wrap="square">
            <a:spAutoFit/>
          </a:bodyPr>
          <a:lstStyle/>
          <a:p>
            <a:pPr algn="ctr"/>
            <a:r>
              <a:rPr lang="en-US" sz="2000" dirty="0" smtClean="0"/>
              <a:t>Pre-processing and model linking</a:t>
            </a:r>
            <a:endParaRPr lang="en-US" sz="2400" dirty="0"/>
          </a:p>
        </p:txBody>
      </p:sp>
      <p:sp>
        <p:nvSpPr>
          <p:cNvPr id="131" name="Rectangle 130"/>
          <p:cNvSpPr/>
          <p:nvPr/>
        </p:nvSpPr>
        <p:spPr>
          <a:xfrm>
            <a:off x="7089717" y="3561617"/>
            <a:ext cx="1917336" cy="646331"/>
          </a:xfrm>
          <a:prstGeom prst="rect">
            <a:avLst/>
          </a:prstGeom>
        </p:spPr>
        <p:txBody>
          <a:bodyPr wrap="square">
            <a:spAutoFit/>
          </a:bodyPr>
          <a:lstStyle/>
          <a:p>
            <a:pPr algn="ctr"/>
            <a:r>
              <a:rPr lang="en-US" dirty="0" smtClean="0"/>
              <a:t>Modeling Services (e.g. </a:t>
            </a:r>
            <a:r>
              <a:rPr lang="en-US" dirty="0" err="1" smtClean="0"/>
              <a:t>SWATShare</a:t>
            </a:r>
            <a:r>
              <a:rPr lang="en-US" dirty="0" smtClean="0"/>
              <a:t>)</a:t>
            </a:r>
            <a:endParaRPr lang="en-US" sz="2000" dirty="0"/>
          </a:p>
        </p:txBody>
      </p:sp>
    </p:spTree>
    <p:extLst>
      <p:ext uri="{BB962C8B-B14F-4D97-AF65-F5344CB8AC3E}">
        <p14:creationId xmlns:p14="http://schemas.microsoft.com/office/powerpoint/2010/main" val="41213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Repository Centric Paradigm for Modeling and Analysis</a:t>
            </a:r>
            <a:endParaRPr lang="en-US" dirty="0"/>
          </a:p>
        </p:txBody>
      </p:sp>
      <p:grpSp>
        <p:nvGrpSpPr>
          <p:cNvPr id="20" name="Group 19"/>
          <p:cNvGrpSpPr/>
          <p:nvPr/>
        </p:nvGrpSpPr>
        <p:grpSpPr>
          <a:xfrm>
            <a:off x="1539923" y="1691908"/>
            <a:ext cx="5820247" cy="3554653"/>
            <a:chOff x="1539923" y="1991708"/>
            <a:chExt cx="6064154" cy="3808589"/>
          </a:xfrm>
        </p:grpSpPr>
        <p:sp>
          <p:nvSpPr>
            <p:cNvPr id="6" name="Rectangle 5"/>
            <p:cNvSpPr/>
            <p:nvPr/>
          </p:nvSpPr>
          <p:spPr>
            <a:xfrm>
              <a:off x="6048233" y="2905242"/>
              <a:ext cx="1555844" cy="8751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Analysis Tools</a:t>
              </a:r>
            </a:p>
          </p:txBody>
        </p:sp>
        <p:sp>
          <p:nvSpPr>
            <p:cNvPr id="7" name="Rectangle 6"/>
            <p:cNvSpPr/>
            <p:nvPr/>
          </p:nvSpPr>
          <p:spPr>
            <a:xfrm>
              <a:off x="1539923" y="2905242"/>
              <a:ext cx="1555844" cy="875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Visualization  Tools</a:t>
              </a:r>
            </a:p>
          </p:txBody>
        </p:sp>
        <p:sp>
          <p:nvSpPr>
            <p:cNvPr id="8" name="Rectangle 7"/>
            <p:cNvSpPr/>
            <p:nvPr/>
          </p:nvSpPr>
          <p:spPr>
            <a:xfrm>
              <a:off x="1923198"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Loaders</a:t>
              </a:r>
            </a:p>
          </p:txBody>
        </p:sp>
        <p:sp>
          <p:nvSpPr>
            <p:cNvPr id="9" name="Rectangle 8"/>
            <p:cNvSpPr/>
            <p:nvPr/>
          </p:nvSpPr>
          <p:spPr>
            <a:xfrm>
              <a:off x="5664959"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Discovery Tools</a:t>
              </a:r>
            </a:p>
          </p:txBody>
        </p:sp>
        <p:sp>
          <p:nvSpPr>
            <p:cNvPr id="4" name="Oval 3"/>
            <p:cNvSpPr/>
            <p:nvPr/>
          </p:nvSpPr>
          <p:spPr>
            <a:xfrm>
              <a:off x="3896436" y="3581674"/>
              <a:ext cx="1351128" cy="12965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endParaRPr lang="en-US" dirty="0">
                <a:solidFill>
                  <a:schemeClr val="tx1"/>
                </a:solidFill>
                <a:latin typeface="Arial" pitchFamily="34" charset="0"/>
                <a:cs typeface="Arial" pitchFamily="34" charset="0"/>
              </a:endParaRPr>
            </a:p>
          </p:txBody>
        </p:sp>
        <p:sp>
          <p:nvSpPr>
            <p:cNvPr id="5" name="Rectangle 4"/>
            <p:cNvSpPr/>
            <p:nvPr/>
          </p:nvSpPr>
          <p:spPr>
            <a:xfrm>
              <a:off x="3794078" y="1991708"/>
              <a:ext cx="1555844" cy="7907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Models</a:t>
              </a:r>
            </a:p>
          </p:txBody>
        </p:sp>
        <p:sp>
          <p:nvSpPr>
            <p:cNvPr id="11" name="Left-Right Arrow 10"/>
            <p:cNvSpPr/>
            <p:nvPr/>
          </p:nvSpPr>
          <p:spPr>
            <a:xfrm rot="8982308">
              <a:off x="3397213" y="4643093"/>
              <a:ext cx="781862"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088723">
              <a:off x="4996057" y="4643093"/>
              <a:ext cx="827226"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20168541">
              <a:off x="5187881" y="3679932"/>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rot="12189622">
              <a:off x="3092474" y="3683835"/>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4159157" y="3006789"/>
              <a:ext cx="825687"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3805897" y="3455211"/>
            <a:ext cx="1358022" cy="646331"/>
          </a:xfrm>
          <a:prstGeom prst="rect">
            <a:avLst/>
          </a:prstGeom>
        </p:spPr>
        <p:txBody>
          <a:bodyPr wrap="square">
            <a:spAutoFit/>
          </a:bodyPr>
          <a:lstStyle/>
          <a:p>
            <a:pPr algn="ctr"/>
            <a:r>
              <a:rPr lang="en-US" dirty="0">
                <a:latin typeface="Arial" pitchFamily="34" charset="0"/>
                <a:cs typeface="Arial" pitchFamily="34" charset="0"/>
              </a:rPr>
              <a:t>Resource Repository</a:t>
            </a:r>
          </a:p>
        </p:txBody>
      </p:sp>
      <p:sp>
        <p:nvSpPr>
          <p:cNvPr id="17" name="TextBox 16"/>
          <p:cNvSpPr txBox="1"/>
          <p:nvPr/>
        </p:nvSpPr>
        <p:spPr>
          <a:xfrm>
            <a:off x="609600" y="5481131"/>
            <a:ext cx="8534400" cy="1200329"/>
          </a:xfrm>
          <a:prstGeom prst="rect">
            <a:avLst/>
          </a:prstGeom>
          <a:noFill/>
        </p:spPr>
        <p:txBody>
          <a:bodyPr wrap="square" rtlCol="0">
            <a:spAutoFit/>
          </a:bodyPr>
          <a:lstStyle/>
          <a:p>
            <a:pPr marL="342900" indent="-342900">
              <a:buFont typeface="Arial" pitchFamily="34" charset="0"/>
              <a:buChar char="•"/>
            </a:pPr>
            <a:r>
              <a:rPr lang="en-US" dirty="0" smtClean="0">
                <a:solidFill>
                  <a:schemeClr val="tx1"/>
                </a:solidFill>
              </a:rPr>
              <a:t>Each model  interacts with information in  the common data store</a:t>
            </a:r>
          </a:p>
          <a:p>
            <a:pPr marL="342900" indent="-342900">
              <a:buFont typeface="Arial" pitchFamily="34" charset="0"/>
              <a:buChar char="•"/>
            </a:pPr>
            <a:r>
              <a:rPr lang="en-US" dirty="0" smtClean="0">
                <a:solidFill>
                  <a:schemeClr val="tx1"/>
                </a:solidFill>
              </a:rPr>
              <a:t>The modeler does not need to be concerned with and can take advantage of standardized analysis, visualization loading and discovery tools </a:t>
            </a:r>
          </a:p>
          <a:p>
            <a:pPr marL="342900" indent="-342900">
              <a:buFont typeface="Arial" pitchFamily="34" charset="0"/>
              <a:buChar char="•"/>
            </a:pPr>
            <a:r>
              <a:rPr lang="en-US" dirty="0"/>
              <a:t>Enable multiple models to use common “best practice” </a:t>
            </a:r>
            <a:r>
              <a:rPr lang="en-US" dirty="0" smtClean="0"/>
              <a:t>tools</a:t>
            </a:r>
            <a:endParaRPr lang="en-US" dirty="0"/>
          </a:p>
        </p:txBody>
      </p:sp>
    </p:spTree>
    <p:extLst>
      <p:ext uri="{BB962C8B-B14F-4D97-AF65-F5344CB8AC3E}">
        <p14:creationId xmlns:p14="http://schemas.microsoft.com/office/powerpoint/2010/main" val="3911509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41" y="1"/>
            <a:ext cx="7886700" cy="959370"/>
          </a:xfrm>
        </p:spPr>
        <p:txBody>
          <a:bodyPr/>
          <a:lstStyle/>
          <a:p>
            <a:pPr algn="ctr"/>
            <a:r>
              <a:rPr lang="en-US" dirty="0" smtClean="0"/>
              <a:t>Resource Data Model</a:t>
            </a:r>
            <a:endParaRPr lang="en-US" dirty="0"/>
          </a:p>
        </p:txBody>
      </p:sp>
      <p:sp>
        <p:nvSpPr>
          <p:cNvPr id="6" name="TextBox 5"/>
          <p:cNvSpPr txBox="1"/>
          <p:nvPr/>
        </p:nvSpPr>
        <p:spPr>
          <a:xfrm>
            <a:off x="4258101" y="968993"/>
            <a:ext cx="4723907" cy="2862322"/>
          </a:xfrm>
          <a:prstGeom prst="rect">
            <a:avLst/>
          </a:prstGeom>
          <a:noFill/>
        </p:spPr>
        <p:txBody>
          <a:bodyPr wrap="square" rtlCol="0">
            <a:spAutoFit/>
          </a:bodyPr>
          <a:lstStyle/>
          <a:p>
            <a:pPr marL="285750" indent="-285750" defTabSz="457200">
              <a:buFont typeface="Arial" panose="020B0604020202020204" pitchFamily="34" charset="0"/>
              <a:buChar char="•"/>
            </a:pPr>
            <a:r>
              <a:rPr lang="en-US" sz="2000" kern="0" dirty="0">
                <a:solidFill>
                  <a:prstClr val="black"/>
                </a:solidFill>
              </a:rPr>
              <a:t>Open Archives Initiative – Object Reuse and Exchange (OAI-ORE) - </a:t>
            </a:r>
            <a:r>
              <a:rPr lang="en-US" sz="2000" kern="0" dirty="0" smtClean="0">
                <a:solidFill>
                  <a:prstClr val="black"/>
                </a:solidFill>
              </a:rPr>
              <a:t>standards </a:t>
            </a:r>
            <a:r>
              <a:rPr lang="en-US" sz="2000" kern="0" dirty="0">
                <a:solidFill>
                  <a:prstClr val="black"/>
                </a:solidFill>
              </a:rPr>
              <a:t>for the description and exchange of aggregations of Web resources</a:t>
            </a:r>
          </a:p>
          <a:p>
            <a:pPr marL="285750" indent="-285750" defTabSz="457200">
              <a:buFont typeface="Arial" panose="020B0604020202020204" pitchFamily="34" charset="0"/>
              <a:buChar char="•"/>
            </a:pPr>
            <a:r>
              <a:rPr lang="en-US" sz="2000" kern="0" dirty="0" err="1" smtClean="0">
                <a:solidFill>
                  <a:prstClr val="black"/>
                </a:solidFill>
              </a:rPr>
              <a:t>BagIt</a:t>
            </a:r>
            <a:r>
              <a:rPr lang="en-US" sz="2000" kern="0" dirty="0" smtClean="0">
                <a:solidFill>
                  <a:prstClr val="black"/>
                </a:solidFill>
              </a:rPr>
              <a:t> </a:t>
            </a:r>
            <a:r>
              <a:rPr lang="en-US" sz="2000" kern="0" dirty="0">
                <a:solidFill>
                  <a:prstClr val="black"/>
                </a:solidFill>
              </a:rPr>
              <a:t>– hierarchical file packaging format designed to support disk-based or network-based storage and transfer of generalized digital </a:t>
            </a:r>
            <a:r>
              <a:rPr lang="en-US" sz="2000" kern="0" dirty="0" smtClean="0">
                <a:solidFill>
                  <a:prstClr val="black"/>
                </a:solidFill>
              </a:rPr>
              <a:t>content</a:t>
            </a:r>
          </a:p>
          <a:p>
            <a:pPr marL="285750" indent="-285750" defTabSz="457200">
              <a:buFont typeface="Arial" panose="020B0604020202020204" pitchFamily="34" charset="0"/>
              <a:buChar char="•"/>
            </a:pPr>
            <a:r>
              <a:rPr lang="en-US" sz="2000" kern="0" dirty="0" smtClean="0">
                <a:solidFill>
                  <a:prstClr val="black"/>
                </a:solidFill>
              </a:rPr>
              <a:t>Compatible with </a:t>
            </a:r>
            <a:r>
              <a:rPr lang="en-US" sz="2000" kern="0" dirty="0" err="1" smtClean="0">
                <a:solidFill>
                  <a:prstClr val="black"/>
                </a:solidFill>
              </a:rPr>
              <a:t>DataOne</a:t>
            </a:r>
            <a:endParaRPr lang="en-US" sz="2000" kern="0" dirty="0">
              <a:solidFill>
                <a:prstClr val="black"/>
              </a:solidFill>
            </a:endParaRPr>
          </a:p>
        </p:txBody>
      </p:sp>
      <p:pic>
        <p:nvPicPr>
          <p:cNvPr id="4" name="Picture 3"/>
          <p:cNvPicPr>
            <a:picLocks noChangeAspect="1"/>
          </p:cNvPicPr>
          <p:nvPr/>
        </p:nvPicPr>
        <p:blipFill>
          <a:blip r:embed="rId2"/>
          <a:stretch>
            <a:fillRect/>
          </a:stretch>
        </p:blipFill>
        <p:spPr>
          <a:xfrm>
            <a:off x="232251" y="3831315"/>
            <a:ext cx="3923546" cy="2938521"/>
          </a:xfrm>
          <a:prstGeom prst="rect">
            <a:avLst/>
          </a:prstGeom>
        </p:spPr>
      </p:pic>
      <p:pic>
        <p:nvPicPr>
          <p:cNvPr id="5" name="Picture 4"/>
          <p:cNvPicPr>
            <a:picLocks noChangeAspect="1"/>
          </p:cNvPicPr>
          <p:nvPr/>
        </p:nvPicPr>
        <p:blipFill>
          <a:blip r:embed="rId3"/>
          <a:stretch>
            <a:fillRect/>
          </a:stretch>
        </p:blipFill>
        <p:spPr>
          <a:xfrm>
            <a:off x="232251" y="854438"/>
            <a:ext cx="3913668" cy="2931123"/>
          </a:xfrm>
          <a:prstGeom prst="rect">
            <a:avLst/>
          </a:prstGeom>
        </p:spPr>
      </p:pic>
      <p:pic>
        <p:nvPicPr>
          <p:cNvPr id="10" name="Picture 9"/>
          <p:cNvPicPr>
            <a:picLocks noChangeAspect="1"/>
          </p:cNvPicPr>
          <p:nvPr/>
        </p:nvPicPr>
        <p:blipFill>
          <a:blip r:embed="rId4"/>
          <a:stretch>
            <a:fillRect/>
          </a:stretch>
        </p:blipFill>
        <p:spPr>
          <a:xfrm>
            <a:off x="4586991" y="3831315"/>
            <a:ext cx="3927920" cy="2941796"/>
          </a:xfrm>
          <a:prstGeom prst="rect">
            <a:avLst/>
          </a:prstGeom>
        </p:spPr>
      </p:pic>
    </p:spTree>
    <p:extLst>
      <p:ext uri="{BB962C8B-B14F-4D97-AF65-F5344CB8AC3E}">
        <p14:creationId xmlns:p14="http://schemas.microsoft.com/office/powerpoint/2010/main" val="3753599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Data</a:t>
            </a:r>
            <a:endParaRPr lang="en-US" dirty="0"/>
          </a:p>
        </p:txBody>
      </p:sp>
      <p:sp>
        <p:nvSpPr>
          <p:cNvPr id="6" name="Rectangle 5"/>
          <p:cNvSpPr/>
          <p:nvPr/>
        </p:nvSpPr>
        <p:spPr>
          <a:xfrm>
            <a:off x="800100" y="1408402"/>
            <a:ext cx="7543800" cy="2677656"/>
          </a:xfrm>
          <a:prstGeom prst="rect">
            <a:avLst/>
          </a:prstGeom>
        </p:spPr>
        <p:txBody>
          <a:bodyPr wrap="square">
            <a:spAutoFit/>
          </a:bodyPr>
          <a:lstStyle/>
          <a:p>
            <a:r>
              <a:rPr lang="en-US" sz="2400" dirty="0"/>
              <a:t>In OMB Circular A-110 </a:t>
            </a:r>
            <a:r>
              <a:rPr lang="en-US" sz="2400" dirty="0">
                <a:solidFill>
                  <a:srgbClr val="FF0000"/>
                </a:solidFill>
              </a:rPr>
              <a:t>research data </a:t>
            </a:r>
            <a:r>
              <a:rPr lang="en-US" sz="2400" dirty="0"/>
              <a:t>is defined as “</a:t>
            </a:r>
            <a:r>
              <a:rPr lang="en-US" sz="2400" dirty="0">
                <a:solidFill>
                  <a:srgbClr val="FF0000"/>
                </a:solidFill>
              </a:rPr>
              <a:t>recorded factual material </a:t>
            </a:r>
            <a:r>
              <a:rPr lang="en-US" sz="2400" dirty="0"/>
              <a:t>commonly accepted in the scientific community as necessary to </a:t>
            </a:r>
            <a:r>
              <a:rPr lang="en-US" sz="2400" dirty="0">
                <a:solidFill>
                  <a:srgbClr val="FF0000"/>
                </a:solidFill>
              </a:rPr>
              <a:t>validate research findings</a:t>
            </a:r>
            <a:r>
              <a:rPr lang="en-US" sz="2400" dirty="0"/>
              <a:t>, but not any of the following:  preliminary analyses, drafts of scientific papers, plans for future research, peer reviews, or communications with colleagues.”</a:t>
            </a:r>
          </a:p>
        </p:txBody>
      </p:sp>
      <p:sp>
        <p:nvSpPr>
          <p:cNvPr id="2" name="TextBox 1"/>
          <p:cNvSpPr txBox="1"/>
          <p:nvPr/>
        </p:nvSpPr>
        <p:spPr>
          <a:xfrm>
            <a:off x="800100" y="4285673"/>
            <a:ext cx="5164812" cy="1569660"/>
          </a:xfrm>
          <a:prstGeom prst="rect">
            <a:avLst/>
          </a:prstGeom>
          <a:noFill/>
        </p:spPr>
        <p:txBody>
          <a:bodyPr wrap="none" rtlCol="0">
            <a:spAutoFit/>
          </a:bodyPr>
          <a:lstStyle/>
          <a:p>
            <a:r>
              <a:rPr lang="en-US" sz="2400" dirty="0" smtClean="0">
                <a:solidFill>
                  <a:srgbClr val="002060"/>
                </a:solidFill>
              </a:rPr>
              <a:t>Validating research findings may involve</a:t>
            </a:r>
          </a:p>
          <a:p>
            <a:pPr marL="285750" indent="-285750">
              <a:buFontTx/>
              <a:buChar char="-"/>
            </a:pPr>
            <a:r>
              <a:rPr lang="en-US" sz="2400" dirty="0" smtClean="0">
                <a:solidFill>
                  <a:srgbClr val="002060"/>
                </a:solidFill>
              </a:rPr>
              <a:t>Observations and measurements</a:t>
            </a:r>
          </a:p>
          <a:p>
            <a:pPr marL="285750" indent="-285750">
              <a:buFontTx/>
              <a:buChar char="-"/>
            </a:pPr>
            <a:r>
              <a:rPr lang="en-US" sz="2400" dirty="0" smtClean="0">
                <a:solidFill>
                  <a:srgbClr val="002060"/>
                </a:solidFill>
              </a:rPr>
              <a:t>Models, code and scripts</a:t>
            </a:r>
          </a:p>
          <a:p>
            <a:pPr marL="285750" indent="-285750">
              <a:buFontTx/>
              <a:buChar char="-"/>
            </a:pPr>
            <a:r>
              <a:rPr lang="en-US" sz="2400" dirty="0" smtClean="0">
                <a:solidFill>
                  <a:srgbClr val="002060"/>
                </a:solidFill>
              </a:rPr>
              <a:t>Simulation results</a:t>
            </a:r>
            <a:endParaRPr lang="en-US" sz="2400" dirty="0">
              <a:solidFill>
                <a:srgbClr val="002060"/>
              </a:solidFill>
            </a:endParaRPr>
          </a:p>
        </p:txBody>
      </p:sp>
      <p:sp>
        <p:nvSpPr>
          <p:cNvPr id="3" name="TextBox 2"/>
          <p:cNvSpPr txBox="1"/>
          <p:nvPr/>
        </p:nvSpPr>
        <p:spPr>
          <a:xfrm>
            <a:off x="4061691" y="6018002"/>
            <a:ext cx="4648200" cy="646331"/>
          </a:xfrm>
          <a:prstGeom prst="rect">
            <a:avLst/>
          </a:prstGeom>
          <a:noFill/>
        </p:spPr>
        <p:txBody>
          <a:bodyPr wrap="square" rtlCol="0">
            <a:spAutoFit/>
          </a:bodyPr>
          <a:lstStyle/>
          <a:p>
            <a:r>
              <a:rPr lang="en-US" dirty="0" smtClean="0">
                <a:solidFill>
                  <a:srgbClr val="0070C0"/>
                </a:solidFill>
              </a:rPr>
              <a:t>HydroShare resources need to accommodate all these types of “data”</a:t>
            </a:r>
            <a:endParaRPr lang="en-US" dirty="0">
              <a:solidFill>
                <a:srgbClr val="0070C0"/>
              </a:solidFill>
            </a:endParaRPr>
          </a:p>
        </p:txBody>
      </p:sp>
    </p:spTree>
    <p:extLst>
      <p:ext uri="{BB962C8B-B14F-4D97-AF65-F5344CB8AC3E}">
        <p14:creationId xmlns:p14="http://schemas.microsoft.com/office/powerpoint/2010/main" val="2479405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703263"/>
          </a:xfrm>
        </p:spPr>
        <p:txBody>
          <a:bodyPr>
            <a:normAutofit fontScale="90000"/>
          </a:bodyPr>
          <a:lstStyle/>
          <a:p>
            <a:r>
              <a:rPr lang="en-US" dirty="0" smtClean="0"/>
              <a:t>Types of data to support as resources</a:t>
            </a:r>
            <a:endParaRPr lang="en-US" dirty="0"/>
          </a:p>
        </p:txBody>
      </p:sp>
      <p:sp>
        <p:nvSpPr>
          <p:cNvPr id="4" name="Content Placeholder 3"/>
          <p:cNvSpPr>
            <a:spLocks noGrp="1"/>
          </p:cNvSpPr>
          <p:nvPr>
            <p:ph idx="4294967295"/>
          </p:nvPr>
        </p:nvSpPr>
        <p:spPr>
          <a:xfrm>
            <a:off x="0" y="832359"/>
            <a:ext cx="4556125" cy="6025641"/>
          </a:xfrm>
        </p:spPr>
        <p:txBody>
          <a:bodyPr vert="horz" lIns="91440" tIns="45720" rIns="91440" bIns="45720" rtlCol="0">
            <a:normAutofit fontScale="40000" lnSpcReduction="20000"/>
          </a:bodyPr>
          <a:lstStyle/>
          <a:p>
            <a:pPr marL="0" indent="0">
              <a:buNone/>
            </a:pPr>
            <a:r>
              <a:rPr lang="en-US" sz="8000" dirty="0" smtClean="0">
                <a:solidFill>
                  <a:srgbClr val="0070C0"/>
                </a:solidFill>
              </a:rPr>
              <a:t>Resource Types</a:t>
            </a:r>
            <a:endParaRPr lang="en-US" sz="8000" dirty="0">
              <a:solidFill>
                <a:srgbClr val="0070C0"/>
              </a:solidFill>
            </a:endParaRPr>
          </a:p>
          <a:p>
            <a:r>
              <a:rPr lang="en-US" sz="5000" dirty="0" smtClean="0"/>
              <a:t>Generic  </a:t>
            </a:r>
            <a:r>
              <a:rPr lang="en-US" sz="5000" dirty="0" smtClean="0">
                <a:sym typeface="Wingdings" panose="05000000000000000000" pitchFamily="2" charset="2"/>
              </a:rPr>
              <a:t></a:t>
            </a:r>
            <a:endParaRPr lang="en-US" sz="5000" dirty="0" smtClean="0"/>
          </a:p>
          <a:p>
            <a:r>
              <a:rPr lang="en-US" sz="5000" dirty="0" smtClean="0">
                <a:solidFill>
                  <a:srgbClr val="0070C0"/>
                </a:solidFill>
              </a:rPr>
              <a:t>Time Series (CUAHSI HIS)</a:t>
            </a:r>
            <a:endParaRPr lang="en-US" sz="5000" dirty="0">
              <a:solidFill>
                <a:srgbClr val="0070C0"/>
              </a:solidFill>
            </a:endParaRPr>
          </a:p>
          <a:p>
            <a:r>
              <a:rPr lang="en-US" sz="5000" dirty="0">
                <a:solidFill>
                  <a:srgbClr val="0070C0"/>
                </a:solidFill>
              </a:rPr>
              <a:t>Geographic feature set</a:t>
            </a:r>
          </a:p>
          <a:p>
            <a:r>
              <a:rPr lang="en-US" sz="5000" dirty="0">
                <a:solidFill>
                  <a:srgbClr val="0070C0"/>
                </a:solidFill>
              </a:rPr>
              <a:t>Geographic Raster</a:t>
            </a:r>
          </a:p>
          <a:p>
            <a:r>
              <a:rPr lang="en-US" sz="5000" dirty="0" smtClean="0">
                <a:solidFill>
                  <a:srgbClr val="0070C0"/>
                </a:solidFill>
              </a:rPr>
              <a:t>Referenced </a:t>
            </a:r>
            <a:r>
              <a:rPr lang="en-US" sz="5000" dirty="0">
                <a:solidFill>
                  <a:srgbClr val="0070C0"/>
                </a:solidFill>
              </a:rPr>
              <a:t>HIS time series</a:t>
            </a:r>
          </a:p>
          <a:p>
            <a:r>
              <a:rPr lang="en-US" sz="5000" dirty="0" smtClean="0">
                <a:solidFill>
                  <a:srgbClr val="0070C0"/>
                </a:solidFill>
              </a:rPr>
              <a:t>Multidimensional </a:t>
            </a:r>
            <a:r>
              <a:rPr lang="en-US" sz="5000" dirty="0">
                <a:solidFill>
                  <a:srgbClr val="0070C0"/>
                </a:solidFill>
              </a:rPr>
              <a:t>Space Time dataset</a:t>
            </a:r>
          </a:p>
          <a:p>
            <a:r>
              <a:rPr lang="en-US" sz="5000" dirty="0">
                <a:solidFill>
                  <a:srgbClr val="0070C0"/>
                </a:solidFill>
              </a:rPr>
              <a:t>River geometry</a:t>
            </a:r>
          </a:p>
          <a:p>
            <a:r>
              <a:rPr lang="en-US" sz="5000" dirty="0">
                <a:solidFill>
                  <a:srgbClr val="0070C0"/>
                </a:solidFill>
              </a:rPr>
              <a:t>Sample based observations (ODM2 and CZO)</a:t>
            </a:r>
          </a:p>
          <a:p>
            <a:r>
              <a:rPr lang="en-US" sz="5000" dirty="0">
                <a:solidFill>
                  <a:srgbClr val="0070C0"/>
                </a:solidFill>
              </a:rPr>
              <a:t>Documents</a:t>
            </a:r>
          </a:p>
          <a:p>
            <a:r>
              <a:rPr lang="en-US" sz="5000" dirty="0">
                <a:solidFill>
                  <a:srgbClr val="0070C0"/>
                </a:solidFill>
              </a:rPr>
              <a:t>Tabular </a:t>
            </a:r>
            <a:r>
              <a:rPr lang="en-US" sz="5000" dirty="0" smtClean="0">
                <a:solidFill>
                  <a:srgbClr val="0070C0"/>
                </a:solidFill>
              </a:rPr>
              <a:t>objects</a:t>
            </a:r>
          </a:p>
          <a:p>
            <a:r>
              <a:rPr lang="en-US" sz="5000" dirty="0" err="1" smtClean="0">
                <a:solidFill>
                  <a:srgbClr val="0070C0"/>
                </a:solidFill>
              </a:rPr>
              <a:t>HydroDesktop</a:t>
            </a:r>
            <a:r>
              <a:rPr lang="en-US" sz="5000" dirty="0" smtClean="0">
                <a:solidFill>
                  <a:srgbClr val="0070C0"/>
                </a:solidFill>
              </a:rPr>
              <a:t> Project package</a:t>
            </a:r>
            <a:endParaRPr lang="en-US" sz="5000" dirty="0">
              <a:solidFill>
                <a:srgbClr val="0070C0"/>
              </a:solidFill>
            </a:endParaRPr>
          </a:p>
          <a:p>
            <a:r>
              <a:rPr lang="en-US" sz="5000" dirty="0">
                <a:solidFill>
                  <a:srgbClr val="0070C0"/>
                </a:solidFill>
              </a:rPr>
              <a:t>Scripts</a:t>
            </a:r>
          </a:p>
          <a:p>
            <a:r>
              <a:rPr lang="en-US" sz="5000" dirty="0">
                <a:solidFill>
                  <a:srgbClr val="0070C0"/>
                </a:solidFill>
              </a:rPr>
              <a:t>Models</a:t>
            </a:r>
          </a:p>
          <a:p>
            <a:r>
              <a:rPr lang="en-US" sz="5000" dirty="0">
                <a:solidFill>
                  <a:srgbClr val="0070C0"/>
                </a:solidFill>
              </a:rPr>
              <a:t>Model Components</a:t>
            </a:r>
          </a:p>
          <a:p>
            <a:r>
              <a:rPr lang="en-US" sz="5000" dirty="0">
                <a:solidFill>
                  <a:srgbClr val="0070C0"/>
                </a:solidFill>
              </a:rPr>
              <a:t>Referenced data sets from other (non </a:t>
            </a:r>
            <a:r>
              <a:rPr lang="en-US" sz="5000" dirty="0" smtClean="0">
                <a:solidFill>
                  <a:srgbClr val="0070C0"/>
                </a:solidFill>
              </a:rPr>
              <a:t>HIS) sources. </a:t>
            </a:r>
            <a:endParaRPr lang="en-US" sz="3500" dirty="0">
              <a:solidFill>
                <a:srgbClr val="0070C0"/>
              </a:solidFill>
            </a:endParaRPr>
          </a:p>
          <a:p>
            <a:pPr marL="0" indent="0">
              <a:buNone/>
            </a:pPr>
            <a:endParaRPr lang="en-US" sz="3500" dirty="0">
              <a:solidFill>
                <a:srgbClr val="0070C0"/>
              </a:solidFill>
            </a:endParaRPr>
          </a:p>
        </p:txBody>
      </p:sp>
      <p:sp>
        <p:nvSpPr>
          <p:cNvPr id="5" name="Content Placeholder 2"/>
          <p:cNvSpPr txBox="1">
            <a:spLocks/>
          </p:cNvSpPr>
          <p:nvPr/>
        </p:nvSpPr>
        <p:spPr>
          <a:xfrm>
            <a:off x="4819428" y="832693"/>
            <a:ext cx="4141694"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00" dirty="0" smtClean="0">
                <a:solidFill>
                  <a:srgbClr val="7030A0"/>
                </a:solidFill>
              </a:rPr>
              <a:t>Tools</a:t>
            </a:r>
          </a:p>
          <a:p>
            <a:r>
              <a:rPr lang="en-US" sz="2400" dirty="0" smtClean="0">
                <a:solidFill>
                  <a:srgbClr val="7030A0"/>
                </a:solidFill>
              </a:rPr>
              <a:t>Uploaders to facilitate loading of resources</a:t>
            </a:r>
          </a:p>
          <a:p>
            <a:r>
              <a:rPr lang="en-US" sz="2400" dirty="0" smtClean="0">
                <a:solidFill>
                  <a:srgbClr val="7030A0"/>
                </a:solidFill>
              </a:rPr>
              <a:t>Viewers to visualize the resource</a:t>
            </a:r>
          </a:p>
          <a:p>
            <a:r>
              <a:rPr lang="en-US" sz="2400" dirty="0" smtClean="0">
                <a:solidFill>
                  <a:srgbClr val="7030A0"/>
                </a:solidFill>
              </a:rPr>
              <a:t>Exporters to download the resource</a:t>
            </a:r>
          </a:p>
          <a:p>
            <a:r>
              <a:rPr lang="en-US" sz="2400" dirty="0" smtClean="0">
                <a:solidFill>
                  <a:srgbClr val="7030A0"/>
                </a:solidFill>
              </a:rPr>
              <a:t>Best practice tools for hydrologic data preprocessing and analysis</a:t>
            </a:r>
          </a:p>
        </p:txBody>
      </p:sp>
      <p:sp>
        <p:nvSpPr>
          <p:cNvPr id="2" name="Rectangle 1"/>
          <p:cNvSpPr/>
          <p:nvPr/>
        </p:nvSpPr>
        <p:spPr>
          <a:xfrm>
            <a:off x="4969554" y="5095666"/>
            <a:ext cx="3991568" cy="1569660"/>
          </a:xfrm>
          <a:prstGeom prst="rect">
            <a:avLst/>
          </a:prstGeom>
        </p:spPr>
        <p:txBody>
          <a:bodyPr wrap="square">
            <a:spAutoFit/>
          </a:bodyPr>
          <a:lstStyle/>
          <a:p>
            <a:r>
              <a:rPr lang="en-US" sz="2400" dirty="0" smtClean="0">
                <a:solidFill>
                  <a:srgbClr val="FF0000"/>
                </a:solidFill>
              </a:rPr>
              <a:t>Resource Data Model.</a:t>
            </a:r>
          </a:p>
          <a:p>
            <a:pPr marL="342900" indent="-342900">
              <a:buFont typeface="Arial" panose="020B0604020202020204" pitchFamily="34" charset="0"/>
              <a:buChar char="•"/>
            </a:pPr>
            <a:r>
              <a:rPr lang="en-US" sz="2400" dirty="0" smtClean="0">
                <a:solidFill>
                  <a:srgbClr val="FF0000"/>
                </a:solidFill>
              </a:rPr>
              <a:t>Data and metadata content</a:t>
            </a:r>
          </a:p>
          <a:p>
            <a:pPr marL="342900" indent="-342900">
              <a:buFont typeface="Arial" panose="020B0604020202020204" pitchFamily="34" charset="0"/>
              <a:buChar char="•"/>
            </a:pPr>
            <a:r>
              <a:rPr lang="en-US" sz="2400" dirty="0" smtClean="0">
                <a:solidFill>
                  <a:srgbClr val="FF0000"/>
                </a:solidFill>
              </a:rPr>
              <a:t>Logical relationships</a:t>
            </a:r>
          </a:p>
          <a:p>
            <a:pPr marL="342900" indent="-342900">
              <a:buFont typeface="Arial" panose="020B0604020202020204" pitchFamily="34" charset="0"/>
              <a:buChar char="•"/>
            </a:pPr>
            <a:r>
              <a:rPr lang="en-US" sz="2400" dirty="0" smtClean="0">
                <a:solidFill>
                  <a:srgbClr val="FF0000"/>
                </a:solidFill>
              </a:rPr>
              <a:t>File formats</a:t>
            </a:r>
            <a:endParaRPr lang="en-US" sz="2400" dirty="0">
              <a:solidFill>
                <a:srgbClr val="FF0000"/>
              </a:solidFill>
            </a:endParaRPr>
          </a:p>
        </p:txBody>
      </p:sp>
    </p:spTree>
    <p:extLst>
      <p:ext uri="{BB962C8B-B14F-4D97-AF65-F5344CB8AC3E}">
        <p14:creationId xmlns:p14="http://schemas.microsoft.com/office/powerpoint/2010/main" val="3172065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802"/>
            <a:ext cx="9163450" cy="5570533"/>
          </a:xfrm>
          <a:prstGeom prst="rect">
            <a:avLst/>
          </a:prstGeom>
        </p:spPr>
      </p:pic>
      <p:pic>
        <p:nvPicPr>
          <p:cNvPr id="3" name="Picture 2"/>
          <p:cNvPicPr>
            <a:picLocks noChangeAspect="1"/>
          </p:cNvPicPr>
          <p:nvPr/>
        </p:nvPicPr>
        <p:blipFill>
          <a:blip r:embed="rId3"/>
          <a:stretch>
            <a:fillRect/>
          </a:stretch>
        </p:blipFill>
        <p:spPr>
          <a:xfrm>
            <a:off x="143889" y="5291527"/>
            <a:ext cx="8773630" cy="1508554"/>
          </a:xfrm>
          <a:prstGeom prst="rect">
            <a:avLst/>
          </a:prstGeom>
        </p:spPr>
      </p:pic>
    </p:spTree>
    <p:extLst>
      <p:ext uri="{BB962C8B-B14F-4D97-AF65-F5344CB8AC3E}">
        <p14:creationId xmlns:p14="http://schemas.microsoft.com/office/powerpoint/2010/main" val="60138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629307" y="252245"/>
            <a:ext cx="7885387" cy="1295400"/>
          </a:xfrm>
        </p:spPr>
        <p:txBody>
          <a:bodyPr>
            <a:noAutofit/>
          </a:bodyPr>
          <a:lstStyle/>
          <a:p>
            <a:pPr marL="0" indent="0">
              <a:buFontTx/>
              <a:buNone/>
            </a:pPr>
            <a:r>
              <a:rPr lang="en-US" sz="2800" b="1" dirty="0"/>
              <a:t>What proportion of your research time do you spend on preparing or preprocessing data into appropriate forms needed for research purposes?</a:t>
            </a:r>
          </a:p>
        </p:txBody>
      </p:sp>
      <p:sp>
        <p:nvSpPr>
          <p:cNvPr id="3" name="Rectangle 2"/>
          <p:cNvSpPr/>
          <p:nvPr/>
        </p:nvSpPr>
        <p:spPr>
          <a:xfrm>
            <a:off x="1087821" y="6396335"/>
            <a:ext cx="7031420" cy="461665"/>
          </a:xfrm>
          <a:prstGeom prst="rect">
            <a:avLst/>
          </a:prstGeom>
        </p:spPr>
        <p:txBody>
          <a:bodyPr wrap="square">
            <a:spAutoFit/>
          </a:bodyPr>
          <a:lstStyle/>
          <a:p>
            <a:r>
              <a:rPr lang="en-US" sz="2400" dirty="0">
                <a:solidFill>
                  <a:schemeClr val="bg1">
                    <a:lumMod val="50000"/>
                  </a:schemeClr>
                </a:solidFill>
                <a:hlinkClick r:id="rId3"/>
              </a:rPr>
              <a:t>http://</a:t>
            </a:r>
            <a:r>
              <a:rPr lang="en-US" sz="2400" dirty="0" smtClean="0">
                <a:solidFill>
                  <a:schemeClr val="bg1">
                    <a:lumMod val="50000"/>
                  </a:schemeClr>
                </a:solidFill>
                <a:hlinkClick r:id="rId3"/>
              </a:rPr>
              <a:t>his.cuahsi.org/documents/HISStatusSept15.pdf</a:t>
            </a:r>
            <a:r>
              <a:rPr lang="en-US" sz="2400" dirty="0" smtClean="0">
                <a:solidFill>
                  <a:schemeClr val="bg1">
                    <a:lumMod val="50000"/>
                  </a:schemeClr>
                </a:solidFill>
              </a:rPr>
              <a:t> </a:t>
            </a:r>
            <a:endParaRPr lang="en-US" sz="2400"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81246479"/>
              </p:ext>
            </p:extLst>
          </p:nvPr>
        </p:nvGraphicFramePr>
        <p:xfrm>
          <a:off x="1545021" y="1708580"/>
          <a:ext cx="6866479" cy="4918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4161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1330"/>
            <a:ext cx="9144000" cy="5558709"/>
          </a:xfrm>
          <a:prstGeom prst="rect">
            <a:avLst/>
          </a:prstGeom>
        </p:spPr>
      </p:pic>
    </p:spTree>
    <p:extLst>
      <p:ext uri="{BB962C8B-B14F-4D97-AF65-F5344CB8AC3E}">
        <p14:creationId xmlns:p14="http://schemas.microsoft.com/office/powerpoint/2010/main" val="3616877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24459"/>
          </a:xfrm>
        </p:spPr>
        <p:txBody>
          <a:bodyPr>
            <a:normAutofit/>
          </a:bodyPr>
          <a:lstStyle/>
          <a:p>
            <a:r>
              <a:rPr lang="en-US" dirty="0" smtClean="0"/>
              <a:t>Sharing and collaboration</a:t>
            </a:r>
            <a:endParaRPr lang="en-US" dirty="0"/>
          </a:p>
        </p:txBody>
      </p:sp>
      <p:pic>
        <p:nvPicPr>
          <p:cNvPr id="9" name="Picture 8"/>
          <p:cNvPicPr>
            <a:picLocks noChangeAspect="1"/>
          </p:cNvPicPr>
          <p:nvPr/>
        </p:nvPicPr>
        <p:blipFill>
          <a:blip r:embed="rId2"/>
          <a:stretch>
            <a:fillRect/>
          </a:stretch>
        </p:blipFill>
        <p:spPr>
          <a:xfrm>
            <a:off x="457200" y="716481"/>
            <a:ext cx="7438781" cy="4472537"/>
          </a:xfrm>
          <a:prstGeom prst="rect">
            <a:avLst/>
          </a:prstGeom>
        </p:spPr>
      </p:pic>
      <p:pic>
        <p:nvPicPr>
          <p:cNvPr id="4" name="Picture 3"/>
          <p:cNvPicPr>
            <a:picLocks noChangeAspect="1"/>
          </p:cNvPicPr>
          <p:nvPr/>
        </p:nvPicPr>
        <p:blipFill>
          <a:blip r:embed="rId3"/>
          <a:stretch>
            <a:fillRect/>
          </a:stretch>
        </p:blipFill>
        <p:spPr>
          <a:xfrm>
            <a:off x="2453702" y="5174028"/>
            <a:ext cx="6477000" cy="1876425"/>
          </a:xfrm>
          <a:prstGeom prst="rect">
            <a:avLst/>
          </a:prstGeom>
        </p:spPr>
      </p:pic>
    </p:spTree>
    <p:extLst>
      <p:ext uri="{BB962C8B-B14F-4D97-AF65-F5344CB8AC3E}">
        <p14:creationId xmlns:p14="http://schemas.microsoft.com/office/powerpoint/2010/main" val="3595305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346"/>
            <a:ext cx="8229600" cy="516151"/>
          </a:xfrm>
        </p:spPr>
        <p:txBody>
          <a:bodyPr>
            <a:normAutofit fontScale="90000"/>
          </a:bodyPr>
          <a:lstStyle/>
          <a:p>
            <a:r>
              <a:rPr lang="en-US" dirty="0" smtClean="0"/>
              <a:t>Architecture</a:t>
            </a:r>
            <a:endParaRPr lang="en-US" dirty="0"/>
          </a:p>
        </p:txBody>
      </p:sp>
      <p:sp>
        <p:nvSpPr>
          <p:cNvPr id="5" name="TextBox 4"/>
          <p:cNvSpPr txBox="1"/>
          <p:nvPr/>
        </p:nvSpPr>
        <p:spPr>
          <a:xfrm>
            <a:off x="3798181" y="668594"/>
            <a:ext cx="1981200" cy="552664"/>
          </a:xfrm>
          <a:prstGeom prst="rect">
            <a:avLst/>
          </a:prstGeom>
          <a:solidFill>
            <a:schemeClr val="accent3">
              <a:lumMod val="75000"/>
            </a:schemeClr>
          </a:solidFill>
          <a:scene3d>
            <a:camera prst="orthographicFront"/>
            <a:lightRig rig="threePt" dir="t"/>
          </a:scene3d>
          <a:sp3d>
            <a:bevelT/>
          </a:sp3d>
        </p:spPr>
        <p:txBody>
          <a:bodyPr wrap="none" tIns="91440" bIns="91440" rtlCol="0" anchor="ctr" anchorCtr="0">
            <a:noAutofit/>
          </a:bodyPr>
          <a:lstStyle/>
          <a:p>
            <a:pPr algn="ctr">
              <a:lnSpc>
                <a:spcPct val="80000"/>
              </a:lnSpc>
            </a:pPr>
            <a:r>
              <a:rPr lang="en-US" b="1" spc="-100" dirty="0" smtClean="0">
                <a:solidFill>
                  <a:srgbClr val="C0504D">
                    <a:lumMod val="50000"/>
                  </a:srgbClr>
                </a:solidFill>
              </a:rPr>
              <a:t>Users</a:t>
            </a:r>
          </a:p>
        </p:txBody>
      </p:sp>
      <p:sp>
        <p:nvSpPr>
          <p:cNvPr id="6" name="TextBox 5"/>
          <p:cNvSpPr txBox="1"/>
          <p:nvPr/>
        </p:nvSpPr>
        <p:spPr>
          <a:xfrm>
            <a:off x="1373893" y="1504736"/>
            <a:ext cx="1927809" cy="552664"/>
          </a:xfrm>
          <a:prstGeom prst="rect">
            <a:avLst/>
          </a:prstGeom>
          <a:solidFill>
            <a:schemeClr val="accent2">
              <a:lumMod val="60000"/>
              <a:lumOff val="40000"/>
            </a:schemeClr>
          </a:solidFill>
          <a:scene3d>
            <a:camera prst="orthographicFront"/>
            <a:lightRig rig="threePt" dir="t"/>
          </a:scene3d>
          <a:sp3d>
            <a:bevelT/>
          </a:sp3d>
        </p:spPr>
        <p:txBody>
          <a:bodyPr wrap="none" tIns="91440" bIns="91440" rtlCol="0" anchor="ctr" anchorCtr="0">
            <a:noAutofit/>
          </a:bodyPr>
          <a:lstStyle/>
          <a:p>
            <a:pPr algn="ctr">
              <a:lnSpc>
                <a:spcPct val="80000"/>
              </a:lnSpc>
            </a:pPr>
            <a:r>
              <a:rPr lang="en-US" b="1" spc="-100" dirty="0" smtClean="0">
                <a:solidFill>
                  <a:srgbClr val="C0504D">
                    <a:lumMod val="50000"/>
                  </a:srgbClr>
                </a:solidFill>
              </a:rPr>
              <a:t>Browser</a:t>
            </a:r>
          </a:p>
        </p:txBody>
      </p:sp>
      <p:sp>
        <p:nvSpPr>
          <p:cNvPr id="7" name="TextBox 6"/>
          <p:cNvSpPr txBox="1"/>
          <p:nvPr/>
        </p:nvSpPr>
        <p:spPr>
          <a:xfrm>
            <a:off x="3865860" y="1504736"/>
            <a:ext cx="1923046" cy="552664"/>
          </a:xfrm>
          <a:prstGeom prst="rect">
            <a:avLst/>
          </a:prstGeom>
          <a:solidFill>
            <a:schemeClr val="accent1">
              <a:lumMod val="40000"/>
              <a:lumOff val="60000"/>
            </a:schemeClr>
          </a:solidFill>
          <a:ln w="25400">
            <a:solidFill>
              <a:schemeClr val="tx2"/>
            </a:solidFill>
          </a:ln>
          <a:effectLst>
            <a:outerShdw blurRad="50800" dist="38100" dir="2700000" algn="tl" rotWithShape="0">
              <a:prstClr val="black">
                <a:alpha val="40000"/>
              </a:prstClr>
            </a:outerShdw>
            <a:softEdge rad="31750"/>
          </a:effectLst>
          <a:scene3d>
            <a:camera prst="orthographicFront"/>
            <a:lightRig rig="threePt" dir="t"/>
          </a:scene3d>
          <a:sp3d>
            <a:bevelT/>
          </a:sp3d>
        </p:spPr>
        <p:txBody>
          <a:bodyPr wrap="square" tIns="91440" bIns="91440" rtlCol="0" anchor="ctr" anchorCtr="0">
            <a:noAutofit/>
          </a:bodyPr>
          <a:lstStyle>
            <a:defPPr>
              <a:defRPr lang="en-US"/>
            </a:defPPr>
            <a:lvl1pPr algn="ctr">
              <a:lnSpc>
                <a:spcPct val="80000"/>
              </a:lnSpc>
              <a:defRPr b="1" spc="-100">
                <a:solidFill>
                  <a:srgbClr val="1F497D"/>
                </a:solidFill>
              </a:defRPr>
            </a:lvl1pPr>
          </a:lstStyle>
          <a:p>
            <a:r>
              <a:rPr lang="en-US" dirty="0"/>
              <a:t>Client (</a:t>
            </a:r>
            <a:r>
              <a:rPr lang="en-US" dirty="0" err="1"/>
              <a:t>HydroDesktop</a:t>
            </a:r>
            <a:r>
              <a:rPr lang="en-US" dirty="0"/>
              <a:t>)</a:t>
            </a:r>
          </a:p>
        </p:txBody>
      </p:sp>
      <p:sp>
        <p:nvSpPr>
          <p:cNvPr id="14" name="Rectangle 13"/>
          <p:cNvSpPr/>
          <p:nvPr/>
        </p:nvSpPr>
        <p:spPr>
          <a:xfrm>
            <a:off x="1219199" y="4518946"/>
            <a:ext cx="6629401" cy="2027839"/>
          </a:xfrm>
          <a:prstGeom prst="rect">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400" b="1" spc="-100" dirty="0">
              <a:solidFill>
                <a:srgbClr val="C0504D">
                  <a:lumMod val="50000"/>
                </a:srgbClr>
              </a:solidFill>
            </a:endParaRPr>
          </a:p>
        </p:txBody>
      </p:sp>
      <p:sp>
        <p:nvSpPr>
          <p:cNvPr id="15" name="TextBox 14"/>
          <p:cNvSpPr txBox="1"/>
          <p:nvPr/>
        </p:nvSpPr>
        <p:spPr>
          <a:xfrm>
            <a:off x="1271556" y="4555043"/>
            <a:ext cx="3757644" cy="369332"/>
          </a:xfrm>
          <a:prstGeom prst="rect">
            <a:avLst/>
          </a:prstGeom>
          <a:noFill/>
        </p:spPr>
        <p:txBody>
          <a:bodyPr wrap="square" rtlCol="0">
            <a:spAutoFit/>
          </a:bodyPr>
          <a:lstStyle/>
          <a:p>
            <a:r>
              <a:rPr lang="en-US" dirty="0" err="1" smtClean="0"/>
              <a:t>iRODS</a:t>
            </a:r>
            <a:r>
              <a:rPr lang="en-US" dirty="0" smtClean="0"/>
              <a:t> “Network File System”</a:t>
            </a:r>
            <a:endParaRPr lang="en-US" dirty="0"/>
          </a:p>
        </p:txBody>
      </p:sp>
      <p:sp>
        <p:nvSpPr>
          <p:cNvPr id="16" name="Rectangle 15"/>
          <p:cNvSpPr/>
          <p:nvPr/>
        </p:nvSpPr>
        <p:spPr>
          <a:xfrm>
            <a:off x="1298854" y="4961957"/>
            <a:ext cx="3193490" cy="1495248"/>
          </a:xfrm>
          <a:prstGeom prst="rect">
            <a:avLst/>
          </a:prstGeom>
          <a:gradFill flip="none" rotWithShape="1">
            <a:gsLst>
              <a:gs pos="0">
                <a:schemeClr val="accent3">
                  <a:lumMod val="40000"/>
                  <a:lumOff val="60000"/>
                </a:schemeClr>
              </a:gs>
              <a:gs pos="0">
                <a:schemeClr val="accent3">
                  <a:lumMod val="60000"/>
                  <a:lumOff val="40000"/>
                </a:schemeClr>
              </a:gs>
              <a:gs pos="100000">
                <a:schemeClr val="accent3">
                  <a:lumMod val="40000"/>
                  <a:lumOff val="60000"/>
                </a:schemeClr>
              </a:gs>
            </a:gsLst>
            <a:lin ang="2700000" scaled="1"/>
            <a:tileRect/>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p>
            <a:pPr>
              <a:lnSpc>
                <a:spcPct val="80000"/>
              </a:lnSpc>
              <a:spcBef>
                <a:spcPts val="200"/>
              </a:spcBef>
            </a:pPr>
            <a:r>
              <a:rPr lang="en-US" sz="1600" dirty="0">
                <a:solidFill>
                  <a:schemeClr val="tx1"/>
                </a:solidFill>
              </a:rPr>
              <a:t>Content</a:t>
            </a:r>
          </a:p>
          <a:p>
            <a:pPr marL="285750" indent="-285750">
              <a:lnSpc>
                <a:spcPct val="80000"/>
              </a:lnSpc>
              <a:spcBef>
                <a:spcPts val="200"/>
              </a:spcBef>
              <a:buFont typeface="Arial" panose="020B0604020202020204" pitchFamily="34" charset="0"/>
              <a:buChar char="•"/>
            </a:pPr>
            <a:r>
              <a:rPr lang="en-US" sz="1600" dirty="0">
                <a:solidFill>
                  <a:schemeClr val="tx1"/>
                </a:solidFill>
              </a:rPr>
              <a:t>Resource Files</a:t>
            </a:r>
          </a:p>
          <a:p>
            <a:pPr marL="285750" indent="-285750">
              <a:lnSpc>
                <a:spcPct val="80000"/>
              </a:lnSpc>
              <a:spcBef>
                <a:spcPts val="200"/>
              </a:spcBef>
              <a:buFont typeface="Arial" panose="020B0604020202020204" pitchFamily="34" charset="0"/>
              <a:buChar char="•"/>
            </a:pPr>
            <a:r>
              <a:rPr lang="en-US" sz="1600" dirty="0">
                <a:solidFill>
                  <a:schemeClr val="tx1"/>
                </a:solidFill>
              </a:rPr>
              <a:t>Resource Science Metadata</a:t>
            </a:r>
          </a:p>
          <a:p>
            <a:pPr marL="285750" indent="-285750">
              <a:lnSpc>
                <a:spcPct val="80000"/>
              </a:lnSpc>
              <a:spcBef>
                <a:spcPts val="200"/>
              </a:spcBef>
              <a:buFont typeface="Arial" panose="020B0604020202020204" pitchFamily="34" charset="0"/>
              <a:buChar char="•"/>
            </a:pPr>
            <a:r>
              <a:rPr lang="en-US" sz="1600" dirty="0">
                <a:solidFill>
                  <a:schemeClr val="tx1"/>
                </a:solidFill>
              </a:rPr>
              <a:t>User </a:t>
            </a:r>
            <a:r>
              <a:rPr lang="en-US" sz="1600" dirty="0" smtClean="0">
                <a:solidFill>
                  <a:schemeClr val="tx1"/>
                </a:solidFill>
              </a:rPr>
              <a:t>Accounts</a:t>
            </a:r>
            <a:endParaRPr lang="en-US" sz="1600" dirty="0">
              <a:solidFill>
                <a:schemeClr val="tx1"/>
              </a:solidFill>
            </a:endParaRPr>
          </a:p>
        </p:txBody>
      </p:sp>
      <p:sp>
        <p:nvSpPr>
          <p:cNvPr id="17" name="Rectangle 16"/>
          <p:cNvSpPr/>
          <p:nvPr/>
        </p:nvSpPr>
        <p:spPr>
          <a:xfrm>
            <a:off x="4575455" y="4960472"/>
            <a:ext cx="3193489" cy="1498218"/>
          </a:xfrm>
          <a:prstGeom prst="rect">
            <a:avLst/>
          </a:prstGeom>
          <a:gradFill flip="none" rotWithShape="1">
            <a:gsLst>
              <a:gs pos="0">
                <a:schemeClr val="accent3">
                  <a:lumMod val="40000"/>
                  <a:lumOff val="60000"/>
                </a:schemeClr>
              </a:gs>
              <a:gs pos="0">
                <a:schemeClr val="accent3">
                  <a:lumMod val="60000"/>
                  <a:lumOff val="40000"/>
                </a:schemeClr>
              </a:gs>
              <a:gs pos="100000">
                <a:schemeClr val="accent3">
                  <a:lumMod val="40000"/>
                  <a:lumOff val="60000"/>
                </a:schemeClr>
              </a:gs>
            </a:gsLst>
            <a:lin ang="2700000" scaled="1"/>
            <a:tileRect/>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p>
            <a:pPr>
              <a:lnSpc>
                <a:spcPct val="80000"/>
              </a:lnSpc>
              <a:spcBef>
                <a:spcPts val="200"/>
              </a:spcBef>
            </a:pPr>
            <a:r>
              <a:rPr lang="en-US" sz="1600" dirty="0">
                <a:solidFill>
                  <a:schemeClr val="tx1"/>
                </a:solidFill>
              </a:rPr>
              <a:t>Functionality</a:t>
            </a:r>
          </a:p>
          <a:p>
            <a:pPr marL="285750" indent="-285750">
              <a:lnSpc>
                <a:spcPct val="80000"/>
              </a:lnSpc>
              <a:spcBef>
                <a:spcPts val="200"/>
              </a:spcBef>
              <a:buFont typeface="Arial" panose="020B0604020202020204" pitchFamily="34" charset="0"/>
              <a:buChar char="•"/>
            </a:pPr>
            <a:r>
              <a:rPr lang="en-US" sz="1600" dirty="0">
                <a:solidFill>
                  <a:schemeClr val="tx1"/>
                </a:solidFill>
              </a:rPr>
              <a:t>Authentication and Authorization Infrastructure (AAI) for Access Control</a:t>
            </a:r>
          </a:p>
          <a:p>
            <a:pPr marL="285750" indent="-285750">
              <a:lnSpc>
                <a:spcPct val="80000"/>
              </a:lnSpc>
              <a:spcBef>
                <a:spcPts val="200"/>
              </a:spcBef>
              <a:buFont typeface="Arial" panose="020B0604020202020204" pitchFamily="34" charset="0"/>
              <a:buChar char="•"/>
            </a:pPr>
            <a:r>
              <a:rPr lang="en-US" sz="1600" dirty="0">
                <a:solidFill>
                  <a:schemeClr val="tx1"/>
                </a:solidFill>
              </a:rPr>
              <a:t>Discovery (via Elastic Search / SOLR)</a:t>
            </a:r>
          </a:p>
        </p:txBody>
      </p:sp>
      <p:sp>
        <p:nvSpPr>
          <p:cNvPr id="8" name="Rectangle 7"/>
          <p:cNvSpPr/>
          <p:nvPr/>
        </p:nvSpPr>
        <p:spPr>
          <a:xfrm>
            <a:off x="1219199" y="2469798"/>
            <a:ext cx="4800601" cy="1809781"/>
          </a:xfrm>
          <a:prstGeom prst="rect">
            <a:avLst/>
          </a:prstGeom>
          <a:solidFill>
            <a:schemeClr val="accent1">
              <a:lumMod val="40000"/>
              <a:lumOff val="60000"/>
            </a:schemeClr>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200" spc="-100" dirty="0">
              <a:solidFill>
                <a:prstClr val="white"/>
              </a:solidFill>
            </a:endParaRPr>
          </a:p>
        </p:txBody>
      </p:sp>
      <p:sp>
        <p:nvSpPr>
          <p:cNvPr id="18" name="TextBox 17"/>
          <p:cNvSpPr txBox="1"/>
          <p:nvPr/>
        </p:nvSpPr>
        <p:spPr>
          <a:xfrm>
            <a:off x="1378657" y="2230430"/>
            <a:ext cx="1371600" cy="82296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a:t>Web Pages</a:t>
            </a:r>
          </a:p>
        </p:txBody>
      </p:sp>
      <p:sp>
        <p:nvSpPr>
          <p:cNvPr id="19" name="TextBox 18"/>
          <p:cNvSpPr txBox="1"/>
          <p:nvPr/>
        </p:nvSpPr>
        <p:spPr>
          <a:xfrm>
            <a:off x="4419598" y="2230430"/>
            <a:ext cx="1371600" cy="82296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a:t>Web Services (HydroShare REST API)</a:t>
            </a:r>
          </a:p>
        </p:txBody>
      </p:sp>
      <p:sp>
        <p:nvSpPr>
          <p:cNvPr id="20" name="TextBox 19"/>
          <p:cNvSpPr txBox="1"/>
          <p:nvPr/>
        </p:nvSpPr>
        <p:spPr>
          <a:xfrm>
            <a:off x="1373893" y="3342037"/>
            <a:ext cx="4405488" cy="783305"/>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lnSpc>
                <a:spcPct val="80000"/>
              </a:lnSpc>
              <a:spcBef>
                <a:spcPts val="200"/>
              </a:spcBef>
            </a:pPr>
            <a:r>
              <a:rPr lang="en-US" sz="1600" b="1" dirty="0" err="1">
                <a:solidFill>
                  <a:srgbClr val="1F497D"/>
                </a:solidFill>
              </a:rPr>
              <a:t>Django</a:t>
            </a:r>
            <a:r>
              <a:rPr lang="en-US" sz="1600" b="1" dirty="0">
                <a:solidFill>
                  <a:srgbClr val="1F497D"/>
                </a:solidFill>
              </a:rPr>
              <a:t> web application framework</a:t>
            </a:r>
          </a:p>
        </p:txBody>
      </p:sp>
      <p:sp>
        <p:nvSpPr>
          <p:cNvPr id="21" name="TextBox 20"/>
          <p:cNvSpPr txBox="1"/>
          <p:nvPr/>
        </p:nvSpPr>
        <p:spPr>
          <a:xfrm>
            <a:off x="2899128" y="2232012"/>
            <a:ext cx="1371600" cy="819181"/>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p>
            <a:pPr algn="ctr">
              <a:lnSpc>
                <a:spcPct val="80000"/>
              </a:lnSpc>
              <a:spcBef>
                <a:spcPts val="200"/>
              </a:spcBef>
            </a:pPr>
            <a:r>
              <a:rPr lang="en-US" sz="1600" b="1" dirty="0" smtClean="0">
                <a:solidFill>
                  <a:srgbClr val="1F497D"/>
                </a:solidFill>
              </a:rPr>
              <a:t>Web Tools</a:t>
            </a:r>
            <a:endParaRPr lang="en-US" sz="1600" b="1" dirty="0">
              <a:solidFill>
                <a:srgbClr val="1F497D"/>
              </a:solidFill>
            </a:endParaRPr>
          </a:p>
        </p:txBody>
      </p:sp>
      <p:cxnSp>
        <p:nvCxnSpPr>
          <p:cNvPr id="26" name="Straight Connector 25"/>
          <p:cNvCxnSpPr>
            <a:stCxn id="8" idx="2"/>
            <a:endCxn id="14" idx="0"/>
          </p:cNvCxnSpPr>
          <p:nvPr/>
        </p:nvCxnSpPr>
        <p:spPr>
          <a:xfrm>
            <a:off x="3619500" y="4279579"/>
            <a:ext cx="914400" cy="239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5" idx="2"/>
            <a:endCxn id="7" idx="0"/>
          </p:cNvCxnSpPr>
          <p:nvPr/>
        </p:nvCxnSpPr>
        <p:spPr>
          <a:xfrm>
            <a:off x="4788781" y="1221258"/>
            <a:ext cx="38602" cy="283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2"/>
            <a:endCxn id="18" idx="0"/>
          </p:cNvCxnSpPr>
          <p:nvPr/>
        </p:nvCxnSpPr>
        <p:spPr>
          <a:xfrm flipH="1">
            <a:off x="2064457" y="2057400"/>
            <a:ext cx="273341" cy="173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2"/>
            <a:endCxn id="19" idx="0"/>
          </p:cNvCxnSpPr>
          <p:nvPr/>
        </p:nvCxnSpPr>
        <p:spPr>
          <a:xfrm>
            <a:off x="4827383" y="2057400"/>
            <a:ext cx="278015" cy="173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6" idx="0"/>
          </p:cNvCxnSpPr>
          <p:nvPr/>
        </p:nvCxnSpPr>
        <p:spPr>
          <a:xfrm flipH="1">
            <a:off x="2337798" y="1212544"/>
            <a:ext cx="1528062" cy="292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214578" y="4384267"/>
            <a:ext cx="1554366" cy="486822"/>
          </a:xfrm>
          <a:prstGeom prst="rect">
            <a:avLst/>
          </a:prstGeom>
          <a:gradFill flip="none" rotWithShape="1">
            <a:gsLst>
              <a:gs pos="0">
                <a:schemeClr val="accent3">
                  <a:lumMod val="40000"/>
                  <a:lumOff val="60000"/>
                </a:schemeClr>
              </a:gs>
              <a:gs pos="0">
                <a:schemeClr val="accent3">
                  <a:lumMod val="60000"/>
                  <a:lumOff val="40000"/>
                </a:schemeClr>
              </a:gs>
              <a:gs pos="100000">
                <a:schemeClr val="accent3">
                  <a:lumMod val="40000"/>
                  <a:lumOff val="60000"/>
                </a:schemeClr>
              </a:gs>
            </a:gsLst>
            <a:lin ang="2700000" scaled="1"/>
            <a:tileRect/>
          </a:gra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p>
            <a:pPr algn="ctr">
              <a:lnSpc>
                <a:spcPct val="80000"/>
              </a:lnSpc>
              <a:spcBef>
                <a:spcPts val="200"/>
              </a:spcBef>
            </a:pPr>
            <a:r>
              <a:rPr lang="en-US" sz="1600" dirty="0" err="1" smtClean="0">
                <a:solidFill>
                  <a:schemeClr val="tx1"/>
                </a:solidFill>
              </a:rPr>
              <a:t>iRODS</a:t>
            </a:r>
            <a:r>
              <a:rPr lang="en-US" sz="1600" dirty="0" smtClean="0">
                <a:solidFill>
                  <a:schemeClr val="tx1"/>
                </a:solidFill>
              </a:rPr>
              <a:t> Native REST API</a:t>
            </a:r>
            <a:endParaRPr lang="en-US" sz="1600" dirty="0">
              <a:solidFill>
                <a:schemeClr val="tx1"/>
              </a:solidFill>
            </a:endParaRPr>
          </a:p>
        </p:txBody>
      </p:sp>
      <p:sp>
        <p:nvSpPr>
          <p:cNvPr id="52" name="TextBox 51"/>
          <p:cNvSpPr txBox="1"/>
          <p:nvPr/>
        </p:nvSpPr>
        <p:spPr>
          <a:xfrm>
            <a:off x="6387647" y="1534192"/>
            <a:ext cx="1753890" cy="1145510"/>
          </a:xfrm>
          <a:prstGeom prst="rect">
            <a:avLst/>
          </a:prstGeom>
          <a:solidFill>
            <a:schemeClr val="accent2">
              <a:lumMod val="60000"/>
              <a:lumOff val="40000"/>
            </a:schemeClr>
          </a:solidFill>
          <a:scene3d>
            <a:camera prst="orthographicFront"/>
            <a:lightRig rig="threePt" dir="t"/>
          </a:scene3d>
          <a:sp3d>
            <a:bevelT/>
          </a:sp3d>
        </p:spPr>
        <p:txBody>
          <a:bodyPr wrap="square" tIns="91440" bIns="91440" rtlCol="0" anchor="ctr" anchorCtr="0">
            <a:noAutofit/>
          </a:bodyPr>
          <a:lstStyle>
            <a:defPPr>
              <a:defRPr lang="en-US"/>
            </a:defPPr>
            <a:lvl1pPr algn="ctr">
              <a:lnSpc>
                <a:spcPct val="80000"/>
              </a:lnSpc>
              <a:defRPr b="1" spc="-100">
                <a:solidFill>
                  <a:srgbClr val="C0504D">
                    <a:lumMod val="50000"/>
                  </a:srgbClr>
                </a:solidFill>
              </a:defRPr>
            </a:lvl1pPr>
          </a:lstStyle>
          <a:p>
            <a:r>
              <a:rPr lang="en-US" dirty="0"/>
              <a:t>3rd party clients, interoperable systems and web tools</a:t>
            </a:r>
          </a:p>
        </p:txBody>
      </p:sp>
      <p:cxnSp>
        <p:nvCxnSpPr>
          <p:cNvPr id="63" name="Straight Connector 62"/>
          <p:cNvCxnSpPr/>
          <p:nvPr/>
        </p:nvCxnSpPr>
        <p:spPr>
          <a:xfrm>
            <a:off x="3023598" y="2043306"/>
            <a:ext cx="393024" cy="187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1"/>
          </p:cNvCxnSpPr>
          <p:nvPr/>
        </p:nvCxnSpPr>
        <p:spPr>
          <a:xfrm flipH="1">
            <a:off x="5788906" y="2106947"/>
            <a:ext cx="598741" cy="263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05600" y="2679702"/>
            <a:ext cx="0" cy="1704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2" idx="0"/>
          </p:cNvCxnSpPr>
          <p:nvPr/>
        </p:nvCxnSpPr>
        <p:spPr>
          <a:xfrm>
            <a:off x="5750304" y="1212544"/>
            <a:ext cx="1514288" cy="321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822749" y="2750035"/>
            <a:ext cx="1752600" cy="1200329"/>
          </a:xfrm>
          <a:prstGeom prst="rect">
            <a:avLst/>
          </a:prstGeom>
          <a:noFill/>
        </p:spPr>
        <p:txBody>
          <a:bodyPr wrap="square" rtlCol="0">
            <a:spAutoFit/>
          </a:bodyPr>
          <a:lstStyle/>
          <a:p>
            <a:r>
              <a:rPr lang="en-US" sz="1200" dirty="0" smtClean="0"/>
              <a:t>Connection point for partners</a:t>
            </a:r>
          </a:p>
          <a:p>
            <a:pPr marL="285750" indent="-285750">
              <a:buFont typeface="Arial" panose="020B0604020202020204" pitchFamily="34" charset="0"/>
              <a:buChar char="•"/>
            </a:pPr>
            <a:r>
              <a:rPr lang="en-US" sz="1200" dirty="0" err="1" smtClean="0"/>
              <a:t>BiG</a:t>
            </a:r>
            <a:r>
              <a:rPr lang="en-US" sz="1200" dirty="0" smtClean="0"/>
              <a:t> CZ SSI</a:t>
            </a:r>
          </a:p>
          <a:p>
            <a:pPr marL="285750" indent="-285750">
              <a:buFont typeface="Arial" panose="020B0604020202020204" pitchFamily="34" charset="0"/>
              <a:buChar char="•"/>
            </a:pPr>
            <a:r>
              <a:rPr lang="en-US" sz="1200" dirty="0" smtClean="0"/>
              <a:t>CI-WATER</a:t>
            </a:r>
          </a:p>
          <a:p>
            <a:pPr marL="285750" indent="-285750">
              <a:buFont typeface="Arial" panose="020B0604020202020204" pitchFamily="34" charset="0"/>
              <a:buChar char="•"/>
            </a:pPr>
            <a:r>
              <a:rPr lang="en-US" sz="1200" dirty="0" smtClean="0"/>
              <a:t>SEAD</a:t>
            </a:r>
          </a:p>
          <a:p>
            <a:pPr marL="285750" indent="-285750">
              <a:buFont typeface="Arial" panose="020B0604020202020204" pitchFamily="34" charset="0"/>
              <a:buChar char="•"/>
            </a:pPr>
            <a:r>
              <a:rPr lang="en-US" sz="1200" dirty="0" err="1" smtClean="0"/>
              <a:t>CyberGIS</a:t>
            </a:r>
            <a:endParaRPr lang="en-US" sz="1200" dirty="0"/>
          </a:p>
        </p:txBody>
      </p:sp>
    </p:spTree>
    <p:extLst>
      <p:ext uri="{BB962C8B-B14F-4D97-AF65-F5344CB8AC3E}">
        <p14:creationId xmlns:p14="http://schemas.microsoft.com/office/powerpoint/2010/main" val="385869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Django</a:t>
            </a:r>
            <a:r>
              <a:rPr lang="en-US" dirty="0" smtClean="0"/>
              <a:t> Web Application Architecture</a:t>
            </a:r>
            <a:endParaRPr lang="en-US" dirty="0"/>
          </a:p>
        </p:txBody>
      </p:sp>
      <p:sp>
        <p:nvSpPr>
          <p:cNvPr id="3" name="TextBox 2"/>
          <p:cNvSpPr txBox="1"/>
          <p:nvPr/>
        </p:nvSpPr>
        <p:spPr>
          <a:xfrm>
            <a:off x="2971800" y="1524000"/>
            <a:ext cx="2667000" cy="38100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a:t>Web Pages</a:t>
            </a:r>
          </a:p>
        </p:txBody>
      </p:sp>
      <p:sp>
        <p:nvSpPr>
          <p:cNvPr id="4" name="TextBox 3"/>
          <p:cNvSpPr txBox="1"/>
          <p:nvPr/>
        </p:nvSpPr>
        <p:spPr>
          <a:xfrm>
            <a:off x="2990850" y="2057400"/>
            <a:ext cx="1200150" cy="38100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Internal API</a:t>
            </a:r>
            <a:endParaRPr lang="en-US" dirty="0"/>
          </a:p>
        </p:txBody>
      </p:sp>
      <p:sp>
        <p:nvSpPr>
          <p:cNvPr id="5" name="TextBox 4"/>
          <p:cNvSpPr txBox="1"/>
          <p:nvPr/>
        </p:nvSpPr>
        <p:spPr>
          <a:xfrm>
            <a:off x="4429125" y="2057400"/>
            <a:ext cx="1200150" cy="38100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REST API</a:t>
            </a:r>
            <a:endParaRPr lang="en-US" dirty="0"/>
          </a:p>
        </p:txBody>
      </p:sp>
      <p:sp>
        <p:nvSpPr>
          <p:cNvPr id="6" name="TextBox 5"/>
          <p:cNvSpPr txBox="1"/>
          <p:nvPr/>
        </p:nvSpPr>
        <p:spPr>
          <a:xfrm>
            <a:off x="3000375" y="2655517"/>
            <a:ext cx="2667000" cy="82078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Model (Object classes specified in models.py)</a:t>
            </a:r>
            <a:endParaRPr lang="en-US" dirty="0"/>
          </a:p>
        </p:txBody>
      </p:sp>
      <p:sp>
        <p:nvSpPr>
          <p:cNvPr id="7" name="TextBox 6"/>
          <p:cNvSpPr txBox="1"/>
          <p:nvPr/>
        </p:nvSpPr>
        <p:spPr>
          <a:xfrm>
            <a:off x="5915025" y="2634509"/>
            <a:ext cx="2590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Single point of truth for the format of resource </a:t>
            </a:r>
            <a:r>
              <a:rPr lang="en-US" sz="1400" dirty="0" smtClean="0"/>
              <a:t>types</a:t>
            </a:r>
          </a:p>
          <a:p>
            <a:pPr marL="285750" indent="-285750">
              <a:buFont typeface="Arial" panose="020B0604020202020204" pitchFamily="34" charset="0"/>
              <a:buChar char="•"/>
            </a:pPr>
            <a:r>
              <a:rPr lang="en-US" sz="1400" dirty="0" smtClean="0"/>
              <a:t>Encodes resource data model</a:t>
            </a:r>
            <a:endParaRPr lang="en-US" sz="1400" dirty="0"/>
          </a:p>
        </p:txBody>
      </p:sp>
      <p:sp>
        <p:nvSpPr>
          <p:cNvPr id="8" name="TextBox 7"/>
          <p:cNvSpPr txBox="1"/>
          <p:nvPr/>
        </p:nvSpPr>
        <p:spPr>
          <a:xfrm>
            <a:off x="3000375" y="3604516"/>
            <a:ext cx="2667000" cy="520701"/>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Schema (SQL generated from models.py)</a:t>
            </a:r>
            <a:endParaRPr lang="en-US" dirty="0"/>
          </a:p>
        </p:txBody>
      </p:sp>
      <p:sp>
        <p:nvSpPr>
          <p:cNvPr id="9" name="TextBox 8"/>
          <p:cNvSpPr txBox="1"/>
          <p:nvPr/>
        </p:nvSpPr>
        <p:spPr>
          <a:xfrm>
            <a:off x="2990850" y="4272659"/>
            <a:ext cx="2667000" cy="939802"/>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Database (</a:t>
            </a:r>
            <a:r>
              <a:rPr lang="en-US" dirty="0" err="1" smtClean="0"/>
              <a:t>PostGIS</a:t>
            </a:r>
            <a:r>
              <a:rPr lang="en-US" dirty="0" smtClean="0"/>
              <a:t>)</a:t>
            </a:r>
            <a:endParaRPr lang="en-US" dirty="0"/>
          </a:p>
        </p:txBody>
      </p:sp>
      <p:sp>
        <p:nvSpPr>
          <p:cNvPr id="10" name="TextBox 9"/>
          <p:cNvSpPr txBox="1"/>
          <p:nvPr/>
        </p:nvSpPr>
        <p:spPr>
          <a:xfrm>
            <a:off x="5976937" y="4272659"/>
            <a:ext cx="277177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Single point of truth for system and social metadata</a:t>
            </a:r>
          </a:p>
          <a:p>
            <a:pPr marL="285750" indent="-285750">
              <a:buFont typeface="Arial" panose="020B0604020202020204" pitchFamily="34" charset="0"/>
              <a:buChar char="•"/>
            </a:pPr>
            <a:r>
              <a:rPr lang="en-US" sz="1400" dirty="0"/>
              <a:t>Holds reflected science metadata</a:t>
            </a:r>
          </a:p>
        </p:txBody>
      </p:sp>
      <p:sp>
        <p:nvSpPr>
          <p:cNvPr id="11" name="TextBox 10"/>
          <p:cNvSpPr txBox="1"/>
          <p:nvPr/>
        </p:nvSpPr>
        <p:spPr>
          <a:xfrm>
            <a:off x="3000375" y="5562600"/>
            <a:ext cx="2667000" cy="874713"/>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err="1" smtClean="0"/>
              <a:t>iRODS</a:t>
            </a:r>
            <a:r>
              <a:rPr lang="en-US" dirty="0" smtClean="0"/>
              <a:t> (Resources, Users, Authentication and Authorization Infrastructure)</a:t>
            </a:r>
          </a:p>
        </p:txBody>
      </p:sp>
      <p:sp>
        <p:nvSpPr>
          <p:cNvPr id="12" name="TextBox 11"/>
          <p:cNvSpPr txBox="1"/>
          <p:nvPr/>
        </p:nvSpPr>
        <p:spPr>
          <a:xfrm>
            <a:off x="5915025" y="5584457"/>
            <a:ext cx="28956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Single point of truth for resources and their science metadata </a:t>
            </a:r>
            <a:endParaRPr lang="en-US" sz="1400" dirty="0"/>
          </a:p>
        </p:txBody>
      </p:sp>
      <p:sp>
        <p:nvSpPr>
          <p:cNvPr id="17" name="TextBox 16"/>
          <p:cNvSpPr txBox="1"/>
          <p:nvPr/>
        </p:nvSpPr>
        <p:spPr>
          <a:xfrm rot="16200000">
            <a:off x="978278" y="4235032"/>
            <a:ext cx="2875754" cy="654094"/>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Reflector to validate and parse science metadata from </a:t>
            </a:r>
            <a:r>
              <a:rPr lang="en-US" dirty="0" err="1" smtClean="0"/>
              <a:t>iRODS</a:t>
            </a:r>
            <a:r>
              <a:rPr lang="en-US" dirty="0" smtClean="0"/>
              <a:t> into </a:t>
            </a:r>
            <a:r>
              <a:rPr lang="en-US" dirty="0" err="1" smtClean="0"/>
              <a:t>Django</a:t>
            </a:r>
            <a:endParaRPr lang="en-US" dirty="0"/>
          </a:p>
        </p:txBody>
      </p:sp>
      <p:sp>
        <p:nvSpPr>
          <p:cNvPr id="18" name="TextBox 17"/>
          <p:cNvSpPr txBox="1"/>
          <p:nvPr/>
        </p:nvSpPr>
        <p:spPr>
          <a:xfrm rot="16200000">
            <a:off x="-439215" y="4197545"/>
            <a:ext cx="3772271" cy="646200"/>
          </a:xfrm>
          <a:prstGeom prst="rect">
            <a:avLst/>
          </a:prstGeom>
          <a:gradFill>
            <a:gsLst>
              <a:gs pos="0">
                <a:schemeClr val="tx2">
                  <a:lumMod val="20000"/>
                  <a:lumOff val="80000"/>
                </a:schemeClr>
              </a:gs>
              <a:gs pos="100000">
                <a:schemeClr val="tx2">
                  <a:lumMod val="5000"/>
                  <a:lumOff val="95000"/>
                </a:schemeClr>
              </a:gs>
            </a:gsLst>
          </a:gradFill>
          <a:ln>
            <a:solidFill>
              <a:schemeClr val="tx2"/>
            </a:solidFill>
          </a:ln>
        </p:spPr>
        <p:style>
          <a:lnRef idx="1">
            <a:schemeClr val="accent2"/>
          </a:lnRef>
          <a:fillRef idx="2">
            <a:schemeClr val="accent2"/>
          </a:fillRef>
          <a:effectRef idx="1">
            <a:schemeClr val="accent2"/>
          </a:effectRef>
          <a:fontRef idx="minor">
            <a:schemeClr val="dk1"/>
          </a:fontRef>
        </p:style>
        <p:txBody>
          <a:bodyPr wrap="square" rtlCol="0" anchor="t">
            <a:noAutofit/>
          </a:bodyPr>
          <a:lstStyle>
            <a:defPPr>
              <a:defRPr lang="en-US"/>
            </a:defPPr>
            <a:lvl1pPr algn="ctr">
              <a:lnSpc>
                <a:spcPct val="80000"/>
              </a:lnSpc>
              <a:spcBef>
                <a:spcPts val="200"/>
              </a:spcBef>
              <a:defRPr sz="1600" b="1">
                <a:solidFill>
                  <a:srgbClr val="1F497D"/>
                </a:solidFill>
              </a:defRPr>
            </a:lvl1pPr>
          </a:lstStyle>
          <a:p>
            <a:r>
              <a:rPr lang="en-US" dirty="0" smtClean="0"/>
              <a:t>Loader to generate science metadata from user entry based on Resource Model Schema</a:t>
            </a:r>
            <a:endParaRPr lang="en-US" dirty="0"/>
          </a:p>
        </p:txBody>
      </p:sp>
      <p:cxnSp>
        <p:nvCxnSpPr>
          <p:cNvPr id="20" name="Straight Arrow Connector 19"/>
          <p:cNvCxnSpPr/>
          <p:nvPr/>
        </p:nvCxnSpPr>
        <p:spPr>
          <a:xfrm>
            <a:off x="1770020" y="6248400"/>
            <a:ext cx="12303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770019" y="2855022"/>
            <a:ext cx="1220831" cy="105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43200" y="3297935"/>
            <a:ext cx="2476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43201" y="5775227"/>
            <a:ext cx="2571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38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619" y="708584"/>
            <a:ext cx="8673781" cy="71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Top Menu</a:t>
            </a:r>
            <a:endParaRPr lang="en-US" sz="1200" dirty="0">
              <a:solidFill>
                <a:schemeClr val="tx1"/>
              </a:solidFill>
            </a:endParaRPr>
          </a:p>
        </p:txBody>
      </p:sp>
      <p:pic>
        <p:nvPicPr>
          <p:cNvPr id="1027" name="Picture 3" descr="C:\Dev\HydroShare\images\hydrosh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1754920" cy="58412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067532" y="968353"/>
            <a:ext cx="750526" cy="369332"/>
          </a:xfrm>
          <a:prstGeom prst="rect">
            <a:avLst/>
          </a:prstGeom>
          <a:noFill/>
          <a:ln>
            <a:solidFill>
              <a:schemeClr val="tx1"/>
            </a:solidFill>
          </a:ln>
        </p:spPr>
        <p:txBody>
          <a:bodyPr wrap="none" rtlCol="0">
            <a:spAutoFit/>
          </a:bodyPr>
          <a:lstStyle/>
          <a:p>
            <a:r>
              <a:rPr lang="en-US" dirty="0" smtClean="0">
                <a:solidFill>
                  <a:prstClr val="black"/>
                </a:solidFill>
              </a:rPr>
              <a:t>Home</a:t>
            </a:r>
            <a:endParaRPr lang="en-US" sz="1100" dirty="0">
              <a:solidFill>
                <a:prstClr val="black"/>
              </a:solidFill>
            </a:endParaRPr>
          </a:p>
        </p:txBody>
      </p:sp>
      <p:sp>
        <p:nvSpPr>
          <p:cNvPr id="10" name="TextBox 9"/>
          <p:cNvSpPr txBox="1"/>
          <p:nvPr/>
        </p:nvSpPr>
        <p:spPr>
          <a:xfrm>
            <a:off x="2862293" y="968353"/>
            <a:ext cx="1488484" cy="369332"/>
          </a:xfrm>
          <a:prstGeom prst="rect">
            <a:avLst/>
          </a:prstGeom>
          <a:noFill/>
          <a:ln>
            <a:solidFill>
              <a:schemeClr val="tx1"/>
            </a:solidFill>
          </a:ln>
        </p:spPr>
        <p:txBody>
          <a:bodyPr wrap="none" rtlCol="0">
            <a:spAutoFit/>
          </a:bodyPr>
          <a:lstStyle/>
          <a:p>
            <a:r>
              <a:rPr lang="en-US" dirty="0" smtClean="0"/>
              <a:t>My Resources</a:t>
            </a:r>
          </a:p>
        </p:txBody>
      </p:sp>
      <p:sp>
        <p:nvSpPr>
          <p:cNvPr id="11" name="TextBox 10"/>
          <p:cNvSpPr txBox="1"/>
          <p:nvPr/>
        </p:nvSpPr>
        <p:spPr>
          <a:xfrm>
            <a:off x="4385078" y="968353"/>
            <a:ext cx="984180" cy="369332"/>
          </a:xfrm>
          <a:prstGeom prst="rect">
            <a:avLst/>
          </a:prstGeom>
          <a:noFill/>
          <a:ln>
            <a:solidFill>
              <a:schemeClr val="tx1"/>
            </a:solidFill>
          </a:ln>
        </p:spPr>
        <p:txBody>
          <a:bodyPr wrap="none" rtlCol="0">
            <a:spAutoFit/>
          </a:bodyPr>
          <a:lstStyle/>
          <a:p>
            <a:r>
              <a:rPr lang="en-US" dirty="0" smtClean="0">
                <a:solidFill>
                  <a:prstClr val="black"/>
                </a:solidFill>
              </a:rPr>
              <a:t>Discover</a:t>
            </a:r>
            <a:endParaRPr lang="en-US" sz="1100" dirty="0">
              <a:solidFill>
                <a:prstClr val="black"/>
              </a:solidFill>
            </a:endParaRPr>
          </a:p>
        </p:txBody>
      </p:sp>
      <p:sp>
        <p:nvSpPr>
          <p:cNvPr id="12" name="TextBox 11"/>
          <p:cNvSpPr txBox="1"/>
          <p:nvPr/>
        </p:nvSpPr>
        <p:spPr>
          <a:xfrm>
            <a:off x="5472524" y="968353"/>
            <a:ext cx="1263744" cy="369332"/>
          </a:xfrm>
          <a:prstGeom prst="rect">
            <a:avLst/>
          </a:prstGeom>
          <a:noFill/>
          <a:ln>
            <a:solidFill>
              <a:schemeClr val="tx1"/>
            </a:solidFill>
          </a:ln>
        </p:spPr>
        <p:txBody>
          <a:bodyPr wrap="none" rtlCol="0">
            <a:spAutoFit/>
          </a:bodyPr>
          <a:lstStyle/>
          <a:p>
            <a:r>
              <a:rPr lang="en-US" dirty="0" smtClean="0">
                <a:solidFill>
                  <a:prstClr val="black"/>
                </a:solidFill>
              </a:rPr>
              <a:t>Collaborate</a:t>
            </a:r>
          </a:p>
        </p:txBody>
      </p:sp>
      <p:sp>
        <p:nvSpPr>
          <p:cNvPr id="13" name="TextBox 12"/>
          <p:cNvSpPr txBox="1"/>
          <p:nvPr/>
        </p:nvSpPr>
        <p:spPr>
          <a:xfrm>
            <a:off x="6840240" y="968353"/>
            <a:ext cx="934871" cy="369332"/>
          </a:xfrm>
          <a:prstGeom prst="rect">
            <a:avLst/>
          </a:prstGeom>
          <a:noFill/>
          <a:ln>
            <a:solidFill>
              <a:schemeClr val="tx1"/>
            </a:solidFill>
          </a:ln>
        </p:spPr>
        <p:txBody>
          <a:bodyPr wrap="none" rtlCol="0">
            <a:spAutoFit/>
          </a:bodyPr>
          <a:lstStyle/>
          <a:p>
            <a:r>
              <a:rPr lang="en-US" dirty="0" smtClean="0">
                <a:solidFill>
                  <a:prstClr val="black"/>
                </a:solidFill>
              </a:rPr>
              <a:t>Support</a:t>
            </a:r>
          </a:p>
        </p:txBody>
      </p:sp>
      <p:pic>
        <p:nvPicPr>
          <p:cNvPr id="43" name="Picture 42" descr="Hydroshare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19" y="962799"/>
            <a:ext cx="1781782" cy="358486"/>
          </a:xfrm>
          <a:prstGeom prst="rect">
            <a:avLst/>
          </a:prstGeom>
        </p:spPr>
      </p:pic>
      <p:sp>
        <p:nvSpPr>
          <p:cNvPr id="41" name="TextBox 40"/>
          <p:cNvSpPr txBox="1"/>
          <p:nvPr/>
        </p:nvSpPr>
        <p:spPr>
          <a:xfrm>
            <a:off x="7851907" y="968353"/>
            <a:ext cx="801823" cy="369332"/>
          </a:xfrm>
          <a:prstGeom prst="rect">
            <a:avLst/>
          </a:prstGeom>
          <a:noFill/>
          <a:ln>
            <a:solidFill>
              <a:schemeClr val="tx1"/>
            </a:solidFill>
          </a:ln>
        </p:spPr>
        <p:txBody>
          <a:bodyPr wrap="none" rtlCol="0">
            <a:spAutoFit/>
          </a:bodyPr>
          <a:lstStyle/>
          <a:p>
            <a:r>
              <a:rPr lang="en-US" dirty="0" smtClean="0">
                <a:solidFill>
                  <a:prstClr val="black"/>
                </a:solidFill>
              </a:rPr>
              <a:t>Sign in</a:t>
            </a:r>
          </a:p>
        </p:txBody>
      </p:sp>
      <p:sp>
        <p:nvSpPr>
          <p:cNvPr id="44" name="Title 1"/>
          <p:cNvSpPr txBox="1">
            <a:spLocks/>
          </p:cNvSpPr>
          <p:nvPr/>
        </p:nvSpPr>
        <p:spPr>
          <a:xfrm>
            <a:off x="452705" y="145022"/>
            <a:ext cx="8229600" cy="5635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Page Architecture</a:t>
            </a:r>
            <a:endParaRPr lang="en-US" dirty="0"/>
          </a:p>
        </p:txBody>
      </p:sp>
      <p:sp>
        <p:nvSpPr>
          <p:cNvPr id="6" name="TextBox 5"/>
          <p:cNvSpPr txBox="1"/>
          <p:nvPr/>
        </p:nvSpPr>
        <p:spPr>
          <a:xfrm>
            <a:off x="381000" y="1676541"/>
            <a:ext cx="2357805" cy="954107"/>
          </a:xfrm>
          <a:prstGeom prst="rect">
            <a:avLst/>
          </a:prstGeom>
          <a:noFill/>
          <a:ln>
            <a:solidFill>
              <a:schemeClr val="tx1"/>
            </a:solidFill>
          </a:ln>
        </p:spPr>
        <p:txBody>
          <a:bodyPr wrap="square" rtlCol="0">
            <a:spAutoFit/>
          </a:bodyPr>
          <a:lstStyle/>
          <a:p>
            <a:r>
              <a:rPr lang="en-US" sz="1400" dirty="0" smtClean="0"/>
              <a:t>Home</a:t>
            </a:r>
          </a:p>
          <a:p>
            <a:pPr marL="285750" indent="-285750">
              <a:buFont typeface="Arial" panose="020B0604020202020204" pitchFamily="34" charset="0"/>
              <a:buChar char="•"/>
            </a:pPr>
            <a:r>
              <a:rPr lang="en-US" sz="1400" dirty="0" smtClean="0"/>
              <a:t>Hydroshare.org landing page</a:t>
            </a:r>
          </a:p>
          <a:p>
            <a:pPr marL="285750" indent="-285750">
              <a:buFont typeface="Arial" panose="020B0604020202020204" pitchFamily="34" charset="0"/>
              <a:buChar char="•"/>
            </a:pPr>
            <a:r>
              <a:rPr lang="en-US" sz="1400" dirty="0" smtClean="0"/>
              <a:t>Sign up for new users</a:t>
            </a:r>
          </a:p>
        </p:txBody>
      </p:sp>
      <p:sp>
        <p:nvSpPr>
          <p:cNvPr id="46" name="TextBox 45"/>
          <p:cNvSpPr txBox="1"/>
          <p:nvPr/>
        </p:nvSpPr>
        <p:spPr>
          <a:xfrm>
            <a:off x="361950" y="2819400"/>
            <a:ext cx="2107003" cy="1600438"/>
          </a:xfrm>
          <a:prstGeom prst="rect">
            <a:avLst/>
          </a:prstGeom>
          <a:noFill/>
          <a:ln>
            <a:solidFill>
              <a:schemeClr val="tx1"/>
            </a:solidFill>
          </a:ln>
        </p:spPr>
        <p:txBody>
          <a:bodyPr wrap="square" rtlCol="0">
            <a:spAutoFit/>
          </a:bodyPr>
          <a:lstStyle/>
          <a:p>
            <a:r>
              <a:rPr lang="en-US" sz="1400" dirty="0" smtClean="0"/>
              <a:t>My Resources</a:t>
            </a:r>
          </a:p>
          <a:p>
            <a:pPr marL="285750" indent="-285750">
              <a:buFont typeface="Arial" panose="020B0604020202020204" pitchFamily="34" charset="0"/>
              <a:buChar char="•"/>
            </a:pPr>
            <a:r>
              <a:rPr lang="en-US" sz="1400" dirty="0" smtClean="0"/>
              <a:t>Landing pages after login</a:t>
            </a:r>
          </a:p>
          <a:p>
            <a:pPr marL="285750" indent="-285750">
              <a:buFont typeface="Arial" panose="020B0604020202020204" pitchFamily="34" charset="0"/>
              <a:buChar char="•"/>
            </a:pPr>
            <a:r>
              <a:rPr lang="en-US" sz="1400" dirty="0" smtClean="0"/>
              <a:t>Filtering</a:t>
            </a:r>
          </a:p>
          <a:p>
            <a:pPr marL="285750" indent="-285750">
              <a:buFont typeface="Arial" panose="020B0604020202020204" pitchFamily="34" charset="0"/>
              <a:buChar char="•"/>
            </a:pPr>
            <a:r>
              <a:rPr lang="en-US" sz="1400" dirty="0" smtClean="0"/>
              <a:t>Listing of my resources and tagged resources</a:t>
            </a:r>
          </a:p>
        </p:txBody>
      </p:sp>
      <p:sp>
        <p:nvSpPr>
          <p:cNvPr id="47" name="TextBox 46"/>
          <p:cNvSpPr txBox="1"/>
          <p:nvPr/>
        </p:nvSpPr>
        <p:spPr>
          <a:xfrm>
            <a:off x="2590800" y="2819400"/>
            <a:ext cx="1834085" cy="1600438"/>
          </a:xfrm>
          <a:prstGeom prst="rect">
            <a:avLst/>
          </a:prstGeom>
          <a:noFill/>
          <a:ln>
            <a:solidFill>
              <a:schemeClr val="tx1"/>
            </a:solidFill>
          </a:ln>
        </p:spPr>
        <p:txBody>
          <a:bodyPr wrap="square" rtlCol="0">
            <a:spAutoFit/>
          </a:bodyPr>
          <a:lstStyle/>
          <a:p>
            <a:r>
              <a:rPr lang="en-US" sz="1400" dirty="0" smtClean="0"/>
              <a:t>Discover</a:t>
            </a:r>
          </a:p>
          <a:p>
            <a:pPr marL="285750" indent="-285750">
              <a:buFont typeface="Arial" panose="020B0604020202020204" pitchFamily="34" charset="0"/>
              <a:buChar char="•"/>
            </a:pPr>
            <a:r>
              <a:rPr lang="en-US" sz="1400" dirty="0" smtClean="0"/>
              <a:t>Implements search over all resources in HydroShare</a:t>
            </a:r>
          </a:p>
          <a:p>
            <a:pPr marL="285750" indent="-285750">
              <a:buFont typeface="Arial" panose="020B0604020202020204" pitchFamily="34" charset="0"/>
              <a:buChar char="•"/>
            </a:pPr>
            <a:r>
              <a:rPr lang="en-US" sz="1400" dirty="0" smtClean="0"/>
              <a:t>Uses science metadata in </a:t>
            </a:r>
            <a:r>
              <a:rPr lang="en-US" sz="1400" dirty="0" err="1" smtClean="0"/>
              <a:t>iRODS</a:t>
            </a:r>
            <a:endParaRPr lang="en-US" sz="1400" dirty="0"/>
          </a:p>
        </p:txBody>
      </p:sp>
      <p:sp>
        <p:nvSpPr>
          <p:cNvPr id="48" name="TextBox 47"/>
          <p:cNvSpPr txBox="1"/>
          <p:nvPr/>
        </p:nvSpPr>
        <p:spPr>
          <a:xfrm>
            <a:off x="4552173" y="2828924"/>
            <a:ext cx="1484762" cy="1169551"/>
          </a:xfrm>
          <a:prstGeom prst="rect">
            <a:avLst/>
          </a:prstGeom>
          <a:noFill/>
          <a:ln>
            <a:solidFill>
              <a:schemeClr val="tx1"/>
            </a:solidFill>
          </a:ln>
        </p:spPr>
        <p:txBody>
          <a:bodyPr wrap="square" rtlCol="0">
            <a:spAutoFit/>
          </a:bodyPr>
          <a:lstStyle/>
          <a:p>
            <a:r>
              <a:rPr lang="en-US" sz="1400" dirty="0" smtClean="0"/>
              <a:t>Collaborate</a:t>
            </a:r>
          </a:p>
          <a:p>
            <a:pPr marL="285750" indent="-285750">
              <a:buFont typeface="Arial" panose="020B0604020202020204" pitchFamily="34" charset="0"/>
              <a:buChar char="•"/>
            </a:pPr>
            <a:r>
              <a:rPr lang="en-US" sz="1400" dirty="0" smtClean="0"/>
              <a:t>Implements discovery and joining of groups</a:t>
            </a:r>
          </a:p>
        </p:txBody>
      </p:sp>
      <p:sp>
        <p:nvSpPr>
          <p:cNvPr id="49" name="TextBox 48"/>
          <p:cNvSpPr txBox="1"/>
          <p:nvPr/>
        </p:nvSpPr>
        <p:spPr>
          <a:xfrm>
            <a:off x="6165512" y="2828924"/>
            <a:ext cx="1270415" cy="954107"/>
          </a:xfrm>
          <a:prstGeom prst="rect">
            <a:avLst/>
          </a:prstGeom>
          <a:noFill/>
          <a:ln>
            <a:solidFill>
              <a:schemeClr val="tx1"/>
            </a:solidFill>
          </a:ln>
        </p:spPr>
        <p:txBody>
          <a:bodyPr wrap="square" rtlCol="0">
            <a:spAutoFit/>
          </a:bodyPr>
          <a:lstStyle/>
          <a:p>
            <a:r>
              <a:rPr lang="en-US" sz="1400" dirty="0" smtClean="0"/>
              <a:t>Support </a:t>
            </a:r>
          </a:p>
          <a:p>
            <a:pPr marL="285750" indent="-285750">
              <a:buFont typeface="Arial" panose="020B0604020202020204" pitchFamily="34" charset="0"/>
              <a:buChar char="•"/>
            </a:pPr>
            <a:r>
              <a:rPr lang="en-US" sz="1400" dirty="0" smtClean="0"/>
              <a:t>Help and tutorial pages</a:t>
            </a:r>
          </a:p>
        </p:txBody>
      </p:sp>
      <p:sp>
        <p:nvSpPr>
          <p:cNvPr id="50" name="TextBox 49"/>
          <p:cNvSpPr txBox="1"/>
          <p:nvPr/>
        </p:nvSpPr>
        <p:spPr>
          <a:xfrm>
            <a:off x="7583554" y="2819399"/>
            <a:ext cx="1270415" cy="1169551"/>
          </a:xfrm>
          <a:prstGeom prst="rect">
            <a:avLst/>
          </a:prstGeom>
          <a:noFill/>
          <a:ln>
            <a:solidFill>
              <a:schemeClr val="tx1"/>
            </a:solidFill>
          </a:ln>
        </p:spPr>
        <p:txBody>
          <a:bodyPr wrap="square" rtlCol="0">
            <a:spAutoFit/>
          </a:bodyPr>
          <a:lstStyle/>
          <a:p>
            <a:r>
              <a:rPr lang="en-US" sz="1400" dirty="0" smtClean="0"/>
              <a:t>Sign in</a:t>
            </a:r>
          </a:p>
          <a:p>
            <a:pPr marL="285750" indent="-285750">
              <a:buFont typeface="Arial" panose="020B0604020202020204" pitchFamily="34" charset="0"/>
              <a:buChar char="•"/>
            </a:pPr>
            <a:r>
              <a:rPr lang="en-US" sz="1400" dirty="0" smtClean="0"/>
              <a:t>Sign in</a:t>
            </a:r>
          </a:p>
          <a:p>
            <a:pPr marL="285750" indent="-285750">
              <a:buFont typeface="Arial" panose="020B0604020202020204" pitchFamily="34" charset="0"/>
              <a:buChar char="•"/>
            </a:pPr>
            <a:r>
              <a:rPr lang="en-US" sz="1400" dirty="0" smtClean="0"/>
              <a:t>New account</a:t>
            </a:r>
          </a:p>
          <a:p>
            <a:pPr marL="285750" indent="-285750">
              <a:buFont typeface="Arial" panose="020B0604020202020204" pitchFamily="34" charset="0"/>
              <a:buChar char="•"/>
            </a:pPr>
            <a:r>
              <a:rPr lang="en-US" sz="1400" dirty="0" smtClean="0"/>
              <a:t>Recovery</a:t>
            </a:r>
          </a:p>
        </p:txBody>
      </p:sp>
      <p:sp>
        <p:nvSpPr>
          <p:cNvPr id="51" name="TextBox 50"/>
          <p:cNvSpPr txBox="1"/>
          <p:nvPr/>
        </p:nvSpPr>
        <p:spPr>
          <a:xfrm>
            <a:off x="390525" y="4518481"/>
            <a:ext cx="2668745" cy="2031325"/>
          </a:xfrm>
          <a:prstGeom prst="rect">
            <a:avLst/>
          </a:prstGeom>
          <a:noFill/>
          <a:ln>
            <a:solidFill>
              <a:schemeClr val="tx1"/>
            </a:solidFill>
          </a:ln>
        </p:spPr>
        <p:txBody>
          <a:bodyPr wrap="square" rtlCol="0">
            <a:spAutoFit/>
          </a:bodyPr>
          <a:lstStyle/>
          <a:p>
            <a:r>
              <a:rPr lang="en-US" sz="1400" dirty="0" smtClean="0"/>
              <a:t>Resource landing page</a:t>
            </a:r>
          </a:p>
          <a:p>
            <a:pPr marL="285750" indent="-285750">
              <a:buFont typeface="Arial" panose="020B0604020202020204" pitchFamily="34" charset="0"/>
              <a:buChar char="•"/>
            </a:pPr>
            <a:r>
              <a:rPr lang="en-US" sz="1400" dirty="0" smtClean="0"/>
              <a:t>Science metadata display (and editing)</a:t>
            </a:r>
          </a:p>
          <a:p>
            <a:pPr marL="285750" indent="-285750">
              <a:buFont typeface="Arial" panose="020B0604020202020204" pitchFamily="34" charset="0"/>
              <a:buChar char="•"/>
            </a:pPr>
            <a:r>
              <a:rPr lang="en-US" sz="1400" dirty="0" smtClean="0"/>
              <a:t>Rapid visualization thumbnail</a:t>
            </a:r>
          </a:p>
          <a:p>
            <a:pPr marL="285750" indent="-285750">
              <a:buFont typeface="Arial" panose="020B0604020202020204" pitchFamily="34" charset="0"/>
              <a:buChar char="•"/>
            </a:pPr>
            <a:r>
              <a:rPr lang="en-US" sz="1400" dirty="0" smtClean="0"/>
              <a:t>Social functionality (commenting, rating, tagging)</a:t>
            </a:r>
          </a:p>
          <a:p>
            <a:pPr marL="285750" indent="-285750">
              <a:buFont typeface="Arial" panose="020B0604020202020204" pitchFamily="34" charset="0"/>
              <a:buChar char="•"/>
            </a:pPr>
            <a:r>
              <a:rPr lang="en-US" sz="1400" dirty="0" smtClean="0"/>
              <a:t>Sidebar with </a:t>
            </a:r>
            <a:r>
              <a:rPr lang="en-US" sz="1400" dirty="0"/>
              <a:t>launch links for tools that can work on that resource </a:t>
            </a:r>
          </a:p>
        </p:txBody>
      </p:sp>
      <p:sp>
        <p:nvSpPr>
          <p:cNvPr id="52" name="TextBox 51"/>
          <p:cNvSpPr txBox="1"/>
          <p:nvPr/>
        </p:nvSpPr>
        <p:spPr>
          <a:xfrm>
            <a:off x="3352800" y="4518481"/>
            <a:ext cx="3048000" cy="2246769"/>
          </a:xfrm>
          <a:prstGeom prst="rect">
            <a:avLst/>
          </a:prstGeom>
          <a:noFill/>
          <a:ln>
            <a:solidFill>
              <a:schemeClr val="tx1"/>
            </a:solidFill>
          </a:ln>
        </p:spPr>
        <p:txBody>
          <a:bodyPr wrap="square" rtlCol="0">
            <a:spAutoFit/>
          </a:bodyPr>
          <a:lstStyle/>
          <a:p>
            <a:r>
              <a:rPr lang="en-US" sz="1400" dirty="0" smtClean="0"/>
              <a:t>Tools (loosely coupled)</a:t>
            </a:r>
          </a:p>
          <a:p>
            <a:pPr marL="285750" indent="-285750">
              <a:buFont typeface="Arial" panose="020B0604020202020204" pitchFamily="34" charset="0"/>
              <a:buChar char="•"/>
            </a:pPr>
            <a:r>
              <a:rPr lang="en-US" sz="1400" dirty="0" smtClean="0"/>
              <a:t>Not constrained to be within </a:t>
            </a:r>
            <a:r>
              <a:rPr lang="en-US" sz="1400" dirty="0" err="1" smtClean="0"/>
              <a:t>Django</a:t>
            </a:r>
            <a:r>
              <a:rPr lang="en-US" sz="1400" dirty="0" smtClean="0"/>
              <a:t> Framework</a:t>
            </a:r>
          </a:p>
          <a:p>
            <a:pPr marL="285750" indent="-285750">
              <a:buFont typeface="Arial" panose="020B0604020202020204" pitchFamily="34" charset="0"/>
              <a:buChar char="•"/>
            </a:pPr>
            <a:r>
              <a:rPr lang="en-US" sz="1400" dirty="0" smtClean="0"/>
              <a:t>May be launched from any resource landing page</a:t>
            </a:r>
          </a:p>
          <a:p>
            <a:pPr marL="285750" indent="-285750">
              <a:buFont typeface="Arial" panose="020B0604020202020204" pitchFamily="34" charset="0"/>
              <a:buChar char="•"/>
            </a:pPr>
            <a:r>
              <a:rPr lang="en-US" sz="1400" dirty="0" smtClean="0"/>
              <a:t>Access resources through REST API</a:t>
            </a:r>
          </a:p>
          <a:p>
            <a:pPr marL="285750" indent="-285750">
              <a:buFont typeface="Arial" panose="020B0604020202020204" pitchFamily="34" charset="0"/>
              <a:buChar char="•"/>
            </a:pPr>
            <a:r>
              <a:rPr lang="en-US" sz="1400" dirty="0" smtClean="0"/>
              <a:t>Encouraged to use HydroShare “style” but not constrained by it</a:t>
            </a:r>
          </a:p>
          <a:p>
            <a:pPr marL="285750" indent="-285750">
              <a:buFont typeface="Arial" panose="020B0604020202020204" pitchFamily="34" charset="0"/>
              <a:buChar char="•"/>
            </a:pPr>
            <a:r>
              <a:rPr lang="en-US" sz="1400" dirty="0" smtClean="0"/>
              <a:t>Can even be on separate platform with separate OS</a:t>
            </a:r>
          </a:p>
        </p:txBody>
      </p:sp>
      <p:sp>
        <p:nvSpPr>
          <p:cNvPr id="53" name="TextBox 52"/>
          <p:cNvSpPr txBox="1"/>
          <p:nvPr/>
        </p:nvSpPr>
        <p:spPr>
          <a:xfrm>
            <a:off x="6656231" y="4518481"/>
            <a:ext cx="2106770" cy="1169551"/>
          </a:xfrm>
          <a:prstGeom prst="rect">
            <a:avLst/>
          </a:prstGeom>
          <a:noFill/>
          <a:ln>
            <a:solidFill>
              <a:schemeClr val="tx1"/>
            </a:solidFill>
          </a:ln>
        </p:spPr>
        <p:txBody>
          <a:bodyPr wrap="square" rtlCol="0">
            <a:spAutoFit/>
          </a:bodyPr>
          <a:lstStyle/>
          <a:p>
            <a:r>
              <a:rPr lang="en-US" sz="1400" dirty="0" smtClean="0"/>
              <a:t>Group landing page</a:t>
            </a:r>
          </a:p>
          <a:p>
            <a:pPr marL="285750" indent="-285750">
              <a:buFont typeface="Arial" panose="020B0604020202020204" pitchFamily="34" charset="0"/>
              <a:buChar char="•"/>
            </a:pPr>
            <a:r>
              <a:rPr lang="en-US" sz="1400" dirty="0" smtClean="0"/>
              <a:t>Description</a:t>
            </a:r>
          </a:p>
          <a:p>
            <a:pPr marL="285750" indent="-285750">
              <a:buFont typeface="Arial" panose="020B0604020202020204" pitchFamily="34" charset="0"/>
              <a:buChar char="•"/>
            </a:pPr>
            <a:r>
              <a:rPr lang="en-US" sz="1400" dirty="0" smtClean="0"/>
              <a:t>Membership</a:t>
            </a:r>
          </a:p>
          <a:p>
            <a:pPr marL="285750" indent="-285750">
              <a:buFont typeface="Arial" panose="020B0604020202020204" pitchFamily="34" charset="0"/>
              <a:buChar char="•"/>
            </a:pPr>
            <a:r>
              <a:rPr lang="en-US" sz="1400" dirty="0" smtClean="0"/>
              <a:t>Joining and leaving</a:t>
            </a:r>
          </a:p>
          <a:p>
            <a:pPr marL="285750" indent="-285750">
              <a:buFont typeface="Arial" panose="020B0604020202020204" pitchFamily="34" charset="0"/>
              <a:buChar char="•"/>
            </a:pPr>
            <a:r>
              <a:rPr lang="en-US" sz="1400" dirty="0" smtClean="0"/>
              <a:t>Activities</a:t>
            </a:r>
          </a:p>
        </p:txBody>
      </p:sp>
    </p:spTree>
    <p:extLst>
      <p:ext uri="{BB962C8B-B14F-4D97-AF65-F5344CB8AC3E}">
        <p14:creationId xmlns:p14="http://schemas.microsoft.com/office/powerpoint/2010/main" val="2006986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Integration of web </a:t>
            </a:r>
            <a:r>
              <a:rPr lang="en-US" dirty="0"/>
              <a:t>t</a:t>
            </a:r>
            <a:r>
              <a:rPr lang="en-US" dirty="0" smtClean="0"/>
              <a:t>ools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Not web app as “session object” is not shared</a:t>
            </a:r>
          </a:p>
          <a:p>
            <a:r>
              <a:rPr lang="en-US" dirty="0" smtClean="0"/>
              <a:t>Access resources using “token” that identifies user for access control</a:t>
            </a:r>
          </a:p>
          <a:p>
            <a:r>
              <a:rPr lang="en-US" dirty="0" smtClean="0"/>
              <a:t>Use mapping table in </a:t>
            </a:r>
            <a:r>
              <a:rPr lang="en-US" dirty="0" err="1" smtClean="0"/>
              <a:t>Django</a:t>
            </a:r>
            <a:r>
              <a:rPr lang="en-US" dirty="0" smtClean="0"/>
              <a:t> to </a:t>
            </a:r>
            <a:r>
              <a:rPr lang="en-US" dirty="0"/>
              <a:t>associate tools with resource types </a:t>
            </a:r>
            <a:r>
              <a:rPr lang="en-US" dirty="0" smtClean="0"/>
              <a:t>and create launch links sidebar</a:t>
            </a:r>
          </a:p>
          <a:p>
            <a:r>
              <a:rPr lang="en-US" dirty="0" smtClean="0"/>
              <a:t>Loosely coupled tool examples</a:t>
            </a:r>
          </a:p>
          <a:p>
            <a:pPr lvl="1"/>
            <a:r>
              <a:rPr lang="en-US" dirty="0" err="1" smtClean="0"/>
              <a:t>Geoanalytics</a:t>
            </a:r>
            <a:r>
              <a:rPr lang="en-US" dirty="0" smtClean="0"/>
              <a:t> for visualizing feature (shapefile)</a:t>
            </a:r>
          </a:p>
          <a:p>
            <a:pPr lvl="1"/>
            <a:r>
              <a:rPr lang="en-US" dirty="0" err="1" smtClean="0"/>
              <a:t>Geoanalytics</a:t>
            </a:r>
            <a:r>
              <a:rPr lang="en-US" dirty="0" smtClean="0"/>
              <a:t> for visualizing raster </a:t>
            </a:r>
          </a:p>
          <a:p>
            <a:pPr lvl="1"/>
            <a:r>
              <a:rPr lang="en-US" dirty="0" smtClean="0"/>
              <a:t>Time Series Analyst (from </a:t>
            </a:r>
            <a:r>
              <a:rPr lang="en-US" dirty="0" err="1" smtClean="0"/>
              <a:t>HydroServer</a:t>
            </a:r>
            <a:r>
              <a:rPr lang="en-US" dirty="0" smtClean="0"/>
              <a:t>) for visualizing time series</a:t>
            </a:r>
          </a:p>
          <a:p>
            <a:pPr lvl="1"/>
            <a:r>
              <a:rPr lang="en-US" dirty="0" smtClean="0"/>
              <a:t>A web viewer for </a:t>
            </a:r>
            <a:r>
              <a:rPr lang="en-US" dirty="0" err="1" smtClean="0"/>
              <a:t>NetCDF</a:t>
            </a:r>
            <a:r>
              <a:rPr lang="en-US" dirty="0" smtClean="0"/>
              <a:t> based on IDV</a:t>
            </a:r>
            <a:endParaRPr lang="en-US" dirty="0"/>
          </a:p>
        </p:txBody>
      </p:sp>
    </p:spTree>
    <p:extLst>
      <p:ext uri="{BB962C8B-B14F-4D97-AF65-F5344CB8AC3E}">
        <p14:creationId xmlns:p14="http://schemas.microsoft.com/office/powerpoint/2010/main" val="393127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iRODS</a:t>
            </a:r>
            <a:endParaRPr lang="en-US" dirty="0"/>
          </a:p>
        </p:txBody>
      </p:sp>
      <p:grpSp>
        <p:nvGrpSpPr>
          <p:cNvPr id="5" name="Group 4"/>
          <p:cNvGrpSpPr/>
          <p:nvPr/>
        </p:nvGrpSpPr>
        <p:grpSpPr>
          <a:xfrm>
            <a:off x="298903" y="1417638"/>
            <a:ext cx="8546194" cy="4959843"/>
            <a:chOff x="718675" y="26587912"/>
            <a:chExt cx="15397333" cy="8935950"/>
          </a:xfrm>
        </p:grpSpPr>
        <p:sp>
          <p:nvSpPr>
            <p:cNvPr id="7" name="TextBox 6"/>
            <p:cNvSpPr txBox="1"/>
            <p:nvPr/>
          </p:nvSpPr>
          <p:spPr>
            <a:xfrm>
              <a:off x="718675" y="31919555"/>
              <a:ext cx="7843916" cy="3604307"/>
            </a:xfrm>
            <a:prstGeom prst="rect">
              <a:avLst/>
            </a:prstGeom>
            <a:noFill/>
          </p:spPr>
          <p:txBody>
            <a:bodyPr wrap="square" rtlCol="0">
              <a:spAutoFit/>
            </a:bodyPr>
            <a:lstStyle/>
            <a:p>
              <a:r>
                <a:rPr lang="en-US" sz="2400" dirty="0" err="1" smtClean="0">
                  <a:solidFill>
                    <a:prstClr val="black"/>
                  </a:solidFill>
                </a:rPr>
                <a:t>iRODS</a:t>
              </a:r>
              <a:r>
                <a:rPr lang="en-US" sz="2400" dirty="0" smtClean="0">
                  <a:solidFill>
                    <a:prstClr val="black"/>
                  </a:solidFill>
                </a:rPr>
                <a:t> </a:t>
              </a:r>
              <a:r>
                <a:rPr lang="en-US" sz="2400" dirty="0">
                  <a:solidFill>
                    <a:prstClr val="black"/>
                  </a:solidFill>
                </a:rPr>
                <a:t>in HydroShare</a:t>
              </a:r>
            </a:p>
            <a:p>
              <a:pPr marL="342900" indent="-342900">
                <a:buFont typeface="Arial" panose="020B0604020202020204" pitchFamily="34" charset="0"/>
                <a:buChar char="•"/>
              </a:pPr>
              <a:r>
                <a:rPr lang="en-US" sz="2000" dirty="0">
                  <a:solidFill>
                    <a:prstClr val="black"/>
                  </a:solidFill>
                </a:rPr>
                <a:t>Storage of HydroShare Resources Replicated across multiple institutions</a:t>
              </a:r>
            </a:p>
            <a:p>
              <a:pPr marL="342900" indent="-342900">
                <a:buFont typeface="Arial" panose="020B0604020202020204" pitchFamily="34" charset="0"/>
                <a:buChar char="•"/>
              </a:pPr>
              <a:r>
                <a:rPr lang="en-US" sz="2000" dirty="0">
                  <a:solidFill>
                    <a:prstClr val="black"/>
                  </a:solidFill>
                </a:rPr>
                <a:t>Access to Computation </a:t>
              </a:r>
            </a:p>
            <a:p>
              <a:pPr marL="342900" indent="-342900">
                <a:buFont typeface="Arial" panose="020B0604020202020204" pitchFamily="34" charset="0"/>
                <a:buChar char="•"/>
              </a:pPr>
              <a:r>
                <a:rPr lang="en-US" sz="2000" dirty="0">
                  <a:solidFill>
                    <a:prstClr val="black"/>
                  </a:solidFill>
                </a:rPr>
                <a:t>Access to Indexing for Discovery</a:t>
              </a:r>
            </a:p>
          </p:txBody>
        </p:sp>
        <p:grpSp>
          <p:nvGrpSpPr>
            <p:cNvPr id="8" name="Group 7"/>
            <p:cNvGrpSpPr/>
            <p:nvPr/>
          </p:nvGrpSpPr>
          <p:grpSpPr>
            <a:xfrm>
              <a:off x="1219349" y="26726643"/>
              <a:ext cx="6063121" cy="4624718"/>
              <a:chOff x="6244487" y="1981199"/>
              <a:chExt cx="2230576" cy="2654639"/>
            </a:xfrm>
          </p:grpSpPr>
          <p:grpSp>
            <p:nvGrpSpPr>
              <p:cNvPr id="11" name="Group 10"/>
              <p:cNvGrpSpPr/>
              <p:nvPr/>
            </p:nvGrpSpPr>
            <p:grpSpPr>
              <a:xfrm>
                <a:off x="6244487" y="2998993"/>
                <a:ext cx="2230576" cy="1636845"/>
                <a:chOff x="6619012" y="614065"/>
                <a:chExt cx="2230576" cy="1636845"/>
              </a:xfrm>
            </p:grpSpPr>
            <p:grpSp>
              <p:nvGrpSpPr>
                <p:cNvPr id="14" name="Group 13"/>
                <p:cNvGrpSpPr/>
                <p:nvPr/>
              </p:nvGrpSpPr>
              <p:grpSpPr>
                <a:xfrm>
                  <a:off x="6858000" y="614065"/>
                  <a:ext cx="1752600" cy="923441"/>
                  <a:chOff x="3657600" y="2362200"/>
                  <a:chExt cx="1752600" cy="923441"/>
                </a:xfrm>
              </p:grpSpPr>
              <p:sp>
                <p:nvSpPr>
                  <p:cNvPr id="26" name="Rounded Rectangle 25"/>
                  <p:cNvSpPr/>
                  <p:nvPr/>
                </p:nvSpPr>
                <p:spPr>
                  <a:xfrm>
                    <a:off x="3657600" y="2362200"/>
                    <a:ext cx="1752600" cy="9234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grpSp>
                <p:nvGrpSpPr>
                  <p:cNvPr id="27" name="Group 26"/>
                  <p:cNvGrpSpPr/>
                  <p:nvPr/>
                </p:nvGrpSpPr>
                <p:grpSpPr>
                  <a:xfrm>
                    <a:off x="3771900" y="2826908"/>
                    <a:ext cx="1524000" cy="381000"/>
                    <a:chOff x="1143000" y="2257991"/>
                    <a:chExt cx="1524000" cy="381000"/>
                  </a:xfrm>
                </p:grpSpPr>
                <p:sp>
                  <p:nvSpPr>
                    <p:cNvPr id="29" name="Rounded Rectangle 28"/>
                    <p:cNvSpPr/>
                    <p:nvPr/>
                  </p:nvSpPr>
                  <p:spPr>
                    <a:xfrm>
                      <a:off x="1143000" y="2257991"/>
                      <a:ext cx="914400" cy="3810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prstClr val="black"/>
                          </a:solidFill>
                        </a:rPr>
                        <a:t>Rule Engine</a:t>
                      </a:r>
                    </a:p>
                  </p:txBody>
                </p:sp>
                <p:sp>
                  <p:nvSpPr>
                    <p:cNvPr id="30" name="Rounded Rectangle 29"/>
                    <p:cNvSpPr/>
                    <p:nvPr/>
                  </p:nvSpPr>
                  <p:spPr>
                    <a:xfrm>
                      <a:off x="2057400" y="2257991"/>
                      <a:ext cx="609600" cy="3810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prstClr val="black"/>
                          </a:solidFill>
                        </a:rPr>
                        <a:t>MSVC</a:t>
                      </a:r>
                    </a:p>
                  </p:txBody>
                </p:sp>
              </p:grpSp>
              <p:sp>
                <p:nvSpPr>
                  <p:cNvPr id="28" name="TextBox 27"/>
                  <p:cNvSpPr txBox="1"/>
                  <p:nvPr/>
                </p:nvSpPr>
                <p:spPr>
                  <a:xfrm>
                    <a:off x="3910428" y="2438400"/>
                    <a:ext cx="122443" cy="262593"/>
                  </a:xfrm>
                  <a:prstGeom prst="rect">
                    <a:avLst/>
                  </a:prstGeom>
                  <a:noFill/>
                </p:spPr>
                <p:txBody>
                  <a:bodyPr wrap="none" rtlCol="0">
                    <a:spAutoFit/>
                  </a:bodyPr>
                  <a:lstStyle/>
                  <a:p>
                    <a:endParaRPr lang="en-US" sz="1050" dirty="0">
                      <a:solidFill>
                        <a:prstClr val="white"/>
                      </a:solidFill>
                    </a:endParaRPr>
                  </a:p>
                </p:txBody>
              </p:sp>
            </p:grpSp>
            <p:grpSp>
              <p:nvGrpSpPr>
                <p:cNvPr id="15" name="Group 14"/>
                <p:cNvGrpSpPr/>
                <p:nvPr/>
              </p:nvGrpSpPr>
              <p:grpSpPr>
                <a:xfrm>
                  <a:off x="6619012" y="1660456"/>
                  <a:ext cx="706576" cy="570809"/>
                  <a:chOff x="963475" y="911962"/>
                  <a:chExt cx="706576" cy="570809"/>
                </a:xfrm>
              </p:grpSpPr>
              <p:sp>
                <p:nvSpPr>
                  <p:cNvPr id="22" name="Rounded Rectangle 21"/>
                  <p:cNvSpPr/>
                  <p:nvPr/>
                </p:nvSpPr>
                <p:spPr>
                  <a:xfrm>
                    <a:off x="963475" y="911962"/>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3" name="Rounded Rectangle 22"/>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sp>
                <p:nvSpPr>
                  <p:cNvPr id="24" name="Rounded Rectangle 23"/>
                  <p:cNvSpPr/>
                  <p:nvPr/>
                </p:nvSpPr>
                <p:spPr>
                  <a:xfrm>
                    <a:off x="1328302" y="1195295"/>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solidFill>
                        <a:prstClr val="white"/>
                      </a:solidFill>
                    </a:endParaRPr>
                  </a:p>
                </p:txBody>
              </p:sp>
              <p:sp>
                <p:nvSpPr>
                  <p:cNvPr id="25" name="TextBox 24"/>
                  <p:cNvSpPr txBox="1"/>
                  <p:nvPr/>
                </p:nvSpPr>
                <p:spPr>
                  <a:xfrm>
                    <a:off x="1083563" y="921128"/>
                    <a:ext cx="501117" cy="286465"/>
                  </a:xfrm>
                  <a:prstGeom prst="rect">
                    <a:avLst/>
                  </a:prstGeom>
                  <a:noFill/>
                </p:spPr>
                <p:txBody>
                  <a:bodyPr wrap="none" rtlCol="0">
                    <a:spAutoFit/>
                  </a:bodyPr>
                  <a:lstStyle/>
                  <a:p>
                    <a:r>
                      <a:rPr lang="en-US" sz="1200" b="1" dirty="0">
                        <a:solidFill>
                          <a:prstClr val="black"/>
                        </a:solidFill>
                      </a:rPr>
                      <a:t>R. Server</a:t>
                    </a:r>
                  </a:p>
                </p:txBody>
              </p:sp>
            </p:grpSp>
            <p:grpSp>
              <p:nvGrpSpPr>
                <p:cNvPr id="16" name="Group 15"/>
                <p:cNvGrpSpPr/>
                <p:nvPr/>
              </p:nvGrpSpPr>
              <p:grpSpPr>
                <a:xfrm>
                  <a:off x="8143012" y="1669622"/>
                  <a:ext cx="706576" cy="581288"/>
                  <a:chOff x="963475" y="943186"/>
                  <a:chExt cx="706576" cy="581288"/>
                </a:xfrm>
              </p:grpSpPr>
              <p:sp>
                <p:nvSpPr>
                  <p:cNvPr id="18" name="Rounded Rectangle 17"/>
                  <p:cNvSpPr/>
                  <p:nvPr/>
                </p:nvSpPr>
                <p:spPr>
                  <a:xfrm>
                    <a:off x="963475" y="953665"/>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9" name="Rounded Rectangle 18"/>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sp>
                <p:nvSpPr>
                  <p:cNvPr id="20" name="Rounded Rectangle 19"/>
                  <p:cNvSpPr/>
                  <p:nvPr/>
                </p:nvSpPr>
                <p:spPr>
                  <a:xfrm>
                    <a:off x="1312127" y="1190616"/>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solidFill>
                        <a:prstClr val="white"/>
                      </a:solidFill>
                    </a:endParaRPr>
                  </a:p>
                </p:txBody>
              </p:sp>
              <p:sp>
                <p:nvSpPr>
                  <p:cNvPr id="21" name="TextBox 20"/>
                  <p:cNvSpPr txBox="1"/>
                  <p:nvPr/>
                </p:nvSpPr>
                <p:spPr>
                  <a:xfrm>
                    <a:off x="1077776" y="943186"/>
                    <a:ext cx="501117" cy="286465"/>
                  </a:xfrm>
                  <a:prstGeom prst="rect">
                    <a:avLst/>
                  </a:prstGeom>
                  <a:noFill/>
                </p:spPr>
                <p:txBody>
                  <a:bodyPr wrap="none" rtlCol="0">
                    <a:spAutoFit/>
                  </a:bodyPr>
                  <a:lstStyle/>
                  <a:p>
                    <a:r>
                      <a:rPr lang="en-US" sz="1200" b="1" dirty="0">
                        <a:solidFill>
                          <a:prstClr val="black"/>
                        </a:solidFill>
                      </a:rPr>
                      <a:t>R. Server</a:t>
                    </a:r>
                  </a:p>
                </p:txBody>
              </p:sp>
            </p:grpSp>
            <p:sp>
              <p:nvSpPr>
                <p:cNvPr id="17" name="TextBox 16"/>
                <p:cNvSpPr txBox="1"/>
                <p:nvPr/>
              </p:nvSpPr>
              <p:spPr>
                <a:xfrm>
                  <a:off x="7595033" y="1702602"/>
                  <a:ext cx="207399" cy="318295"/>
                </a:xfrm>
                <a:prstGeom prst="rect">
                  <a:avLst/>
                </a:prstGeom>
                <a:noFill/>
              </p:spPr>
              <p:txBody>
                <a:bodyPr wrap="none" rtlCol="0">
                  <a:spAutoFit/>
                </a:bodyPr>
                <a:lstStyle/>
                <a:p>
                  <a:r>
                    <a:rPr lang="en-US" sz="1400" b="1" dirty="0">
                      <a:solidFill>
                        <a:prstClr val="black"/>
                      </a:solidFill>
                    </a:rPr>
                    <a:t>…</a:t>
                  </a:r>
                </a:p>
              </p:txBody>
            </p:sp>
          </p:grpSp>
          <p:sp>
            <p:nvSpPr>
              <p:cNvPr id="12" name="Rounded Rectangle 11"/>
              <p:cNvSpPr/>
              <p:nvPr/>
            </p:nvSpPr>
            <p:spPr>
              <a:xfrm>
                <a:off x="6483475" y="2477570"/>
                <a:ext cx="1752600" cy="369332"/>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prstClr val="black"/>
                    </a:solidFill>
                  </a:rPr>
                  <a:t>Client</a:t>
                </a:r>
              </a:p>
            </p:txBody>
          </p:sp>
          <p:sp>
            <p:nvSpPr>
              <p:cNvPr id="13" name="Rounded Rectangle 12"/>
              <p:cNvSpPr/>
              <p:nvPr/>
            </p:nvSpPr>
            <p:spPr>
              <a:xfrm>
                <a:off x="6483475" y="1981199"/>
                <a:ext cx="1739600" cy="390293"/>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prstClr val="black"/>
                    </a:solidFill>
                  </a:rPr>
                  <a:t>Users</a:t>
                </a:r>
              </a:p>
            </p:txBody>
          </p:sp>
        </p:grpSp>
        <p:sp>
          <p:nvSpPr>
            <p:cNvPr id="9" name="TextBox 8"/>
            <p:cNvSpPr txBox="1"/>
            <p:nvPr/>
          </p:nvSpPr>
          <p:spPr>
            <a:xfrm>
              <a:off x="3798699" y="28510380"/>
              <a:ext cx="976745" cy="609959"/>
            </a:xfrm>
            <a:prstGeom prst="rect">
              <a:avLst/>
            </a:prstGeom>
            <a:noFill/>
          </p:spPr>
          <p:txBody>
            <a:bodyPr wrap="none" rtlCol="0">
              <a:spAutoFit/>
            </a:bodyPr>
            <a:lstStyle/>
            <a:p>
              <a:r>
                <a:rPr lang="en-US" sz="1600" dirty="0">
                  <a:solidFill>
                    <a:prstClr val="black"/>
                  </a:solidFill>
                </a:rPr>
                <a:t>iCAT</a:t>
              </a:r>
            </a:p>
          </p:txBody>
        </p:sp>
        <p:sp>
          <p:nvSpPr>
            <p:cNvPr id="10" name="TextBox 9"/>
            <p:cNvSpPr txBox="1"/>
            <p:nvPr/>
          </p:nvSpPr>
          <p:spPr>
            <a:xfrm>
              <a:off x="8562591" y="26587912"/>
              <a:ext cx="7553417" cy="8705786"/>
            </a:xfrm>
            <a:prstGeom prst="rect">
              <a:avLst/>
            </a:prstGeom>
            <a:noFill/>
          </p:spPr>
          <p:txBody>
            <a:bodyPr wrap="square" rtlCol="0">
              <a:spAutoFit/>
            </a:bodyPr>
            <a:lstStyle/>
            <a:p>
              <a:r>
                <a:rPr lang="en-US" sz="2400" dirty="0">
                  <a:solidFill>
                    <a:prstClr val="black"/>
                  </a:solidFill>
                </a:rPr>
                <a:t>Distributed Data Grid Middleware:</a:t>
              </a:r>
            </a:p>
            <a:p>
              <a:pPr marL="457200" indent="-457200">
                <a:buFont typeface="Arial" panose="020B0604020202020204" pitchFamily="34" charset="0"/>
                <a:buChar char="•"/>
              </a:pPr>
              <a:r>
                <a:rPr lang="en-US" sz="2000" dirty="0">
                  <a:solidFill>
                    <a:prstClr val="black"/>
                  </a:solidFill>
                </a:rPr>
                <a:t>Metadata Catalog holding virtual file system information and associated metadata</a:t>
              </a:r>
            </a:p>
            <a:p>
              <a:pPr marL="457200" indent="-457200">
                <a:buFont typeface="Arial" panose="020B0604020202020204" pitchFamily="34" charset="0"/>
                <a:buChar char="•"/>
              </a:pPr>
              <a:r>
                <a:rPr lang="en-US" sz="2000" dirty="0">
                  <a:solidFill>
                    <a:prstClr val="black"/>
                  </a:solidFill>
                </a:rPr>
                <a:t>Extensible number of ‘Resource Servers’ which may provide connectivity to storage resources</a:t>
              </a:r>
            </a:p>
            <a:p>
              <a:pPr marL="457200" indent="-457200">
                <a:buFont typeface="Arial" panose="020B0604020202020204" pitchFamily="34" charset="0"/>
                <a:buChar char="•"/>
              </a:pPr>
              <a:r>
                <a:rPr lang="en-US" sz="2000" dirty="0">
                  <a:solidFill>
                    <a:prstClr val="black"/>
                  </a:solidFill>
                </a:rPr>
                <a:t>Integrated Rule Engine for Policy Driven Data Management triggered by Data Management Activities</a:t>
              </a:r>
            </a:p>
            <a:p>
              <a:pPr marL="457200" indent="-457200">
                <a:buFont typeface="Arial" panose="020B0604020202020204" pitchFamily="34" charset="0"/>
                <a:buChar char="•"/>
              </a:pPr>
              <a:r>
                <a:rPr lang="en-US" sz="2000" dirty="0">
                  <a:solidFill>
                    <a:prstClr val="black"/>
                  </a:solidFill>
                </a:rPr>
                <a:t>Extensibility via Microservices (MSVC) – Plugins providing functionality to the Rule Engine</a:t>
              </a:r>
            </a:p>
          </p:txBody>
        </p:sp>
      </p:grpSp>
    </p:spTree>
    <p:extLst>
      <p:ext uri="{BB962C8B-B14F-4D97-AF65-F5344CB8AC3E}">
        <p14:creationId xmlns:p14="http://schemas.microsoft.com/office/powerpoint/2010/main" val="2056804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Summary</a:t>
            </a:r>
            <a:endParaRPr lang="en-US" sz="3600" dirty="0"/>
          </a:p>
        </p:txBody>
      </p:sp>
      <p:sp>
        <p:nvSpPr>
          <p:cNvPr id="3" name="Content Placeholder 2"/>
          <p:cNvSpPr>
            <a:spLocks noGrp="1"/>
          </p:cNvSpPr>
          <p:nvPr>
            <p:ph idx="1"/>
          </p:nvPr>
        </p:nvSpPr>
        <p:spPr>
          <a:xfrm>
            <a:off x="457199" y="870158"/>
            <a:ext cx="8072203" cy="4262284"/>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a:t>
            </a:r>
            <a:r>
              <a:rPr lang="en-US" dirty="0" smtClean="0">
                <a:solidFill>
                  <a:srgbClr val="FF0000"/>
                </a:solidFill>
              </a:rPr>
              <a:t>types</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endParaRPr lang="en-US" dirty="0"/>
          </a:p>
        </p:txBody>
      </p:sp>
      <p:sp>
        <p:nvSpPr>
          <p:cNvPr id="7" name="Rectangle 6"/>
          <p:cNvSpPr/>
          <p:nvPr/>
        </p:nvSpPr>
        <p:spPr>
          <a:xfrm>
            <a:off x="451250" y="4972242"/>
            <a:ext cx="5914103" cy="1837426"/>
          </a:xfrm>
          <a:prstGeom prst="rect">
            <a:avLst/>
          </a:prstGeom>
        </p:spPr>
        <p:txBody>
          <a:bodyPr wrap="square">
            <a:spAutoFit/>
          </a:bodyPr>
          <a:lstStyle/>
          <a:p>
            <a:pPr marL="514350" lvl="0" indent="-514350">
              <a:spcBef>
                <a:spcPct val="20000"/>
              </a:spcBef>
              <a:buFont typeface="+mj-lt"/>
              <a:buAutoNum type="arabicPeriod" startAt="7"/>
            </a:pPr>
            <a:r>
              <a:rPr lang="en-US" sz="2700" dirty="0"/>
              <a:t>New social media and </a:t>
            </a:r>
            <a:r>
              <a:rPr lang="en-US" sz="2700" dirty="0">
                <a:solidFill>
                  <a:srgbClr val="FF0000"/>
                </a:solidFill>
              </a:rPr>
              <a:t>collaboration</a:t>
            </a:r>
            <a:r>
              <a:rPr lang="en-US" sz="2700" dirty="0"/>
              <a:t> functionality</a:t>
            </a:r>
          </a:p>
          <a:p>
            <a:pPr marL="514350" lvl="0" indent="-514350">
              <a:spcBef>
                <a:spcPct val="20000"/>
              </a:spcBef>
              <a:buFont typeface="+mj-lt"/>
              <a:buAutoNum type="arabicPeriod" startAt="7"/>
            </a:pPr>
            <a:r>
              <a:rPr lang="en-US" sz="2700" dirty="0">
                <a:solidFill>
                  <a:srgbClr val="FF0000"/>
                </a:solidFill>
              </a:rPr>
              <a:t>Links</a:t>
            </a:r>
            <a:r>
              <a:rPr lang="en-US" sz="2700" dirty="0"/>
              <a:t> to other data and modeling systems </a:t>
            </a:r>
          </a:p>
        </p:txBody>
      </p:sp>
    </p:spTree>
    <p:extLst>
      <p:ext uri="{BB962C8B-B14F-4D97-AF65-F5344CB8AC3E}">
        <p14:creationId xmlns:p14="http://schemas.microsoft.com/office/powerpoint/2010/main" val="399276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777" y="1345544"/>
            <a:ext cx="8229600" cy="3524348"/>
          </a:xfrm>
        </p:spPr>
        <p:txBody>
          <a:bodyPr>
            <a:normAutofit/>
          </a:bodyPr>
          <a:lstStyle/>
          <a:p>
            <a:pPr lvl="1"/>
            <a:r>
              <a:rPr lang="en-US" sz="2000" dirty="0" smtClean="0"/>
              <a:t>USU</a:t>
            </a:r>
          </a:p>
          <a:p>
            <a:pPr lvl="1"/>
            <a:r>
              <a:rPr lang="en-US" sz="2000" dirty="0" smtClean="0"/>
              <a:t>RENCI/UNC</a:t>
            </a:r>
          </a:p>
          <a:p>
            <a:pPr lvl="1"/>
            <a:r>
              <a:rPr lang="en-US" sz="2000" dirty="0" smtClean="0"/>
              <a:t>CUAHSI</a:t>
            </a:r>
            <a:endParaRPr lang="en-US" sz="2000" dirty="0"/>
          </a:p>
          <a:p>
            <a:pPr lvl="1"/>
            <a:r>
              <a:rPr lang="en-US" sz="2000" dirty="0" smtClean="0"/>
              <a:t>BYU</a:t>
            </a:r>
          </a:p>
          <a:p>
            <a:pPr lvl="1"/>
            <a:r>
              <a:rPr lang="en-US" sz="2000" dirty="0" smtClean="0"/>
              <a:t>Tufts</a:t>
            </a:r>
          </a:p>
          <a:p>
            <a:pPr lvl="1"/>
            <a:r>
              <a:rPr lang="en-US" sz="2000" dirty="0" smtClean="0"/>
              <a:t>UVA</a:t>
            </a:r>
          </a:p>
          <a:p>
            <a:pPr lvl="1"/>
            <a:r>
              <a:rPr lang="en-US" sz="2000" dirty="0" smtClean="0"/>
              <a:t>Texas </a:t>
            </a:r>
          </a:p>
          <a:p>
            <a:pPr lvl="1"/>
            <a:r>
              <a:rPr lang="en-US" sz="2000" dirty="0" smtClean="0"/>
              <a:t>Purdue</a:t>
            </a:r>
          </a:p>
          <a:p>
            <a:pPr lvl="1"/>
            <a:r>
              <a:rPr lang="en-US" sz="2000" dirty="0" smtClean="0"/>
              <a:t>SDSC</a:t>
            </a:r>
            <a:endParaRPr lang="en-US" sz="2000" dirty="0"/>
          </a:p>
        </p:txBody>
      </p:sp>
      <p:sp>
        <p:nvSpPr>
          <p:cNvPr id="4" name="Title 1"/>
          <p:cNvSpPr>
            <a:spLocks noGrp="1"/>
          </p:cNvSpPr>
          <p:nvPr>
            <p:ph type="title"/>
          </p:nvPr>
        </p:nvSpPr>
        <p:spPr>
          <a:xfrm>
            <a:off x="514821" y="1"/>
            <a:ext cx="8229600" cy="721114"/>
          </a:xfrm>
        </p:spPr>
        <p:txBody>
          <a:bodyPr>
            <a:normAutofit fontScale="90000"/>
          </a:bodyPr>
          <a:lstStyle/>
          <a:p>
            <a:r>
              <a:rPr lang="en-US" dirty="0" smtClean="0"/>
              <a:t>Thanks to a lot of people</a:t>
            </a:r>
            <a:endParaRPr lang="en-US" dirty="0"/>
          </a:p>
        </p:txBody>
      </p:sp>
      <p:sp>
        <p:nvSpPr>
          <p:cNvPr id="35" name="Rectangle 10"/>
          <p:cNvSpPr>
            <a:spLocks noChangeArrowheads="1"/>
          </p:cNvSpPr>
          <p:nvPr/>
        </p:nvSpPr>
        <p:spPr bwMode="auto">
          <a:xfrm>
            <a:off x="57621" y="5867400"/>
            <a:ext cx="9144000" cy="738664"/>
          </a:xfrm>
          <a:prstGeom prst="rect">
            <a:avLst/>
          </a:prstGeom>
          <a:noFill/>
          <a:ln w="9525">
            <a:noFill/>
            <a:miter lim="800000"/>
            <a:headEnd/>
            <a:tailEnd/>
          </a:ln>
        </p:spPr>
        <p:txBody>
          <a:bodyPr wrap="square">
            <a:spAutoFit/>
          </a:bodyPr>
          <a:lstStyle/>
          <a:p>
            <a:endParaRPr lang="en-US" dirty="0">
              <a:solidFill>
                <a:srgbClr val="1F497D"/>
              </a:solidFill>
            </a:endParaRPr>
          </a:p>
          <a:p>
            <a:pPr algn="ctr"/>
            <a:r>
              <a:rPr lang="en-US" sz="2400" dirty="0" smtClean="0">
                <a:solidFill>
                  <a:srgbClr val="1F497D"/>
                </a:solidFill>
                <a:hlinkClick r:id="rId3"/>
              </a:rPr>
              <a:t>http://hydroshare.cuahsi.org</a:t>
            </a:r>
            <a:r>
              <a:rPr lang="en-US" sz="2400" dirty="0" smtClean="0">
                <a:solidFill>
                  <a:srgbClr val="1F497D"/>
                </a:solidFill>
              </a:rPr>
              <a:t>  </a:t>
            </a:r>
            <a:endParaRPr lang="en-US" sz="2400" dirty="0">
              <a:solidFill>
                <a:srgbClr val="1F497D"/>
              </a:solidFill>
            </a:endParaRPr>
          </a:p>
        </p:txBody>
      </p:sp>
      <p:pic>
        <p:nvPicPr>
          <p:cNvPr id="30" name="Picture 3" descr="C:\Users\dtarb\Dave\Projects\CUAHSI\HydroShare\Logo\Hydroshar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3" y="6154895"/>
            <a:ext cx="2277519" cy="4628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949655"/>
            <a:ext cx="6521182" cy="4347029"/>
          </a:xfrm>
          <a:prstGeom prst="rect">
            <a:avLst/>
          </a:prstGeom>
        </p:spPr>
      </p:pic>
      <p:grpSp>
        <p:nvGrpSpPr>
          <p:cNvPr id="5" name="Group 4"/>
          <p:cNvGrpSpPr/>
          <p:nvPr/>
        </p:nvGrpSpPr>
        <p:grpSpPr>
          <a:xfrm>
            <a:off x="7186108" y="6119031"/>
            <a:ext cx="1890036" cy="574900"/>
            <a:chOff x="7186108" y="6206899"/>
            <a:chExt cx="1890036" cy="574900"/>
          </a:xfrm>
        </p:grpSpPr>
        <p:sp>
          <p:nvSpPr>
            <p:cNvPr id="12" name="Rectangle 10"/>
            <p:cNvSpPr>
              <a:spLocks noChangeArrowheads="1"/>
            </p:cNvSpPr>
            <p:nvPr/>
          </p:nvSpPr>
          <p:spPr bwMode="auto">
            <a:xfrm>
              <a:off x="7186108" y="6206899"/>
              <a:ext cx="1865430" cy="574900"/>
            </a:xfrm>
            <a:prstGeom prst="rect">
              <a:avLst/>
            </a:prstGeom>
            <a:solidFill>
              <a:schemeClr val="bg1"/>
            </a:solidFill>
            <a:ln w="25400" algn="ctr">
              <a:solidFill>
                <a:schemeClr val="tx1"/>
              </a:solidFill>
              <a:miter lim="800000"/>
              <a:headEnd/>
              <a:tailEnd/>
            </a:ln>
          </p:spPr>
          <p:txBody>
            <a:bodyPr wrap="none" anchor="ctr"/>
            <a:lstStyle/>
            <a:p>
              <a:endParaRPr lang="en-US" sz="1400">
                <a:solidFill>
                  <a:prstClr val="black"/>
                </a:solidFill>
              </a:endParaRPr>
            </a:p>
          </p:txBody>
        </p:sp>
        <p:pic>
          <p:nvPicPr>
            <p:cNvPr id="13" name="Picture 11" descr="nsf4c"/>
            <p:cNvPicPr>
              <a:picLocks noChangeAspect="1" noChangeArrowheads="1"/>
            </p:cNvPicPr>
            <p:nvPr/>
          </p:nvPicPr>
          <p:blipFill>
            <a:blip r:embed="rId6" cstate="print"/>
            <a:srcRect/>
            <a:stretch>
              <a:fillRect/>
            </a:stretch>
          </p:blipFill>
          <p:spPr bwMode="auto">
            <a:xfrm>
              <a:off x="7254920" y="6246497"/>
              <a:ext cx="550821" cy="495704"/>
            </a:xfrm>
            <a:prstGeom prst="rect">
              <a:avLst/>
            </a:prstGeom>
            <a:noFill/>
            <a:ln w="9525">
              <a:noFill/>
              <a:miter lim="800000"/>
              <a:headEnd/>
              <a:tailEnd/>
            </a:ln>
          </p:spPr>
        </p:pic>
        <p:sp>
          <p:nvSpPr>
            <p:cNvPr id="14" name="Text Box 12"/>
            <p:cNvSpPr txBox="1">
              <a:spLocks noChangeArrowheads="1"/>
            </p:cNvSpPr>
            <p:nvPr/>
          </p:nvSpPr>
          <p:spPr bwMode="auto">
            <a:xfrm>
              <a:off x="7830348" y="6242763"/>
              <a:ext cx="1245796" cy="503173"/>
            </a:xfrm>
            <a:prstGeom prst="rect">
              <a:avLst/>
            </a:prstGeom>
            <a:noFill/>
            <a:ln w="9525" algn="ctr">
              <a:noFill/>
              <a:miter lim="800000"/>
              <a:headEnd/>
              <a:tailEnd/>
            </a:ln>
          </p:spPr>
          <p:txBody>
            <a:bodyPr wrap="square">
              <a:spAutoFit/>
            </a:bodyPr>
            <a:lstStyle/>
            <a:p>
              <a:pPr defTabSz="4389438"/>
              <a:r>
                <a:rPr lang="en-US" sz="1400" dirty="0" smtClean="0">
                  <a:solidFill>
                    <a:prstClr val="black"/>
                  </a:solidFill>
                </a:rPr>
                <a:t>OCI-1148453 </a:t>
              </a:r>
            </a:p>
            <a:p>
              <a:pPr defTabSz="4389438"/>
              <a:r>
                <a:rPr lang="en-US" sz="1400" dirty="0" smtClean="0">
                  <a:solidFill>
                    <a:prstClr val="black"/>
                  </a:solidFill>
                </a:rPr>
                <a:t>OCI-1148090</a:t>
              </a:r>
              <a:endParaRPr lang="en-US" sz="1400" dirty="0">
                <a:solidFill>
                  <a:prstClr val="black"/>
                </a:solidFill>
              </a:endParaRPr>
            </a:p>
          </p:txBody>
        </p:sp>
      </p:grpSp>
    </p:spTree>
    <p:extLst>
      <p:ext uri="{BB962C8B-B14F-4D97-AF65-F5344CB8AC3E}">
        <p14:creationId xmlns:p14="http://schemas.microsoft.com/office/powerpoint/2010/main" val="248157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4" y="1"/>
            <a:ext cx="8972999" cy="694430"/>
          </a:xfrm>
        </p:spPr>
        <p:txBody>
          <a:bodyPr>
            <a:normAutofit/>
          </a:bodyPr>
          <a:lstStyle/>
          <a:p>
            <a:r>
              <a:rPr lang="en-US" sz="3200" dirty="0" smtClean="0">
                <a:solidFill>
                  <a:srgbClr val="FF0000"/>
                </a:solidFill>
                <a:latin typeface="+mn-lt"/>
                <a:ea typeface="+mn-ea"/>
                <a:cs typeface="+mn-cs"/>
              </a:rPr>
              <a:t>A digital divide</a:t>
            </a:r>
            <a:endParaRPr lang="en-US" sz="3200" dirty="0">
              <a:solidFill>
                <a:srgbClr val="FF0000"/>
              </a:solidFill>
              <a:latin typeface="+mn-lt"/>
              <a:ea typeface="+mn-ea"/>
              <a:cs typeface="+mn-cs"/>
            </a:endParaRPr>
          </a:p>
        </p:txBody>
      </p:sp>
      <p:grpSp>
        <p:nvGrpSpPr>
          <p:cNvPr id="3" name="Group 2"/>
          <p:cNvGrpSpPr/>
          <p:nvPr/>
        </p:nvGrpSpPr>
        <p:grpSpPr>
          <a:xfrm>
            <a:off x="466344" y="609580"/>
            <a:ext cx="8580329" cy="4997561"/>
            <a:chOff x="466344" y="1202716"/>
            <a:chExt cx="8580329" cy="5547446"/>
          </a:xfrm>
        </p:grpSpPr>
        <p:cxnSp>
          <p:nvCxnSpPr>
            <p:cNvPr id="28" name="Straight Connector 27"/>
            <p:cNvCxnSpPr/>
            <p:nvPr/>
          </p:nvCxnSpPr>
          <p:spPr>
            <a:xfrm rot="5400000">
              <a:off x="2286000" y="3810000"/>
              <a:ext cx="457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50523" y="1214904"/>
              <a:ext cx="1806777" cy="409970"/>
            </a:xfrm>
            <a:prstGeom prst="rect">
              <a:avLst/>
            </a:prstGeom>
            <a:noFill/>
            <a:ln>
              <a:noFill/>
            </a:ln>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Big Data and HPC</a:t>
              </a:r>
              <a:endParaRPr lang="en-US" dirty="0">
                <a:solidFill>
                  <a:prstClr val="black"/>
                </a:solidFill>
                <a:latin typeface="Calibri"/>
                <a:ea typeface="+mn-ea"/>
                <a:cs typeface="+mn-cs"/>
              </a:endParaRPr>
            </a:p>
          </p:txBody>
        </p:sp>
        <p:sp>
          <p:nvSpPr>
            <p:cNvPr id="30" name="TextBox 29"/>
            <p:cNvSpPr txBox="1"/>
            <p:nvPr/>
          </p:nvSpPr>
          <p:spPr>
            <a:xfrm>
              <a:off x="1149096" y="1202716"/>
              <a:ext cx="2362200" cy="865237"/>
            </a:xfrm>
            <a:prstGeom prst="rect">
              <a:avLst/>
            </a:prstGeom>
            <a:noFill/>
            <a:ln>
              <a:noFill/>
            </a:ln>
          </p:spPr>
          <p:txBody>
            <a:bodyPr wrap="squar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Researchers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Experimentalists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Modelers</a:t>
              </a:r>
              <a:endParaRPr lang="en-US" dirty="0">
                <a:solidFill>
                  <a:prstClr val="black"/>
                </a:solidFill>
                <a:latin typeface="Calibri"/>
                <a:ea typeface="+mn-ea"/>
                <a:cs typeface="+mn-cs"/>
              </a:endParaRPr>
            </a:p>
          </p:txBody>
        </p:sp>
        <p:pic>
          <p:nvPicPr>
            <p:cNvPr id="20" name="Picture 7"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71" y="2187581"/>
              <a:ext cx="2738956" cy="18237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srcRect/>
            <a:stretch>
              <a:fillRect/>
            </a:stretch>
          </p:blipFill>
          <p:spPr bwMode="auto">
            <a:xfrm>
              <a:off x="629806" y="4080319"/>
              <a:ext cx="3695278" cy="1612696"/>
            </a:xfrm>
            <a:prstGeom prst="rect">
              <a:avLst/>
            </a:prstGeom>
            <a:noFill/>
            <a:ln w="9525" cap="flat" cmpd="sng">
              <a:noFill/>
              <a:prstDash val="solid"/>
              <a:miter lim="800000"/>
              <a:headEnd/>
              <a:tailEnd/>
            </a:ln>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78" y="1721568"/>
              <a:ext cx="2916936" cy="193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5" name="Group 64"/>
            <p:cNvGrpSpPr/>
            <p:nvPr/>
          </p:nvGrpSpPr>
          <p:grpSpPr>
            <a:xfrm>
              <a:off x="5119088" y="3729467"/>
              <a:ext cx="3847803" cy="2010201"/>
              <a:chOff x="802341" y="4272210"/>
              <a:chExt cx="5709759" cy="2010201"/>
            </a:xfrm>
          </p:grpSpPr>
          <p:sp>
            <p:nvSpPr>
              <p:cNvPr id="66" name="Arc 65"/>
              <p:cNvSpPr/>
              <p:nvPr/>
            </p:nvSpPr>
            <p:spPr>
              <a:xfrm rot="19258498">
                <a:off x="5301857" y="4329740"/>
                <a:ext cx="1210243" cy="1222359"/>
              </a:xfrm>
              <a:prstGeom prst="arc">
                <a:avLst>
                  <a:gd name="adj1" fmla="val 16725756"/>
                  <a:gd name="adj2" fmla="val 608778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7" name="Arc 66"/>
              <p:cNvSpPr/>
              <p:nvPr/>
            </p:nvSpPr>
            <p:spPr>
              <a:xfrm rot="2772809">
                <a:off x="4898435" y="4579400"/>
                <a:ext cx="1226977" cy="1901124"/>
              </a:xfrm>
              <a:prstGeom prst="arc">
                <a:avLst>
                  <a:gd name="adj1" fmla="val 17195042"/>
                  <a:gd name="adj2" fmla="val 463581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8" name="Arc 67"/>
              <p:cNvSpPr/>
              <p:nvPr/>
            </p:nvSpPr>
            <p:spPr>
              <a:xfrm rot="5400000">
                <a:off x="4071031" y="4778516"/>
                <a:ext cx="718155" cy="2289635"/>
              </a:xfrm>
              <a:prstGeom prst="arc">
                <a:avLst>
                  <a:gd name="adj1" fmla="val 16404206"/>
                  <a:gd name="adj2" fmla="val 526496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9" name="Arc 68"/>
              <p:cNvSpPr/>
              <p:nvPr/>
            </p:nvSpPr>
            <p:spPr>
              <a:xfrm rot="5400000">
                <a:off x="2385940" y="4908541"/>
                <a:ext cx="718155" cy="1832435"/>
              </a:xfrm>
              <a:prstGeom prst="arc">
                <a:avLst>
                  <a:gd name="adj1" fmla="val 16404206"/>
                  <a:gd name="adj2" fmla="val 47909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0" name="Arc 69"/>
              <p:cNvSpPr/>
              <p:nvPr/>
            </p:nvSpPr>
            <p:spPr>
              <a:xfrm rot="5400000">
                <a:off x="1395340" y="4819648"/>
                <a:ext cx="718155" cy="1832435"/>
              </a:xfrm>
              <a:prstGeom prst="arc">
                <a:avLst>
                  <a:gd name="adj1" fmla="val 18591137"/>
                  <a:gd name="adj2" fmla="val 684592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1" name="Arc 70"/>
              <p:cNvSpPr/>
              <p:nvPr/>
            </p:nvSpPr>
            <p:spPr>
              <a:xfrm rot="5400000">
                <a:off x="1359481" y="4368736"/>
                <a:ext cx="718155" cy="1832435"/>
              </a:xfrm>
              <a:prstGeom prst="arc">
                <a:avLst>
                  <a:gd name="adj1" fmla="val 3114832"/>
                  <a:gd name="adj2" fmla="val 912160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2" name="Arc 71"/>
              <p:cNvSpPr/>
              <p:nvPr/>
            </p:nvSpPr>
            <p:spPr>
              <a:xfrm rot="5400000">
                <a:off x="1852540" y="3934593"/>
                <a:ext cx="718155" cy="1832435"/>
              </a:xfrm>
              <a:prstGeom prst="arc">
                <a:avLst>
                  <a:gd name="adj1" fmla="val 4518150"/>
                  <a:gd name="adj2" fmla="val 1504079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3" name="Arc 72"/>
              <p:cNvSpPr/>
              <p:nvPr/>
            </p:nvSpPr>
            <p:spPr>
              <a:xfrm rot="5400000">
                <a:off x="3191916" y="3812840"/>
                <a:ext cx="718155" cy="1832435"/>
              </a:xfrm>
              <a:prstGeom prst="arc">
                <a:avLst>
                  <a:gd name="adj1" fmla="val 5879478"/>
                  <a:gd name="adj2" fmla="val 1563335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4" name="Arc 73"/>
              <p:cNvSpPr/>
              <p:nvPr/>
            </p:nvSpPr>
            <p:spPr>
              <a:xfrm rot="5400000">
                <a:off x="4533364" y="3934593"/>
                <a:ext cx="1157202" cy="1832435"/>
              </a:xfrm>
              <a:prstGeom prst="arc">
                <a:avLst>
                  <a:gd name="adj1" fmla="val 5964373"/>
                  <a:gd name="adj2" fmla="val 139479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grpSp>
        <p:sp>
          <p:nvSpPr>
            <p:cNvPr id="10" name="TextBox 9"/>
            <p:cNvSpPr txBox="1"/>
            <p:nvPr/>
          </p:nvSpPr>
          <p:spPr>
            <a:xfrm>
              <a:off x="6450660" y="5042034"/>
              <a:ext cx="595035"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awk</a:t>
              </a:r>
              <a:endParaRPr lang="en-US" dirty="0">
                <a:solidFill>
                  <a:prstClr val="black"/>
                </a:solidFill>
                <a:latin typeface="Calibri"/>
                <a:ea typeface="+mn-ea"/>
                <a:cs typeface="+mn-cs"/>
              </a:endParaRPr>
            </a:p>
          </p:txBody>
        </p:sp>
        <p:sp>
          <p:nvSpPr>
            <p:cNvPr id="75" name="TextBox 74"/>
            <p:cNvSpPr txBox="1"/>
            <p:nvPr/>
          </p:nvSpPr>
          <p:spPr>
            <a:xfrm>
              <a:off x="5707634" y="4916788"/>
              <a:ext cx="646331"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grep</a:t>
              </a:r>
              <a:endParaRPr lang="en-US" dirty="0">
                <a:solidFill>
                  <a:prstClr val="black"/>
                </a:solidFill>
                <a:latin typeface="Calibri"/>
                <a:ea typeface="+mn-ea"/>
                <a:cs typeface="+mn-cs"/>
              </a:endParaRPr>
            </a:p>
          </p:txBody>
        </p:sp>
        <p:sp>
          <p:nvSpPr>
            <p:cNvPr id="76" name="TextBox 75"/>
            <p:cNvSpPr txBox="1"/>
            <p:nvPr/>
          </p:nvSpPr>
          <p:spPr>
            <a:xfrm>
              <a:off x="6870005" y="4133081"/>
              <a:ext cx="351378"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vi</a:t>
              </a:r>
              <a:endParaRPr lang="en-US" dirty="0">
                <a:solidFill>
                  <a:prstClr val="black"/>
                </a:solidFill>
                <a:latin typeface="Calibri"/>
                <a:ea typeface="+mn-ea"/>
                <a:cs typeface="+mn-cs"/>
              </a:endParaRPr>
            </a:p>
          </p:txBody>
        </p:sp>
        <p:sp>
          <p:nvSpPr>
            <p:cNvPr id="15" name="Rectangle 14"/>
            <p:cNvSpPr/>
            <p:nvPr/>
          </p:nvSpPr>
          <p:spPr>
            <a:xfrm>
              <a:off x="6153468" y="4566820"/>
              <a:ext cx="2634054"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#PBS -l </a:t>
              </a:r>
              <a:r>
                <a:rPr lang="en-US" dirty="0" smtClean="0">
                  <a:solidFill>
                    <a:prstClr val="black"/>
                  </a:solidFill>
                  <a:latin typeface="Calibri"/>
                  <a:ea typeface="+mn-ea"/>
                  <a:cs typeface="+mn-cs"/>
                </a:rPr>
                <a:t>nodes=4:ppn=8</a:t>
              </a:r>
              <a:endParaRPr lang="en-US" dirty="0">
                <a:solidFill>
                  <a:prstClr val="black"/>
                </a:solidFill>
                <a:latin typeface="Calibri"/>
                <a:ea typeface="+mn-ea"/>
                <a:cs typeface="+mn-cs"/>
              </a:endParaRPr>
            </a:p>
          </p:txBody>
        </p:sp>
        <p:sp>
          <p:nvSpPr>
            <p:cNvPr id="77" name="TextBox 76"/>
            <p:cNvSpPr txBox="1"/>
            <p:nvPr/>
          </p:nvSpPr>
          <p:spPr>
            <a:xfrm>
              <a:off x="7113194" y="4922936"/>
              <a:ext cx="1043876"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mpiexec</a:t>
              </a:r>
              <a:endParaRPr lang="en-US" dirty="0">
                <a:solidFill>
                  <a:prstClr val="black"/>
                </a:solidFill>
                <a:latin typeface="Calibri"/>
                <a:ea typeface="+mn-ea"/>
                <a:cs typeface="+mn-cs"/>
              </a:endParaRPr>
            </a:p>
          </p:txBody>
        </p:sp>
        <p:sp>
          <p:nvSpPr>
            <p:cNvPr id="78" name="TextBox 77"/>
            <p:cNvSpPr txBox="1"/>
            <p:nvPr/>
          </p:nvSpPr>
          <p:spPr>
            <a:xfrm>
              <a:off x="7718490" y="4011328"/>
              <a:ext cx="877163"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chmod</a:t>
              </a:r>
              <a:endParaRPr lang="en-US" dirty="0">
                <a:solidFill>
                  <a:prstClr val="black"/>
                </a:solidFill>
                <a:latin typeface="Calibri"/>
                <a:ea typeface="+mn-ea"/>
                <a:cs typeface="+mn-cs"/>
              </a:endParaRPr>
            </a:p>
          </p:txBody>
        </p:sp>
        <p:sp>
          <p:nvSpPr>
            <p:cNvPr id="16" name="Rectangle 15"/>
            <p:cNvSpPr/>
            <p:nvPr/>
          </p:nvSpPr>
          <p:spPr>
            <a:xfrm>
              <a:off x="5496878" y="4133081"/>
              <a:ext cx="1313180"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#!/bin/bash</a:t>
              </a:r>
            </a:p>
          </p:txBody>
        </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720" y="5619100"/>
              <a:ext cx="3999953" cy="11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466344" y="5102871"/>
              <a:ext cx="1737360" cy="15585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0" y="5888959"/>
            <a:ext cx="9144000" cy="369332"/>
          </a:xfrm>
          <a:prstGeom prst="rect">
            <a:avLst/>
          </a:prstGeom>
        </p:spPr>
        <p:txBody>
          <a:bodyPr wrap="square">
            <a:spAutoFit/>
          </a:bodyPr>
          <a:lstStyle/>
          <a:p>
            <a:pPr algn="ctr"/>
            <a:r>
              <a:rPr lang="en-US" b="1" dirty="0"/>
              <a:t>Do you have the access or know how to take advantage of advanced computing capability?</a:t>
            </a:r>
            <a:endParaRPr lang="en-US" dirty="0"/>
          </a:p>
        </p:txBody>
      </p:sp>
      <p:sp>
        <p:nvSpPr>
          <p:cNvPr id="5" name="TextBox 4"/>
          <p:cNvSpPr txBox="1"/>
          <p:nvPr/>
        </p:nvSpPr>
        <p:spPr>
          <a:xfrm>
            <a:off x="4704701" y="6507061"/>
            <a:ext cx="4417684" cy="369332"/>
          </a:xfrm>
          <a:prstGeom prst="rect">
            <a:avLst/>
          </a:prstGeom>
          <a:noFill/>
        </p:spPr>
        <p:txBody>
          <a:bodyPr wrap="none" rtlCol="0">
            <a:spAutoFit/>
          </a:bodyPr>
          <a:lstStyle/>
          <a:p>
            <a:r>
              <a:rPr lang="en-US" dirty="0" smtClean="0">
                <a:solidFill>
                  <a:srgbClr val="FF0000"/>
                </a:solidFill>
              </a:rPr>
              <a:t>Gateways,  Web Interfaces, Software services</a:t>
            </a:r>
            <a:endParaRPr lang="en-US" dirty="0">
              <a:solidFill>
                <a:srgbClr val="FF0000"/>
              </a:solidFill>
            </a:endParaRPr>
          </a:p>
        </p:txBody>
      </p:sp>
    </p:spTree>
    <p:extLst>
      <p:ext uri="{BB962C8B-B14F-4D97-AF65-F5344CB8AC3E}">
        <p14:creationId xmlns:p14="http://schemas.microsoft.com/office/powerpoint/2010/main" val="418484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09600"/>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1005396"/>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1888301"/>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Figure 5.1.  Conceptualization of the Water Cycle (Schematic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410200" y="4267200"/>
            <a:ext cx="3102349" cy="2438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itle 1"/>
          <p:cNvSpPr txBox="1">
            <a:spLocks/>
          </p:cNvSpPr>
          <p:nvPr/>
        </p:nvSpPr>
        <p:spPr>
          <a:xfrm>
            <a:off x="457200" y="11748"/>
            <a:ext cx="8229600" cy="8264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t>What is CUAHSI?</a:t>
            </a:r>
            <a:endParaRPr lang="en-US" sz="3600" dirty="0"/>
          </a:p>
        </p:txBody>
      </p:sp>
      <p:grpSp>
        <p:nvGrpSpPr>
          <p:cNvPr id="12" name="Group 4"/>
          <p:cNvGrpSpPr>
            <a:grpSpLocks/>
          </p:cNvGrpSpPr>
          <p:nvPr/>
        </p:nvGrpSpPr>
        <p:grpSpPr bwMode="auto">
          <a:xfrm>
            <a:off x="152400" y="5861647"/>
            <a:ext cx="2263140" cy="907934"/>
            <a:chOff x="6461125" y="5759450"/>
            <a:chExt cx="2682875" cy="1076325"/>
          </a:xfrm>
        </p:grpSpPr>
        <p:sp>
          <p:nvSpPr>
            <p:cNvPr id="13" name="Rectangle 12"/>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sz="1600">
                <a:solidFill>
                  <a:prstClr val="black"/>
                </a:solidFill>
              </a:endParaRPr>
            </a:p>
          </p:txBody>
        </p:sp>
        <p:pic>
          <p:nvPicPr>
            <p:cNvPr id="14" name="Picture 13" descr="nsf4c"/>
            <p:cNvPicPr>
              <a:picLocks noChangeAspect="1" noChangeArrowheads="1"/>
            </p:cNvPicPr>
            <p:nvPr/>
          </p:nvPicPr>
          <p:blipFill>
            <a:blip r:embed="rId6" cstate="print"/>
            <a:srcRect/>
            <a:stretch>
              <a:fillRect/>
            </a:stretch>
          </p:blipFill>
          <p:spPr bwMode="auto">
            <a:xfrm>
              <a:off x="6484938" y="5827713"/>
              <a:ext cx="995362" cy="966787"/>
            </a:xfrm>
            <a:prstGeom prst="rect">
              <a:avLst/>
            </a:prstGeom>
            <a:noFill/>
            <a:ln w="9525">
              <a:noFill/>
              <a:miter lim="800000"/>
              <a:headEnd/>
              <a:tailEnd/>
            </a:ln>
          </p:spPr>
        </p:pic>
        <p:sp>
          <p:nvSpPr>
            <p:cNvPr id="15" name="Text Box 12"/>
            <p:cNvSpPr txBox="1">
              <a:spLocks noChangeArrowheads="1"/>
            </p:cNvSpPr>
            <p:nvPr/>
          </p:nvSpPr>
          <p:spPr bwMode="auto">
            <a:xfrm>
              <a:off x="7477125" y="5943598"/>
              <a:ext cx="1666875" cy="693231"/>
            </a:xfrm>
            <a:prstGeom prst="rect">
              <a:avLst/>
            </a:prstGeom>
            <a:noFill/>
            <a:ln w="9525" algn="ctr">
              <a:noFill/>
              <a:miter lim="800000"/>
              <a:headEnd/>
              <a:tailEnd/>
            </a:ln>
          </p:spPr>
          <p:txBody>
            <a:bodyPr>
              <a:spAutoFit/>
            </a:bodyPr>
            <a:lstStyle/>
            <a:p>
              <a:pPr defTabSz="4389438"/>
              <a:r>
                <a:rPr lang="en-US" sz="1600" dirty="0">
                  <a:solidFill>
                    <a:prstClr val="black"/>
                  </a:solidFill>
                </a:rPr>
                <a:t>Support</a:t>
              </a:r>
            </a:p>
            <a:p>
              <a:pPr defTabSz="4389438"/>
              <a:r>
                <a:rPr lang="en-US" sz="1600" dirty="0">
                  <a:solidFill>
                    <a:prstClr val="black"/>
                  </a:solidFill>
                </a:rPr>
                <a:t>EAR </a:t>
              </a:r>
              <a:r>
                <a:rPr lang="en-US" sz="1600" dirty="0" smtClean="0">
                  <a:solidFill>
                    <a:prstClr val="black"/>
                  </a:solidFill>
                </a:rPr>
                <a:t>0753521</a:t>
              </a:r>
              <a:endParaRPr lang="en-US" sz="1600" dirty="0">
                <a:solidFill>
                  <a:prstClr val="black"/>
                </a:solidFill>
              </a:endParaRPr>
            </a:p>
          </p:txBody>
        </p:sp>
      </p:grpSp>
      <p:sp>
        <p:nvSpPr>
          <p:cNvPr id="16" name="Text Box 3"/>
          <p:cNvSpPr txBox="1">
            <a:spLocks noChangeArrowheads="1"/>
          </p:cNvSpPr>
          <p:nvPr/>
        </p:nvSpPr>
        <p:spPr bwMode="auto">
          <a:xfrm>
            <a:off x="457200" y="2017216"/>
            <a:ext cx="411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346075" eaLnBrk="1" hangingPunct="1"/>
            <a:r>
              <a:rPr lang="en-US" sz="2400" dirty="0" smtClean="0">
                <a:solidFill>
                  <a:srgbClr val="000000"/>
                </a:solidFill>
              </a:rPr>
              <a:t>(</a:t>
            </a:r>
            <a:r>
              <a:rPr lang="en-US" sz="2400" dirty="0">
                <a:solidFill>
                  <a:srgbClr val="000000"/>
                </a:solidFill>
              </a:rPr>
              <a:t>as of January 2013</a:t>
            </a:r>
            <a:r>
              <a:rPr lang="en-US" sz="2400" dirty="0" smtClean="0">
                <a:solidFill>
                  <a:srgbClr val="000000"/>
                </a:solidFill>
              </a:rPr>
              <a:t>)</a:t>
            </a:r>
          </a:p>
          <a:p>
            <a:pPr marL="342900" indent="-342900" eaLnBrk="1" hangingPunct="1">
              <a:buFont typeface="Arial" pitchFamily="34" charset="0"/>
              <a:buChar char="•"/>
            </a:pPr>
            <a:r>
              <a:rPr lang="en-US" sz="2400" dirty="0" smtClean="0">
                <a:solidFill>
                  <a:srgbClr val="000000"/>
                </a:solidFill>
              </a:rPr>
              <a:t>109 </a:t>
            </a:r>
            <a:r>
              <a:rPr lang="en-US" sz="2400" dirty="0">
                <a:solidFill>
                  <a:srgbClr val="000000"/>
                </a:solidFill>
              </a:rPr>
              <a:t>US University members</a:t>
            </a:r>
          </a:p>
          <a:p>
            <a:pPr marL="342900" indent="-342900" eaLnBrk="1" hangingPunct="1">
              <a:buFont typeface="Arial" pitchFamily="34" charset="0"/>
              <a:buChar char="•"/>
            </a:pPr>
            <a:r>
              <a:rPr lang="en-US" sz="2400" dirty="0" smtClean="0">
                <a:solidFill>
                  <a:srgbClr val="000000"/>
                </a:solidFill>
              </a:rPr>
              <a:t>7 affiliate </a:t>
            </a:r>
            <a:r>
              <a:rPr lang="en-US" sz="2400" dirty="0">
                <a:solidFill>
                  <a:srgbClr val="000000"/>
                </a:solidFill>
              </a:rPr>
              <a:t>members</a:t>
            </a:r>
          </a:p>
          <a:p>
            <a:pPr marL="342900" indent="-342900" eaLnBrk="1" hangingPunct="1">
              <a:buFont typeface="Arial" pitchFamily="34" charset="0"/>
              <a:buChar char="•"/>
            </a:pPr>
            <a:r>
              <a:rPr lang="en-US" sz="2400" dirty="0" smtClean="0">
                <a:solidFill>
                  <a:srgbClr val="000000"/>
                </a:solidFill>
              </a:rPr>
              <a:t>20 </a:t>
            </a:r>
            <a:r>
              <a:rPr lang="en-US" sz="2400" dirty="0">
                <a:solidFill>
                  <a:srgbClr val="000000"/>
                </a:solidFill>
              </a:rPr>
              <a:t>International affiliate </a:t>
            </a:r>
            <a:r>
              <a:rPr lang="en-US" sz="2400" dirty="0" smtClean="0">
                <a:solidFill>
                  <a:srgbClr val="000000"/>
                </a:solidFill>
              </a:rPr>
              <a:t>members</a:t>
            </a:r>
          </a:p>
          <a:p>
            <a:pPr marL="342900" indent="-342900" eaLnBrk="1" hangingPunct="1">
              <a:buFont typeface="Arial" pitchFamily="34" charset="0"/>
              <a:buChar char="•"/>
            </a:pPr>
            <a:r>
              <a:rPr lang="en-US" sz="2400" dirty="0" smtClean="0">
                <a:solidFill>
                  <a:srgbClr val="000000"/>
                </a:solidFill>
              </a:rPr>
              <a:t>3 corporate members</a:t>
            </a:r>
            <a:r>
              <a:rPr lang="en-US" sz="2400" dirty="0">
                <a:solidFill>
                  <a:srgbClr val="000000"/>
                </a:solidFill>
              </a:rPr>
              <a:t> </a:t>
            </a:r>
            <a:endParaRPr lang="en-US" sz="2400" dirty="0" smtClean="0">
              <a:solidFill>
                <a:srgbClr val="000000"/>
              </a:solidFill>
            </a:endParaRPr>
          </a:p>
          <a:p>
            <a:pPr marL="0" indent="339725" eaLnBrk="1" hangingPunct="1"/>
            <a:endParaRPr lang="en-US" sz="2400" dirty="0" smtClean="0">
              <a:solidFill>
                <a:srgbClr val="000000"/>
              </a:solidFill>
            </a:endParaRPr>
          </a:p>
          <a:p>
            <a:pPr marL="342900" indent="-342900" eaLnBrk="1" hangingPunct="1">
              <a:buFont typeface="Arial" pitchFamily="34" charset="0"/>
              <a:buChar char="•"/>
            </a:pPr>
            <a:r>
              <a:rPr lang="en-US" sz="2400" dirty="0" smtClean="0">
                <a:solidFill>
                  <a:srgbClr val="000000"/>
                </a:solidFill>
              </a:rPr>
              <a:t>provides  </a:t>
            </a:r>
            <a:r>
              <a:rPr lang="en-US" sz="2400" dirty="0">
                <a:solidFill>
                  <a:srgbClr val="000000"/>
                </a:solidFill>
              </a:rPr>
              <a:t>community and research support services to advance water research</a:t>
            </a:r>
            <a:endParaRPr lang="en-US" sz="2400" dirty="0" smtClean="0">
              <a:solidFill>
                <a:srgbClr val="000000"/>
              </a:solidFill>
            </a:endParaRPr>
          </a:p>
          <a:p>
            <a:pPr eaLnBrk="1" hangingPunct="1"/>
            <a:endParaRPr lang="en-US" sz="2400" dirty="0">
              <a:solidFill>
                <a:srgbClr val="000000"/>
              </a:solidFill>
            </a:endParaRPr>
          </a:p>
        </p:txBody>
      </p:sp>
    </p:spTree>
    <p:extLst>
      <p:ext uri="{BB962C8B-B14F-4D97-AF65-F5344CB8AC3E}">
        <p14:creationId xmlns:p14="http://schemas.microsoft.com/office/powerpoint/2010/main" val="48921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srcRect l="56538" t="36714" r="121" b="12970"/>
          <a:stretch/>
        </p:blipFill>
        <p:spPr>
          <a:xfrm>
            <a:off x="0" y="1505696"/>
            <a:ext cx="3897086" cy="2913904"/>
          </a:xfrm>
          <a:prstGeom prst="rect">
            <a:avLst/>
          </a:prstGeom>
        </p:spPr>
      </p:pic>
      <p:pic>
        <p:nvPicPr>
          <p:cNvPr id="2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771978"/>
            <a:ext cx="6553201" cy="4086022"/>
          </a:xfrm>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467679"/>
            <a:ext cx="5181600" cy="37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105399" y="1558233"/>
            <a:ext cx="3124201" cy="369332"/>
          </a:xfrm>
          <a:prstGeom prst="rect">
            <a:avLst/>
          </a:prstGeom>
          <a:solidFill>
            <a:srgbClr val="FFFF00"/>
          </a:solidFill>
        </p:spPr>
        <p:txBody>
          <a:bodyPr wrap="square" rtlCol="0">
            <a:spAutoFit/>
          </a:bodyPr>
          <a:lstStyle/>
          <a:p>
            <a:r>
              <a:rPr lang="en-US" dirty="0" err="1" smtClean="0">
                <a:solidFill>
                  <a:prstClr val="black"/>
                </a:solidFill>
              </a:rPr>
              <a:t>HydroServer</a:t>
            </a:r>
            <a:r>
              <a:rPr lang="en-US" dirty="0" smtClean="0">
                <a:solidFill>
                  <a:prstClr val="black"/>
                </a:solidFill>
              </a:rPr>
              <a:t> – Data Publication</a:t>
            </a:r>
            <a:endParaRPr lang="en-US" dirty="0">
              <a:solidFill>
                <a:prstClr val="black"/>
              </a:solidFill>
            </a:endParaRPr>
          </a:p>
        </p:txBody>
      </p:sp>
      <p:pic>
        <p:nvPicPr>
          <p:cNvPr id="33" name="Picture 2"/>
          <p:cNvPicPr>
            <a:picLocks noChangeAspect="1" noChangeArrowheads="1"/>
          </p:cNvPicPr>
          <p:nvPr/>
        </p:nvPicPr>
        <p:blipFill>
          <a:blip r:embed="rId5" cstate="print"/>
          <a:srcRect/>
          <a:stretch>
            <a:fillRect/>
          </a:stretch>
        </p:blipFill>
        <p:spPr bwMode="auto">
          <a:xfrm>
            <a:off x="4724400" y="3919227"/>
            <a:ext cx="4437926" cy="2938773"/>
          </a:xfrm>
          <a:prstGeom prst="rect">
            <a:avLst/>
          </a:prstGeom>
          <a:noFill/>
          <a:ln w="9525">
            <a:noFill/>
            <a:miter lim="800000"/>
            <a:headEnd/>
            <a:tailEnd/>
          </a:ln>
        </p:spPr>
      </p:pic>
      <p:sp>
        <p:nvSpPr>
          <p:cNvPr id="34" name="TextBox 33"/>
          <p:cNvSpPr txBox="1"/>
          <p:nvPr/>
        </p:nvSpPr>
        <p:spPr>
          <a:xfrm>
            <a:off x="5720442" y="4081046"/>
            <a:ext cx="2850365" cy="338554"/>
          </a:xfrm>
          <a:prstGeom prst="rect">
            <a:avLst/>
          </a:prstGeom>
          <a:solidFill>
            <a:schemeClr val="bg1"/>
          </a:solidFill>
        </p:spPr>
        <p:txBody>
          <a:bodyPr wrap="square" rtlCol="0">
            <a:spAutoFit/>
          </a:bodyPr>
          <a:lstStyle/>
          <a:p>
            <a:r>
              <a:rPr lang="en-US" sz="1600" dirty="0" smtClean="0">
                <a:solidFill>
                  <a:prstClr val="black"/>
                </a:solidFill>
              </a:rPr>
              <a:t>Lake Powell Inflow and Storage</a:t>
            </a:r>
            <a:endParaRPr lang="en-US" sz="1600" dirty="0">
              <a:solidFill>
                <a:prstClr val="black"/>
              </a:solidFill>
            </a:endParaRPr>
          </a:p>
        </p:txBody>
      </p:sp>
      <p:sp>
        <p:nvSpPr>
          <p:cNvPr id="32" name="TextBox 31"/>
          <p:cNvSpPr txBox="1"/>
          <p:nvPr/>
        </p:nvSpPr>
        <p:spPr>
          <a:xfrm>
            <a:off x="12538" y="6488668"/>
            <a:ext cx="4102261" cy="369332"/>
          </a:xfrm>
          <a:prstGeom prst="rect">
            <a:avLst/>
          </a:prstGeom>
          <a:solidFill>
            <a:srgbClr val="FFFF00"/>
          </a:solidFill>
        </p:spPr>
        <p:txBody>
          <a:bodyPr wrap="square" rtlCol="0">
            <a:spAutoFit/>
          </a:bodyPr>
          <a:lstStyle/>
          <a:p>
            <a:r>
              <a:rPr lang="en-US" dirty="0" err="1" smtClean="0">
                <a:solidFill>
                  <a:prstClr val="black"/>
                </a:solidFill>
              </a:rPr>
              <a:t>HydroDesktop</a:t>
            </a:r>
            <a:r>
              <a:rPr lang="en-US" dirty="0" smtClean="0">
                <a:solidFill>
                  <a:prstClr val="black"/>
                </a:solidFill>
              </a:rPr>
              <a:t> – Data Access and Analysis</a:t>
            </a:r>
            <a:endParaRPr lang="en-US" dirty="0">
              <a:solidFill>
                <a:prstClr val="black"/>
              </a:solidFill>
            </a:endParaRPr>
          </a:p>
        </p:txBody>
      </p:sp>
      <p:sp>
        <p:nvSpPr>
          <p:cNvPr id="10" name="TextBox 9"/>
          <p:cNvSpPr txBox="1"/>
          <p:nvPr/>
        </p:nvSpPr>
        <p:spPr>
          <a:xfrm>
            <a:off x="4267200" y="6456402"/>
            <a:ext cx="4876800" cy="369332"/>
          </a:xfrm>
          <a:prstGeom prst="rect">
            <a:avLst/>
          </a:prstGeom>
          <a:solidFill>
            <a:srgbClr val="FFFF00"/>
          </a:solidFill>
        </p:spPr>
        <p:txBody>
          <a:bodyPr wrap="square" rtlCol="0">
            <a:spAutoFit/>
          </a:bodyPr>
          <a:lstStyle/>
          <a:p>
            <a:r>
              <a:rPr lang="en-US" dirty="0" err="1" smtClean="0">
                <a:solidFill>
                  <a:prstClr val="black"/>
                </a:solidFill>
              </a:rPr>
              <a:t>HydroDesktop</a:t>
            </a:r>
            <a:r>
              <a:rPr lang="en-US" dirty="0" smtClean="0">
                <a:solidFill>
                  <a:prstClr val="black"/>
                </a:solidFill>
              </a:rPr>
              <a:t> – Combining multiple data sources</a:t>
            </a:r>
            <a:endParaRPr lang="en-US" dirty="0">
              <a:solidFill>
                <a:prstClr val="black"/>
              </a:solidFill>
            </a:endParaRPr>
          </a:p>
        </p:txBody>
      </p:sp>
      <p:sp>
        <p:nvSpPr>
          <p:cNvPr id="12" name="TextBox 11"/>
          <p:cNvSpPr txBox="1"/>
          <p:nvPr/>
        </p:nvSpPr>
        <p:spPr>
          <a:xfrm>
            <a:off x="152400" y="1993574"/>
            <a:ext cx="1600200" cy="646331"/>
          </a:xfrm>
          <a:prstGeom prst="rect">
            <a:avLst/>
          </a:prstGeom>
          <a:solidFill>
            <a:srgbClr val="FFFF00"/>
          </a:solidFill>
        </p:spPr>
        <p:txBody>
          <a:bodyPr wrap="square" rtlCol="0">
            <a:spAutoFit/>
          </a:bodyPr>
          <a:lstStyle/>
          <a:p>
            <a:r>
              <a:rPr lang="en-US" dirty="0" err="1" smtClean="0">
                <a:solidFill>
                  <a:prstClr val="black"/>
                </a:solidFill>
              </a:rPr>
              <a:t>HydroCatalog</a:t>
            </a:r>
            <a:endParaRPr lang="en-US" dirty="0">
              <a:solidFill>
                <a:prstClr val="black"/>
              </a:solidFill>
            </a:endParaRPr>
          </a:p>
          <a:p>
            <a:r>
              <a:rPr lang="en-US" dirty="0" smtClean="0">
                <a:solidFill>
                  <a:prstClr val="black"/>
                </a:solidFill>
              </a:rPr>
              <a:t>Data Discovery</a:t>
            </a:r>
            <a:endParaRPr lang="en-US" dirty="0">
              <a:solidFill>
                <a:prstClr val="black"/>
              </a:solidFill>
            </a:endParaRPr>
          </a:p>
        </p:txBody>
      </p:sp>
      <p:sp>
        <p:nvSpPr>
          <p:cNvPr id="2" name="Title 1"/>
          <p:cNvSpPr>
            <a:spLocks noGrp="1"/>
          </p:cNvSpPr>
          <p:nvPr>
            <p:ph type="title"/>
          </p:nvPr>
        </p:nvSpPr>
        <p:spPr>
          <a:xfrm>
            <a:off x="444653" y="0"/>
            <a:ext cx="8229600" cy="563562"/>
          </a:xfrm>
        </p:spPr>
        <p:txBody>
          <a:bodyPr>
            <a:normAutofit fontScale="90000"/>
          </a:bodyPr>
          <a:lstStyle/>
          <a:p>
            <a:r>
              <a:rPr lang="en-US" dirty="0" smtClean="0"/>
              <a:t>CUAHSI HIS</a:t>
            </a:r>
            <a:endParaRPr lang="en-US" dirty="0"/>
          </a:p>
        </p:txBody>
      </p:sp>
      <p:sp>
        <p:nvSpPr>
          <p:cNvPr id="14" name="TextBox 13"/>
          <p:cNvSpPr txBox="1"/>
          <p:nvPr/>
        </p:nvSpPr>
        <p:spPr>
          <a:xfrm>
            <a:off x="228600" y="540603"/>
            <a:ext cx="8686800" cy="830997"/>
          </a:xfrm>
          <a:prstGeom prst="rect">
            <a:avLst/>
          </a:prstGeom>
          <a:noFill/>
        </p:spPr>
        <p:txBody>
          <a:bodyPr wrap="square">
            <a:spAutoFit/>
          </a:bodyPr>
          <a:lstStyle/>
          <a:p>
            <a:pPr>
              <a:defRPr/>
            </a:pPr>
            <a:r>
              <a:rPr lang="en-US" sz="1600"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spTree>
    <p:extLst>
      <p:ext uri="{BB962C8B-B14F-4D97-AF65-F5344CB8AC3E}">
        <p14:creationId xmlns:p14="http://schemas.microsoft.com/office/powerpoint/2010/main" val="295318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3"/>
          <p:cNvGrpSpPr>
            <a:grpSpLocks/>
          </p:cNvGrpSpPr>
          <p:nvPr/>
        </p:nvGrpSpPr>
        <p:grpSpPr bwMode="auto">
          <a:xfrm>
            <a:off x="3810000" y="3657600"/>
            <a:ext cx="1066800" cy="1066800"/>
            <a:chOff x="2400" y="2400"/>
            <a:chExt cx="672" cy="672"/>
          </a:xfrm>
        </p:grpSpPr>
        <p:sp>
          <p:nvSpPr>
            <p:cNvPr id="65629" name="Oval 4"/>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30" name="Picture 5"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9" name="Rectangle 6"/>
          <p:cNvSpPr>
            <a:spLocks noChangeArrowheads="1"/>
          </p:cNvSpPr>
          <p:nvPr/>
        </p:nvSpPr>
        <p:spPr bwMode="auto">
          <a:xfrm>
            <a:off x="457200" y="2286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smtClean="0">
                <a:solidFill>
                  <a:srgbClr val="000000"/>
                </a:solidFill>
                <a:latin typeface="Calibri" pitchFamily="34" charset="0"/>
              </a:rPr>
              <a:t>Data Searching – What we used to have to do</a:t>
            </a:r>
          </a:p>
        </p:txBody>
      </p:sp>
      <p:grpSp>
        <p:nvGrpSpPr>
          <p:cNvPr id="65540" name="Group 7"/>
          <p:cNvGrpSpPr>
            <a:grpSpLocks/>
          </p:cNvGrpSpPr>
          <p:nvPr/>
        </p:nvGrpSpPr>
        <p:grpSpPr bwMode="auto">
          <a:xfrm>
            <a:off x="1219200" y="2438400"/>
            <a:ext cx="1905000" cy="762000"/>
            <a:chOff x="768" y="1536"/>
            <a:chExt cx="1201" cy="480"/>
          </a:xfrm>
        </p:grpSpPr>
        <p:sp>
          <p:nvSpPr>
            <p:cNvPr id="65625" name="AutoShape 8"/>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26" name="Group 9"/>
            <p:cNvGrpSpPr>
              <a:grpSpLocks/>
            </p:cNvGrpSpPr>
            <p:nvPr/>
          </p:nvGrpSpPr>
          <p:grpSpPr bwMode="auto">
            <a:xfrm>
              <a:off x="769" y="1680"/>
              <a:ext cx="1200" cy="192"/>
              <a:chOff x="961" y="2822"/>
              <a:chExt cx="1200" cy="192"/>
            </a:xfrm>
          </p:grpSpPr>
          <p:pic>
            <p:nvPicPr>
              <p:cNvPr id="65627" name="Picture 10"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8" name="Text Box 11"/>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65541" name="Group 12"/>
          <p:cNvGrpSpPr>
            <a:grpSpLocks/>
          </p:cNvGrpSpPr>
          <p:nvPr/>
        </p:nvGrpSpPr>
        <p:grpSpPr bwMode="auto">
          <a:xfrm>
            <a:off x="990600" y="4724400"/>
            <a:ext cx="1981200" cy="762000"/>
            <a:chOff x="624" y="2976"/>
            <a:chExt cx="1248" cy="480"/>
          </a:xfrm>
        </p:grpSpPr>
        <p:sp>
          <p:nvSpPr>
            <p:cNvPr id="65623" name="AutoShape 13"/>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4" name="Picture 14" descr="AmeriFlux webs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2" name="Group 15"/>
          <p:cNvGrpSpPr>
            <a:grpSpLocks/>
          </p:cNvGrpSpPr>
          <p:nvPr/>
        </p:nvGrpSpPr>
        <p:grpSpPr bwMode="auto">
          <a:xfrm>
            <a:off x="3276600" y="5715000"/>
            <a:ext cx="2209800" cy="762000"/>
            <a:chOff x="2064" y="3600"/>
            <a:chExt cx="1392" cy="480"/>
          </a:xfrm>
        </p:grpSpPr>
        <p:sp>
          <p:nvSpPr>
            <p:cNvPr id="65621" name="AutoShape 16"/>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22" name="Picture 17" descr="Bann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3" name="Group 18"/>
          <p:cNvGrpSpPr>
            <a:grpSpLocks/>
          </p:cNvGrpSpPr>
          <p:nvPr/>
        </p:nvGrpSpPr>
        <p:grpSpPr bwMode="auto">
          <a:xfrm>
            <a:off x="6096000" y="5105400"/>
            <a:ext cx="919163" cy="762000"/>
            <a:chOff x="3840" y="3216"/>
            <a:chExt cx="579" cy="480"/>
          </a:xfrm>
        </p:grpSpPr>
        <p:sp>
          <p:nvSpPr>
            <p:cNvPr id="65617" name="AutoShape 19"/>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8" name="Group 20"/>
            <p:cNvGrpSpPr>
              <a:grpSpLocks/>
            </p:cNvGrpSpPr>
            <p:nvPr/>
          </p:nvGrpSpPr>
          <p:grpSpPr bwMode="auto">
            <a:xfrm>
              <a:off x="3840" y="3264"/>
              <a:ext cx="579" cy="413"/>
              <a:chOff x="3888" y="3072"/>
              <a:chExt cx="579" cy="413"/>
            </a:xfrm>
          </p:grpSpPr>
          <p:pic>
            <p:nvPicPr>
              <p:cNvPr id="65619" name="Picture 21" descr="NCE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0" name="Text Box 22"/>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grpSp>
        <p:nvGrpSpPr>
          <p:cNvPr id="65544" name="Group 23"/>
          <p:cNvGrpSpPr>
            <a:grpSpLocks/>
          </p:cNvGrpSpPr>
          <p:nvPr/>
        </p:nvGrpSpPr>
        <p:grpSpPr bwMode="auto">
          <a:xfrm>
            <a:off x="5410200" y="2438400"/>
            <a:ext cx="2362200" cy="762000"/>
            <a:chOff x="3408" y="1536"/>
            <a:chExt cx="1488" cy="480"/>
          </a:xfrm>
        </p:grpSpPr>
        <p:sp>
          <p:nvSpPr>
            <p:cNvPr id="65615"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5616" name="Picture 25" descr="Goddard Space Flight Cen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5" name="Group 26"/>
          <p:cNvGrpSpPr>
            <a:grpSpLocks/>
          </p:cNvGrpSpPr>
          <p:nvPr/>
        </p:nvGrpSpPr>
        <p:grpSpPr bwMode="auto">
          <a:xfrm>
            <a:off x="3581400" y="1676400"/>
            <a:ext cx="1171575" cy="1038225"/>
            <a:chOff x="2256" y="1056"/>
            <a:chExt cx="738" cy="654"/>
          </a:xfrm>
        </p:grpSpPr>
        <p:sp>
          <p:nvSpPr>
            <p:cNvPr id="65611" name="AutoShape 27"/>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12" name="Group 28"/>
            <p:cNvGrpSpPr>
              <a:grpSpLocks/>
            </p:cNvGrpSpPr>
            <p:nvPr/>
          </p:nvGrpSpPr>
          <p:grpSpPr bwMode="auto">
            <a:xfrm>
              <a:off x="2304" y="1152"/>
              <a:ext cx="690" cy="558"/>
              <a:chOff x="2208" y="1152"/>
              <a:chExt cx="690" cy="558"/>
            </a:xfrm>
          </p:grpSpPr>
          <p:pic>
            <p:nvPicPr>
              <p:cNvPr id="65613" name="Picture 29" descr="Get Data">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4" name="Picture 30" descr="United States Environmental Protection Agency">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46" name="Group 31"/>
          <p:cNvGrpSpPr>
            <a:grpSpLocks/>
          </p:cNvGrpSpPr>
          <p:nvPr/>
        </p:nvGrpSpPr>
        <p:grpSpPr bwMode="auto">
          <a:xfrm>
            <a:off x="685800" y="3429000"/>
            <a:ext cx="1906588" cy="762000"/>
            <a:chOff x="432" y="2160"/>
            <a:chExt cx="1201" cy="480"/>
          </a:xfrm>
        </p:grpSpPr>
        <p:sp>
          <p:nvSpPr>
            <p:cNvPr id="65607" name="AutoShape 32"/>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608" name="Group 33"/>
            <p:cNvGrpSpPr>
              <a:grpSpLocks/>
            </p:cNvGrpSpPr>
            <p:nvPr/>
          </p:nvGrpSpPr>
          <p:grpSpPr bwMode="auto">
            <a:xfrm>
              <a:off x="433" y="2352"/>
              <a:ext cx="1200" cy="192"/>
              <a:chOff x="673" y="2016"/>
              <a:chExt cx="1200" cy="192"/>
            </a:xfrm>
          </p:grpSpPr>
          <p:pic>
            <p:nvPicPr>
              <p:cNvPr id="65609" name="Picture 34" descr="USGS Science for a changing worl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10" name="Text Box 35"/>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65547" name="Group 36"/>
          <p:cNvGrpSpPr>
            <a:grpSpLocks/>
          </p:cNvGrpSpPr>
          <p:nvPr/>
        </p:nvGrpSpPr>
        <p:grpSpPr bwMode="auto">
          <a:xfrm>
            <a:off x="6019800" y="3429000"/>
            <a:ext cx="2620963" cy="1381125"/>
            <a:chOff x="3792" y="2160"/>
            <a:chExt cx="1651" cy="870"/>
          </a:xfrm>
        </p:grpSpPr>
        <p:sp>
          <p:nvSpPr>
            <p:cNvPr id="65598" name="AutoShape 37"/>
            <p:cNvSpPr>
              <a:spLocks noChangeArrowheads="1"/>
            </p:cNvSpPr>
            <p:nvPr/>
          </p:nvSpPr>
          <p:spPr bwMode="auto">
            <a:xfrm>
              <a:off x="379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5599" name="Group 38"/>
            <p:cNvGrpSpPr>
              <a:grpSpLocks/>
            </p:cNvGrpSpPr>
            <p:nvPr/>
          </p:nvGrpSpPr>
          <p:grpSpPr bwMode="auto">
            <a:xfrm>
              <a:off x="3792" y="2352"/>
              <a:ext cx="1651" cy="678"/>
              <a:chOff x="3792" y="2352"/>
              <a:chExt cx="1651" cy="678"/>
            </a:xfrm>
          </p:grpSpPr>
          <p:grpSp>
            <p:nvGrpSpPr>
              <p:cNvPr id="65600" name="Group 39"/>
              <p:cNvGrpSpPr>
                <a:grpSpLocks/>
              </p:cNvGrpSpPr>
              <p:nvPr/>
            </p:nvGrpSpPr>
            <p:grpSpPr bwMode="auto">
              <a:xfrm>
                <a:off x="3792" y="2352"/>
                <a:ext cx="1651" cy="317"/>
                <a:chOff x="3504" y="2352"/>
                <a:chExt cx="1651" cy="317"/>
              </a:xfrm>
            </p:grpSpPr>
            <p:grpSp>
              <p:nvGrpSpPr>
                <p:cNvPr id="65603" name="Group 40"/>
                <p:cNvGrpSpPr>
                  <a:grpSpLocks noChangeAspect="1"/>
                </p:cNvGrpSpPr>
                <p:nvPr/>
              </p:nvGrpSpPr>
              <p:grpSpPr bwMode="auto">
                <a:xfrm>
                  <a:off x="3504" y="2352"/>
                  <a:ext cx="1651" cy="172"/>
                  <a:chOff x="893" y="3456"/>
                  <a:chExt cx="3388" cy="352"/>
                </a:xfrm>
              </p:grpSpPr>
              <p:pic>
                <p:nvPicPr>
                  <p:cNvPr id="65605" name="Picture 41" descr="Your Center Goes He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 y="3456"/>
                    <a:ext cx="3000"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6" name="Picture 42" descr="NOAA logo - Click to go to the NOAA homepage">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3" y="3456"/>
                    <a:ext cx="3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604" name="Text Box 43"/>
                <p:cNvSpPr txBox="1">
                  <a:spLocks noChangeArrowheads="1"/>
                </p:cNvSpPr>
                <p:nvPr/>
              </p:nvSpPr>
              <p:spPr bwMode="auto">
                <a:xfrm>
                  <a:off x="4128" y="2496"/>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NAM-12</a:t>
                  </a:r>
                </a:p>
              </p:txBody>
            </p:sp>
          </p:grpSp>
          <p:pic>
            <p:nvPicPr>
              <p:cNvPr id="65601" name="Picture 44" descr="Unidata">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6" y="2688"/>
                <a:ext cx="28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02" name="AutoShape 45"/>
              <p:cNvSpPr>
                <a:spLocks noChangeArrowheads="1"/>
              </p:cNvSpPr>
              <p:nvPr/>
            </p:nvSpPr>
            <p:spPr bwMode="auto">
              <a:xfrm rot="10800000">
                <a:off x="4224" y="2688"/>
                <a:ext cx="43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25 h 21600"/>
                  <a:gd name="T14" fmla="*/ 18250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grpSp>
      <p:grpSp>
        <p:nvGrpSpPr>
          <p:cNvPr id="18" name="Group 46"/>
          <p:cNvGrpSpPr>
            <a:grpSpLocks/>
          </p:cNvGrpSpPr>
          <p:nvPr/>
        </p:nvGrpSpPr>
        <p:grpSpPr bwMode="auto">
          <a:xfrm>
            <a:off x="3429000" y="2590800"/>
            <a:ext cx="762000" cy="1066800"/>
            <a:chOff x="2160" y="1632"/>
            <a:chExt cx="480" cy="672"/>
          </a:xfrm>
        </p:grpSpPr>
        <p:sp>
          <p:nvSpPr>
            <p:cNvPr id="65596" name="Line 47"/>
            <p:cNvSpPr>
              <a:spLocks noChangeShapeType="1"/>
            </p:cNvSpPr>
            <p:nvPr/>
          </p:nvSpPr>
          <p:spPr bwMode="auto">
            <a:xfrm flipH="1" flipV="1">
              <a:off x="2496" y="1632"/>
              <a:ext cx="144" cy="6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7" name="Text Box 48"/>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19" name="Group 49"/>
          <p:cNvGrpSpPr>
            <a:grpSpLocks/>
          </p:cNvGrpSpPr>
          <p:nvPr/>
        </p:nvGrpSpPr>
        <p:grpSpPr bwMode="auto">
          <a:xfrm>
            <a:off x="4495800" y="3048000"/>
            <a:ext cx="838200" cy="685800"/>
            <a:chOff x="2832" y="1920"/>
            <a:chExt cx="528" cy="432"/>
          </a:xfrm>
        </p:grpSpPr>
        <p:sp>
          <p:nvSpPr>
            <p:cNvPr id="65594" name="Line 50"/>
            <p:cNvSpPr>
              <a:spLocks noChangeShapeType="1"/>
            </p:cNvSpPr>
            <p:nvPr/>
          </p:nvSpPr>
          <p:spPr bwMode="auto">
            <a:xfrm flipV="1">
              <a:off x="2928" y="1920"/>
              <a:ext cx="432"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5" name="Text Box 51"/>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request</a:t>
              </a:r>
            </a:p>
          </p:txBody>
        </p:sp>
      </p:grpSp>
      <p:grpSp>
        <p:nvGrpSpPr>
          <p:cNvPr id="20" name="Group 52"/>
          <p:cNvGrpSpPr>
            <a:grpSpLocks/>
          </p:cNvGrpSpPr>
          <p:nvPr/>
        </p:nvGrpSpPr>
        <p:grpSpPr bwMode="auto">
          <a:xfrm>
            <a:off x="4876800" y="4114800"/>
            <a:ext cx="1219200" cy="457200"/>
            <a:chOff x="3072" y="2592"/>
            <a:chExt cx="768" cy="288"/>
          </a:xfrm>
        </p:grpSpPr>
        <p:sp>
          <p:nvSpPr>
            <p:cNvPr id="65592" name="Line 53"/>
            <p:cNvSpPr>
              <a:spLocks noChangeShapeType="1"/>
            </p:cNvSpPr>
            <p:nvPr/>
          </p:nvSpPr>
          <p:spPr bwMode="auto">
            <a:xfrm>
              <a:off x="3072" y="2688"/>
              <a:ext cx="76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3" name="Text Box 54"/>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request</a:t>
              </a:r>
            </a:p>
          </p:txBody>
        </p:sp>
      </p:grpSp>
      <p:grpSp>
        <p:nvGrpSpPr>
          <p:cNvPr id="21" name="Group 55"/>
          <p:cNvGrpSpPr>
            <a:grpSpLocks/>
          </p:cNvGrpSpPr>
          <p:nvPr/>
        </p:nvGrpSpPr>
        <p:grpSpPr bwMode="auto">
          <a:xfrm>
            <a:off x="4800600" y="4495800"/>
            <a:ext cx="1219200" cy="914400"/>
            <a:chOff x="3024" y="2832"/>
            <a:chExt cx="768" cy="576"/>
          </a:xfrm>
        </p:grpSpPr>
        <p:sp>
          <p:nvSpPr>
            <p:cNvPr id="65590" name="Line 56"/>
            <p:cNvSpPr>
              <a:spLocks noChangeShapeType="1"/>
            </p:cNvSpPr>
            <p:nvPr/>
          </p:nvSpPr>
          <p:spPr bwMode="auto">
            <a:xfrm>
              <a:off x="3024" y="2832"/>
              <a:ext cx="768"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91" name="Text Box 57"/>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request</a:t>
              </a:r>
            </a:p>
          </p:txBody>
        </p:sp>
      </p:grpSp>
      <p:grpSp>
        <p:nvGrpSpPr>
          <p:cNvPr id="22" name="Group 58"/>
          <p:cNvGrpSpPr>
            <a:grpSpLocks/>
          </p:cNvGrpSpPr>
          <p:nvPr/>
        </p:nvGrpSpPr>
        <p:grpSpPr bwMode="auto">
          <a:xfrm>
            <a:off x="4267200" y="4724400"/>
            <a:ext cx="663575" cy="1143000"/>
            <a:chOff x="2688" y="2976"/>
            <a:chExt cx="418" cy="720"/>
          </a:xfrm>
        </p:grpSpPr>
        <p:sp>
          <p:nvSpPr>
            <p:cNvPr id="65588" name="Line 59"/>
            <p:cNvSpPr>
              <a:spLocks noChangeShapeType="1"/>
            </p:cNvSpPr>
            <p:nvPr/>
          </p:nvSpPr>
          <p:spPr bwMode="auto">
            <a:xfrm flipH="1">
              <a:off x="2736" y="2976"/>
              <a:ext cx="0"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9" name="Text Box 60"/>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3" name="Group 61"/>
          <p:cNvGrpSpPr>
            <a:grpSpLocks/>
          </p:cNvGrpSpPr>
          <p:nvPr/>
        </p:nvGrpSpPr>
        <p:grpSpPr bwMode="auto">
          <a:xfrm>
            <a:off x="2795588" y="4419600"/>
            <a:ext cx="1068387" cy="473075"/>
            <a:chOff x="1761" y="2784"/>
            <a:chExt cx="673" cy="298"/>
          </a:xfrm>
        </p:grpSpPr>
        <p:sp>
          <p:nvSpPr>
            <p:cNvPr id="65586" name="Line 62"/>
            <p:cNvSpPr>
              <a:spLocks noChangeShapeType="1"/>
            </p:cNvSpPr>
            <p:nvPr/>
          </p:nvSpPr>
          <p:spPr bwMode="auto">
            <a:xfrm flipH="1">
              <a:off x="1761" y="2784"/>
              <a:ext cx="67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75" name="Text Box 63"/>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request</a:t>
              </a:r>
            </a:p>
          </p:txBody>
        </p:sp>
      </p:grpSp>
      <p:grpSp>
        <p:nvGrpSpPr>
          <p:cNvPr id="24" name="Group 64"/>
          <p:cNvGrpSpPr>
            <a:grpSpLocks/>
          </p:cNvGrpSpPr>
          <p:nvPr/>
        </p:nvGrpSpPr>
        <p:grpSpPr bwMode="auto">
          <a:xfrm>
            <a:off x="2667000" y="3886200"/>
            <a:ext cx="1143000" cy="285750"/>
            <a:chOff x="1680" y="2448"/>
            <a:chExt cx="720" cy="180"/>
          </a:xfrm>
        </p:grpSpPr>
        <p:sp>
          <p:nvSpPr>
            <p:cNvPr id="65584" name="Line 65"/>
            <p:cNvSpPr>
              <a:spLocks noChangeShapeType="1"/>
            </p:cNvSpPr>
            <p:nvPr/>
          </p:nvSpPr>
          <p:spPr bwMode="auto">
            <a:xfrm flipH="1" flipV="1">
              <a:off x="1680" y="2448"/>
              <a:ext cx="72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5" name="Text Box 66"/>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request</a:t>
              </a:r>
            </a:p>
          </p:txBody>
        </p:sp>
      </p:grpSp>
      <p:grpSp>
        <p:nvGrpSpPr>
          <p:cNvPr id="25" name="Group 67"/>
          <p:cNvGrpSpPr>
            <a:grpSpLocks/>
          </p:cNvGrpSpPr>
          <p:nvPr/>
        </p:nvGrpSpPr>
        <p:grpSpPr bwMode="auto">
          <a:xfrm>
            <a:off x="2890838" y="3048000"/>
            <a:ext cx="1071562" cy="762000"/>
            <a:chOff x="1821" y="1920"/>
            <a:chExt cx="675" cy="480"/>
          </a:xfrm>
        </p:grpSpPr>
        <p:sp>
          <p:nvSpPr>
            <p:cNvPr id="65582" name="Line 68"/>
            <p:cNvSpPr>
              <a:spLocks noChangeShapeType="1"/>
            </p:cNvSpPr>
            <p:nvPr/>
          </p:nvSpPr>
          <p:spPr bwMode="auto">
            <a:xfrm flipH="1" flipV="1">
              <a:off x="1872" y="1920"/>
              <a:ext cx="624"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3" name="Text Box 69"/>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request</a:t>
              </a:r>
            </a:p>
          </p:txBody>
        </p:sp>
      </p:grpSp>
      <p:grpSp>
        <p:nvGrpSpPr>
          <p:cNvPr id="26" name="Group 70"/>
          <p:cNvGrpSpPr>
            <a:grpSpLocks/>
          </p:cNvGrpSpPr>
          <p:nvPr/>
        </p:nvGrpSpPr>
        <p:grpSpPr bwMode="auto">
          <a:xfrm>
            <a:off x="3430588" y="2592388"/>
            <a:ext cx="762000" cy="1066800"/>
            <a:chOff x="2160" y="1632"/>
            <a:chExt cx="480" cy="672"/>
          </a:xfrm>
        </p:grpSpPr>
        <p:sp>
          <p:nvSpPr>
            <p:cNvPr id="65580" name="Line 71"/>
            <p:cNvSpPr>
              <a:spLocks noChangeShapeType="1"/>
            </p:cNvSpPr>
            <p:nvPr/>
          </p:nvSpPr>
          <p:spPr bwMode="auto">
            <a:xfrm flipH="1" flipV="1">
              <a:off x="2496" y="1632"/>
              <a:ext cx="144" cy="67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81" name="Text Box 72"/>
            <p:cNvSpPr txBox="1">
              <a:spLocks noChangeArrowheads="1"/>
            </p:cNvSpPr>
            <p:nvPr/>
          </p:nvSpPr>
          <p:spPr bwMode="auto">
            <a:xfrm>
              <a:off x="2160" y="1824"/>
              <a:ext cx="4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27" name="Group 73"/>
          <p:cNvGrpSpPr>
            <a:grpSpLocks/>
          </p:cNvGrpSpPr>
          <p:nvPr/>
        </p:nvGrpSpPr>
        <p:grpSpPr bwMode="auto">
          <a:xfrm>
            <a:off x="4497388" y="3049588"/>
            <a:ext cx="838200" cy="685800"/>
            <a:chOff x="2832" y="1920"/>
            <a:chExt cx="528" cy="432"/>
          </a:xfrm>
        </p:grpSpPr>
        <p:sp>
          <p:nvSpPr>
            <p:cNvPr id="65578" name="Line 74"/>
            <p:cNvSpPr>
              <a:spLocks noChangeShapeType="1"/>
            </p:cNvSpPr>
            <p:nvPr/>
          </p:nvSpPr>
          <p:spPr bwMode="auto">
            <a:xfrm flipV="1">
              <a:off x="2928" y="1920"/>
              <a:ext cx="432" cy="43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9" name="Text Box 75"/>
            <p:cNvSpPr txBox="1">
              <a:spLocks noChangeArrowheads="1"/>
            </p:cNvSpPr>
            <p:nvPr/>
          </p:nvSpPr>
          <p:spPr bwMode="auto">
            <a:xfrm>
              <a:off x="2832" y="1968"/>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i="1" smtClean="0">
                  <a:solidFill>
                    <a:srgbClr val="000000"/>
                  </a:solidFill>
                  <a:latin typeface="Calibri" pitchFamily="34" charset="0"/>
                  <a:ea typeface="Arial Unicode MS" pitchFamily="34" charset="-128"/>
                  <a:cs typeface="Arial Unicode MS" pitchFamily="34" charset="-128"/>
                </a:rPr>
                <a:t>return</a:t>
              </a:r>
            </a:p>
          </p:txBody>
        </p:sp>
      </p:grpSp>
      <p:grpSp>
        <p:nvGrpSpPr>
          <p:cNvPr id="28" name="Group 76"/>
          <p:cNvGrpSpPr>
            <a:grpSpLocks/>
          </p:cNvGrpSpPr>
          <p:nvPr/>
        </p:nvGrpSpPr>
        <p:grpSpPr bwMode="auto">
          <a:xfrm>
            <a:off x="4878388" y="4116388"/>
            <a:ext cx="1219200" cy="457200"/>
            <a:chOff x="3072" y="2592"/>
            <a:chExt cx="768" cy="288"/>
          </a:xfrm>
        </p:grpSpPr>
        <p:sp>
          <p:nvSpPr>
            <p:cNvPr id="65576" name="Line 77"/>
            <p:cNvSpPr>
              <a:spLocks noChangeShapeType="1"/>
            </p:cNvSpPr>
            <p:nvPr/>
          </p:nvSpPr>
          <p:spPr bwMode="auto">
            <a:xfrm>
              <a:off x="3072" y="2688"/>
              <a:ext cx="768" cy="192"/>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7" name="Text Box 78"/>
            <p:cNvSpPr txBox="1">
              <a:spLocks noChangeArrowheads="1"/>
            </p:cNvSpPr>
            <p:nvPr/>
          </p:nvSpPr>
          <p:spPr bwMode="auto">
            <a:xfrm>
              <a:off x="3264" y="2592"/>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Times New Roman" pitchFamily="18" charset="0"/>
                  <a:ea typeface="Arial Unicode MS" pitchFamily="34" charset="-128"/>
                  <a:cs typeface="Arial Unicode MS" pitchFamily="34" charset="-128"/>
                </a:rPr>
                <a:t>return</a:t>
              </a:r>
            </a:p>
          </p:txBody>
        </p:sp>
      </p:grpSp>
      <p:grpSp>
        <p:nvGrpSpPr>
          <p:cNvPr id="29" name="Group 79"/>
          <p:cNvGrpSpPr>
            <a:grpSpLocks/>
          </p:cNvGrpSpPr>
          <p:nvPr/>
        </p:nvGrpSpPr>
        <p:grpSpPr bwMode="auto">
          <a:xfrm>
            <a:off x="4802188" y="4497388"/>
            <a:ext cx="1219200" cy="914400"/>
            <a:chOff x="3024" y="2832"/>
            <a:chExt cx="768" cy="576"/>
          </a:xfrm>
        </p:grpSpPr>
        <p:sp>
          <p:nvSpPr>
            <p:cNvPr id="65574" name="Line 80"/>
            <p:cNvSpPr>
              <a:spLocks noChangeShapeType="1"/>
            </p:cNvSpPr>
            <p:nvPr/>
          </p:nvSpPr>
          <p:spPr bwMode="auto">
            <a:xfrm>
              <a:off x="3024" y="2832"/>
              <a:ext cx="768" cy="576"/>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5" name="Text Box 81"/>
            <p:cNvSpPr txBox="1">
              <a:spLocks noChangeArrowheads="1"/>
            </p:cNvSpPr>
            <p:nvPr/>
          </p:nvSpPr>
          <p:spPr bwMode="auto">
            <a:xfrm>
              <a:off x="3312" y="297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FF0066"/>
                  </a:solidFill>
                  <a:latin typeface="Calibri" pitchFamily="34" charset="0"/>
                  <a:ea typeface="Arial Unicode MS" pitchFamily="34" charset="-128"/>
                  <a:cs typeface="Arial Unicode MS" pitchFamily="34" charset="-128"/>
                </a:rPr>
                <a:t>return</a:t>
              </a:r>
            </a:p>
          </p:txBody>
        </p:sp>
      </p:grpSp>
      <p:grpSp>
        <p:nvGrpSpPr>
          <p:cNvPr id="30" name="Group 82"/>
          <p:cNvGrpSpPr>
            <a:grpSpLocks/>
          </p:cNvGrpSpPr>
          <p:nvPr/>
        </p:nvGrpSpPr>
        <p:grpSpPr bwMode="auto">
          <a:xfrm>
            <a:off x="4268788" y="4725988"/>
            <a:ext cx="663575" cy="1143000"/>
            <a:chOff x="2688" y="2976"/>
            <a:chExt cx="418" cy="720"/>
          </a:xfrm>
        </p:grpSpPr>
        <p:sp>
          <p:nvSpPr>
            <p:cNvPr id="65572" name="Line 83"/>
            <p:cNvSpPr>
              <a:spLocks noChangeShapeType="1"/>
            </p:cNvSpPr>
            <p:nvPr/>
          </p:nvSpPr>
          <p:spPr bwMode="auto">
            <a:xfrm flipH="1">
              <a:off x="2736" y="2976"/>
              <a:ext cx="0" cy="72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73" name="Text Box 84"/>
            <p:cNvSpPr txBox="1">
              <a:spLocks noChangeArrowheads="1"/>
            </p:cNvSpPr>
            <p:nvPr/>
          </p:nvSpPr>
          <p:spPr bwMode="auto">
            <a:xfrm>
              <a:off x="2688" y="3216"/>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31" name="Group 85"/>
          <p:cNvGrpSpPr>
            <a:grpSpLocks/>
          </p:cNvGrpSpPr>
          <p:nvPr/>
        </p:nvGrpSpPr>
        <p:grpSpPr bwMode="auto">
          <a:xfrm>
            <a:off x="2797175" y="4421188"/>
            <a:ext cx="1068388" cy="473075"/>
            <a:chOff x="1761" y="2784"/>
            <a:chExt cx="673" cy="298"/>
          </a:xfrm>
        </p:grpSpPr>
        <p:sp>
          <p:nvSpPr>
            <p:cNvPr id="65570" name="Line 86"/>
            <p:cNvSpPr>
              <a:spLocks noChangeShapeType="1"/>
            </p:cNvSpPr>
            <p:nvPr/>
          </p:nvSpPr>
          <p:spPr bwMode="auto">
            <a:xfrm flipH="1">
              <a:off x="1761" y="2784"/>
              <a:ext cx="672" cy="288"/>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5799" name="Text Box 87"/>
            <p:cNvSpPr txBox="1">
              <a:spLocks noChangeArrowheads="1"/>
            </p:cNvSpPr>
            <p:nvPr/>
          </p:nvSpPr>
          <p:spPr bwMode="auto">
            <a:xfrm>
              <a:off x="2016" y="2928"/>
              <a:ext cx="418" cy="154"/>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000" b="1" u="sng">
                  <a:solidFill>
                    <a:srgbClr val="000000"/>
                  </a:solidFill>
                  <a:effectLst>
                    <a:outerShdw blurRad="38100" dist="38100" dir="2700000" algn="tl">
                      <a:srgbClr val="C0C0C0"/>
                    </a:outerShdw>
                  </a:effectLst>
                  <a:ea typeface="Arial Unicode MS" pitchFamily="34" charset="-128"/>
                  <a:cs typeface="Arial Unicode MS" pitchFamily="34" charset="-128"/>
                </a:rPr>
                <a:t>return</a:t>
              </a:r>
            </a:p>
          </p:txBody>
        </p:sp>
      </p:grpSp>
      <p:grpSp>
        <p:nvGrpSpPr>
          <p:cNvPr id="65536" name="Group 88"/>
          <p:cNvGrpSpPr>
            <a:grpSpLocks/>
          </p:cNvGrpSpPr>
          <p:nvPr/>
        </p:nvGrpSpPr>
        <p:grpSpPr bwMode="auto">
          <a:xfrm>
            <a:off x="2667000" y="3886200"/>
            <a:ext cx="1143000" cy="285750"/>
            <a:chOff x="1680" y="2448"/>
            <a:chExt cx="720" cy="180"/>
          </a:xfrm>
        </p:grpSpPr>
        <p:sp>
          <p:nvSpPr>
            <p:cNvPr id="65568" name="Line 89"/>
            <p:cNvSpPr>
              <a:spLocks noChangeShapeType="1"/>
            </p:cNvSpPr>
            <p:nvPr/>
          </p:nvSpPr>
          <p:spPr bwMode="auto">
            <a:xfrm flipH="1" flipV="1">
              <a:off x="1680" y="2448"/>
              <a:ext cx="720" cy="144"/>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9" name="Text Box 90"/>
            <p:cNvSpPr txBox="1">
              <a:spLocks noChangeArrowheads="1"/>
            </p:cNvSpPr>
            <p:nvPr/>
          </p:nvSpPr>
          <p:spPr bwMode="auto">
            <a:xfrm>
              <a:off x="1796" y="2474"/>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Calibri" pitchFamily="34" charset="0"/>
                  <a:ea typeface="Arial Unicode MS" pitchFamily="34" charset="-128"/>
                  <a:cs typeface="Arial Unicode MS" pitchFamily="34" charset="-128"/>
                </a:rPr>
                <a:t>return</a:t>
              </a:r>
            </a:p>
          </p:txBody>
        </p:sp>
      </p:grpSp>
      <p:grpSp>
        <p:nvGrpSpPr>
          <p:cNvPr id="65537" name="Group 91"/>
          <p:cNvGrpSpPr>
            <a:grpSpLocks/>
          </p:cNvGrpSpPr>
          <p:nvPr/>
        </p:nvGrpSpPr>
        <p:grpSpPr bwMode="auto">
          <a:xfrm>
            <a:off x="2892425" y="3049588"/>
            <a:ext cx="1071563" cy="762000"/>
            <a:chOff x="1821" y="1920"/>
            <a:chExt cx="675" cy="480"/>
          </a:xfrm>
        </p:grpSpPr>
        <p:sp>
          <p:nvSpPr>
            <p:cNvPr id="65566" name="Line 92"/>
            <p:cNvSpPr>
              <a:spLocks noChangeShapeType="1"/>
            </p:cNvSpPr>
            <p:nvPr/>
          </p:nvSpPr>
          <p:spPr bwMode="auto">
            <a:xfrm flipH="1" flipV="1">
              <a:off x="1872" y="1920"/>
              <a:ext cx="624" cy="480"/>
            </a:xfrm>
            <a:prstGeom prst="line">
              <a:avLst/>
            </a:prstGeom>
            <a:noFill/>
            <a:ln w="38100">
              <a:solidFill>
                <a:srgbClr val="800080"/>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5567" name="Text Box 93"/>
            <p:cNvSpPr txBox="1">
              <a:spLocks noChangeArrowheads="1"/>
            </p:cNvSpPr>
            <p:nvPr/>
          </p:nvSpPr>
          <p:spPr bwMode="auto">
            <a:xfrm>
              <a:off x="1821" y="2037"/>
              <a:ext cx="4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000" b="1" smtClean="0">
                  <a:solidFill>
                    <a:srgbClr val="000000"/>
                  </a:solidFill>
                  <a:latin typeface="Mona Lisa Recut"/>
                  <a:ea typeface="Arial Unicode MS" pitchFamily="34" charset="-128"/>
                  <a:cs typeface="Arial Unicode MS" pitchFamily="34" charset="-128"/>
                </a:rPr>
                <a:t>return</a:t>
              </a:r>
            </a:p>
          </p:txBody>
        </p:sp>
      </p:grpSp>
      <p:sp>
        <p:nvSpPr>
          <p:cNvPr id="65564" name="Text Box 94"/>
          <p:cNvSpPr txBox="1">
            <a:spLocks noChangeArrowheads="1"/>
          </p:cNvSpPr>
          <p:nvPr/>
        </p:nvSpPr>
        <p:spPr bwMode="auto">
          <a:xfrm>
            <a:off x="1317625" y="1038225"/>
            <a:ext cx="5757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FF0066"/>
                </a:solidFill>
                <a:latin typeface="Calibri" pitchFamily="34" charset="0"/>
                <a:ea typeface="Arial Unicode MS" pitchFamily="34" charset="-128"/>
                <a:cs typeface="Arial Unicode MS" pitchFamily="34" charset="-128"/>
              </a:rPr>
              <a:t>Searching each data source separately</a:t>
            </a:r>
          </a:p>
        </p:txBody>
      </p:sp>
      <p:sp>
        <p:nvSpPr>
          <p:cNvPr id="95" name="Text Box 59"/>
          <p:cNvSpPr txBox="1">
            <a:spLocks noChangeArrowheads="1"/>
          </p:cNvSpPr>
          <p:nvPr/>
        </p:nvSpPr>
        <p:spPr bwMode="auto">
          <a:xfrm>
            <a:off x="63353" y="6502423"/>
            <a:ext cx="4033796"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600" dirty="0" smtClean="0">
                <a:solidFill>
                  <a:srgbClr val="000000"/>
                </a:solidFill>
                <a:latin typeface="Calibri" pitchFamily="34" charset="0"/>
                <a:ea typeface="Arial Unicode MS" pitchFamily="34" charset="-128"/>
                <a:cs typeface="Arial Unicode MS" pitchFamily="34" charset="-128"/>
              </a:rPr>
              <a:t>Slide: Michael </a:t>
            </a:r>
            <a:r>
              <a:rPr lang="en-US" sz="1600" dirty="0" err="1" smtClean="0">
                <a:solidFill>
                  <a:srgbClr val="000000"/>
                </a:solidFill>
                <a:latin typeface="Calibri" pitchFamily="34" charset="0"/>
                <a:ea typeface="Arial Unicode MS" pitchFamily="34" charset="-128"/>
                <a:cs typeface="Arial Unicode MS" pitchFamily="34" charset="-128"/>
              </a:rPr>
              <a:t>Piasecki</a:t>
            </a:r>
            <a:r>
              <a:rPr lang="en-US" sz="1600" dirty="0" smtClean="0">
                <a:solidFill>
                  <a:srgbClr val="000000"/>
                </a:solidFill>
                <a:latin typeface="Calibri" pitchFamily="34" charset="0"/>
                <a:ea typeface="Arial Unicode MS" pitchFamily="34" charset="-128"/>
                <a:cs typeface="Arial Unicode MS" pitchFamily="34" charset="-128"/>
              </a:rPr>
              <a:t>, Drexel University</a:t>
            </a:r>
          </a:p>
        </p:txBody>
      </p:sp>
    </p:spTree>
    <p:extLst>
      <p:ext uri="{BB962C8B-B14F-4D97-AF65-F5344CB8AC3E}">
        <p14:creationId xmlns:p14="http://schemas.microsoft.com/office/powerpoint/2010/main" val="249908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nodeType="afterGroup">
                            <p:stCondLst>
                              <p:cond delay="1000"/>
                            </p:stCondLst>
                            <p:childTnLst>
                              <p:par>
                                <p:cTn id="9" presetID="3" presetClass="exit" presetSubtype="10" fill="hold" nodeType="afterEffect">
                                  <p:stCondLst>
                                    <p:cond delay="50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par>
                          <p:cTn id="16" fill="hold" nodeType="afterGroup">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nodeType="afterGroup">
                            <p:stCondLst>
                              <p:cond delay="3500"/>
                            </p:stCondLst>
                            <p:childTnLst>
                              <p:par>
                                <p:cTn id="21" presetID="3" presetClass="exit" presetSubtype="10" fill="hold" nodeType="afterEffect">
                                  <p:stCondLst>
                                    <p:cond delay="50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nodeType="afterGroup">
                            <p:stCondLst>
                              <p:cond delay="5000"/>
                            </p:stCondLst>
                            <p:childTnLst>
                              <p:par>
                                <p:cTn id="29" presetID="3" presetClass="entr" presetSubtype="1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par>
                          <p:cTn id="32" fill="hold" nodeType="afterGroup">
                            <p:stCondLst>
                              <p:cond delay="6000"/>
                            </p:stCondLst>
                            <p:childTnLst>
                              <p:par>
                                <p:cTn id="33" presetID="3" presetClass="exit" presetSubtype="10" fill="hold" nodeType="afterEffect">
                                  <p:stCondLst>
                                    <p:cond delay="500"/>
                                  </p:stCondLst>
                                  <p:childTnLst>
                                    <p:animEffect transition="out" filter="blinds(horizontal)">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par>
                          <p:cTn id="36" fill="hold" nodeType="afterGroup">
                            <p:stCondLst>
                              <p:cond delay="7000"/>
                            </p:stCondLst>
                            <p:childTnLst>
                              <p:par>
                                <p:cTn id="37" presetID="3"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par>
                          <p:cTn id="40" fill="hold" nodeType="afterGroup">
                            <p:stCondLst>
                              <p:cond delay="7500"/>
                            </p:stCondLst>
                            <p:childTnLst>
                              <p:par>
                                <p:cTn id="41" presetID="3" presetClass="entr" presetSubtype="10" fill="hold" nodeType="afterEffect">
                                  <p:stCondLst>
                                    <p:cond delay="50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par>
                          <p:cTn id="44" fill="hold" nodeType="afterGroup">
                            <p:stCondLst>
                              <p:cond delay="8500"/>
                            </p:stCondLst>
                            <p:childTnLst>
                              <p:par>
                                <p:cTn id="45" presetID="3" presetClass="exit" presetSubtype="10" fill="hold" nodeType="afterEffect">
                                  <p:stCondLst>
                                    <p:cond delay="500"/>
                                  </p:stCondLst>
                                  <p:childTnLst>
                                    <p:animEffect transition="out" filter="blinds(horizont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par>
                          <p:cTn id="48" fill="hold" nodeType="afterGroup">
                            <p:stCondLst>
                              <p:cond delay="9500"/>
                            </p:stCondLst>
                            <p:childTnLst>
                              <p:par>
                                <p:cTn id="49" presetID="3" presetClass="entr" presetSubtype="10" fill="hold" nodeType="afterEffect">
                                  <p:stCondLst>
                                    <p:cond delay="0"/>
                                  </p:stCondLst>
                                  <p:childTnLst>
                                    <p:set>
                                      <p:cBhvr>
                                        <p:cTn id="50" dur="1" fill="hold">
                                          <p:stCondLst>
                                            <p:cond delay="0"/>
                                          </p:stCondLst>
                                        </p:cTn>
                                        <p:tgtEl>
                                          <p:spTgt spid="65536"/>
                                        </p:tgtEl>
                                        <p:attrNameLst>
                                          <p:attrName>style.visibility</p:attrName>
                                        </p:attrNameLst>
                                      </p:cBhvr>
                                      <p:to>
                                        <p:strVal val="visible"/>
                                      </p:to>
                                    </p:set>
                                    <p:animEffect transition="in" filter="blinds(horizontal)">
                                      <p:cBhvr>
                                        <p:cTn id="51" dur="500"/>
                                        <p:tgtEl>
                                          <p:spTgt spid="65536"/>
                                        </p:tgtEl>
                                      </p:cBhvr>
                                    </p:animEffect>
                                  </p:childTnLst>
                                </p:cTn>
                              </p:par>
                            </p:childTnLst>
                          </p:cTn>
                        </p:par>
                        <p:par>
                          <p:cTn id="52" fill="hold" nodeType="afterGroup">
                            <p:stCondLst>
                              <p:cond delay="10000"/>
                            </p:stCondLst>
                            <p:childTnLst>
                              <p:par>
                                <p:cTn id="53" presetID="3" presetClass="entr" presetSubtype="10" fill="hold"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par>
                          <p:cTn id="56" fill="hold" nodeType="afterGroup">
                            <p:stCondLst>
                              <p:cond delay="11000"/>
                            </p:stCondLst>
                            <p:childTnLst>
                              <p:par>
                                <p:cTn id="57" presetID="3" presetClass="exit" presetSubtype="10" fill="hold" nodeType="afterEffect">
                                  <p:stCondLst>
                                    <p:cond delay="500"/>
                                  </p:stCondLst>
                                  <p:childTnLst>
                                    <p:animEffect transition="out" filter="blinds(horizontal)">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par>
                          <p:cTn id="60" fill="hold" nodeType="afterGroup">
                            <p:stCondLst>
                              <p:cond delay="12000"/>
                            </p:stCondLst>
                            <p:childTnLst>
                              <p:par>
                                <p:cTn id="61" presetID="3" presetClass="entr" presetSubtype="1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childTnLst>
                          </p:cTn>
                        </p:par>
                        <p:par>
                          <p:cTn id="64" fill="hold" nodeType="afterGroup">
                            <p:stCondLst>
                              <p:cond delay="12500"/>
                            </p:stCondLst>
                            <p:childTnLst>
                              <p:par>
                                <p:cTn id="65" presetID="3" presetClass="entr" presetSubtype="10" fill="hold" nodeType="after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par>
                          <p:cTn id="68" fill="hold" nodeType="afterGroup">
                            <p:stCondLst>
                              <p:cond delay="13500"/>
                            </p:stCondLst>
                            <p:childTnLst>
                              <p:par>
                                <p:cTn id="69" presetID="3" presetClass="exit" presetSubtype="10" fill="hold" nodeType="afterEffect">
                                  <p:stCondLst>
                                    <p:cond delay="500"/>
                                  </p:stCondLst>
                                  <p:childTnLst>
                                    <p:animEffect transition="out" filter="blinds(horizontal)">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nodeType="afterGroup">
                            <p:stCondLst>
                              <p:cond delay="14500"/>
                            </p:stCondLst>
                            <p:childTnLst>
                              <p:par>
                                <p:cTn id="73" presetID="3" presetClass="entr" presetSubtype="1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par>
                          <p:cTn id="76" fill="hold" nodeType="afterGroup">
                            <p:stCondLst>
                              <p:cond delay="15000"/>
                            </p:stCondLst>
                            <p:childTnLst>
                              <p:par>
                                <p:cTn id="77" presetID="3" presetClass="entr" presetSubtype="10" fill="hold" nodeType="after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par>
                          <p:cTn id="80" fill="hold" nodeType="afterGroup">
                            <p:stCondLst>
                              <p:cond delay="16000"/>
                            </p:stCondLst>
                            <p:childTnLst>
                              <p:par>
                                <p:cTn id="81" presetID="3" presetClass="exit" presetSubtype="10" fill="hold" nodeType="afterEffect">
                                  <p:stCondLst>
                                    <p:cond delay="500"/>
                                  </p:stCondLst>
                                  <p:childTnLst>
                                    <p:animEffect transition="out" filter="blinds(horizontal)">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par>
                          <p:cTn id="84" fill="hold" nodeType="afterGroup">
                            <p:stCondLst>
                              <p:cond delay="17000"/>
                            </p:stCondLst>
                            <p:childTnLst>
                              <p:par>
                                <p:cTn id="85" presetID="3" presetClass="entr" presetSubtype="1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par>
                          <p:cTn id="88" fill="hold" nodeType="afterGroup">
                            <p:stCondLst>
                              <p:cond delay="17500"/>
                            </p:stCondLst>
                            <p:childTnLst>
                              <p:par>
                                <p:cTn id="89" presetID="3" presetClass="entr" presetSubtype="10" fill="hold" nodeType="afterEffect">
                                  <p:stCondLst>
                                    <p:cond delay="500"/>
                                  </p:stCondLst>
                                  <p:childTnLst>
                                    <p:set>
                                      <p:cBhvr>
                                        <p:cTn id="90" dur="1" fill="hold">
                                          <p:stCondLst>
                                            <p:cond delay="0"/>
                                          </p:stCondLst>
                                        </p:cTn>
                                        <p:tgtEl>
                                          <p:spTgt spid="25"/>
                                        </p:tgtEl>
                                        <p:attrNameLst>
                                          <p:attrName>style.visibility</p:attrName>
                                        </p:attrNameLst>
                                      </p:cBhvr>
                                      <p:to>
                                        <p:strVal val="visible"/>
                                      </p:to>
                                    </p:set>
                                    <p:animEffect transition="in" filter="blinds(horizontal)">
                                      <p:cBhvr>
                                        <p:cTn id="91" dur="500"/>
                                        <p:tgtEl>
                                          <p:spTgt spid="25"/>
                                        </p:tgtEl>
                                      </p:cBhvr>
                                    </p:animEffect>
                                  </p:childTnLst>
                                </p:cTn>
                              </p:par>
                            </p:childTnLst>
                          </p:cTn>
                        </p:par>
                        <p:par>
                          <p:cTn id="92" fill="hold" nodeType="afterGroup">
                            <p:stCondLst>
                              <p:cond delay="18500"/>
                            </p:stCondLst>
                            <p:childTnLst>
                              <p:par>
                                <p:cTn id="93" presetID="3" presetClass="exit" presetSubtype="10" fill="hold" nodeType="afterEffect">
                                  <p:stCondLst>
                                    <p:cond delay="500"/>
                                  </p:stCondLst>
                                  <p:childTnLst>
                                    <p:animEffect transition="out" filter="blinds(horizontal)">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childTnLst>
                          </p:cTn>
                        </p:par>
                        <p:par>
                          <p:cTn id="96" fill="hold" nodeType="afterGroup">
                            <p:stCondLst>
                              <p:cond delay="19500"/>
                            </p:stCondLst>
                            <p:childTnLst>
                              <p:par>
                                <p:cTn id="97" presetID="3" presetClass="entr" presetSubtype="10" fill="hold" nodeType="afterEffect">
                                  <p:stCondLst>
                                    <p:cond delay="0"/>
                                  </p:stCondLst>
                                  <p:childTnLst>
                                    <p:set>
                                      <p:cBhvr>
                                        <p:cTn id="98" dur="1" fill="hold">
                                          <p:stCondLst>
                                            <p:cond delay="0"/>
                                          </p:stCondLst>
                                        </p:cTn>
                                        <p:tgtEl>
                                          <p:spTgt spid="65537"/>
                                        </p:tgtEl>
                                        <p:attrNameLst>
                                          <p:attrName>style.visibility</p:attrName>
                                        </p:attrNameLst>
                                      </p:cBhvr>
                                      <p:to>
                                        <p:strVal val="visible"/>
                                      </p:to>
                                    </p:set>
                                    <p:animEffect transition="in" filter="blinds(horizontal)">
                                      <p:cBhvr>
                                        <p:cTn id="99" dur="500"/>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38450" y="122238"/>
            <a:ext cx="464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fontAlgn="base">
              <a:spcBef>
                <a:spcPct val="0"/>
              </a:spcBef>
              <a:spcAft>
                <a:spcPct val="0"/>
              </a:spcAft>
            </a:pPr>
            <a:r>
              <a:rPr lang="en-US" sz="3200" dirty="0" smtClean="0">
                <a:solidFill>
                  <a:srgbClr val="000000"/>
                </a:solidFill>
                <a:latin typeface="Calibri" pitchFamily="34" charset="0"/>
              </a:rPr>
              <a:t>What CUAHSI HIS enables</a:t>
            </a:r>
          </a:p>
        </p:txBody>
      </p:sp>
      <p:grpSp>
        <p:nvGrpSpPr>
          <p:cNvPr id="2" name="Group 3"/>
          <p:cNvGrpSpPr>
            <a:grpSpLocks/>
          </p:cNvGrpSpPr>
          <p:nvPr/>
        </p:nvGrpSpPr>
        <p:grpSpPr bwMode="auto">
          <a:xfrm>
            <a:off x="5029200" y="914400"/>
            <a:ext cx="1171575" cy="1038225"/>
            <a:chOff x="2256" y="1056"/>
            <a:chExt cx="738" cy="654"/>
          </a:xfrm>
        </p:grpSpPr>
        <p:sp>
          <p:nvSpPr>
            <p:cNvPr id="66616" name="AutoShape 4"/>
            <p:cNvSpPr>
              <a:spLocks noChangeArrowheads="1"/>
            </p:cNvSpPr>
            <p:nvPr/>
          </p:nvSpPr>
          <p:spPr bwMode="auto">
            <a:xfrm>
              <a:off x="2256" y="105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7" name="Group 5"/>
            <p:cNvGrpSpPr>
              <a:grpSpLocks/>
            </p:cNvGrpSpPr>
            <p:nvPr/>
          </p:nvGrpSpPr>
          <p:grpSpPr bwMode="auto">
            <a:xfrm>
              <a:off x="2304" y="1152"/>
              <a:ext cx="690" cy="558"/>
              <a:chOff x="2208" y="1152"/>
              <a:chExt cx="690" cy="558"/>
            </a:xfrm>
          </p:grpSpPr>
          <p:pic>
            <p:nvPicPr>
              <p:cNvPr id="66618" name="Picture 6" descr="Get D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152"/>
                <a:ext cx="45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7" descr="United States Environmental Protection Agenc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1152"/>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564" name="Text Box 8"/>
          <p:cNvSpPr txBox="1">
            <a:spLocks noChangeArrowheads="1"/>
          </p:cNvSpPr>
          <p:nvPr/>
        </p:nvSpPr>
        <p:spPr bwMode="auto">
          <a:xfrm>
            <a:off x="5943600" y="8016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mtClean="0">
                <a:solidFill>
                  <a:srgbClr val="FF0066"/>
                </a:solidFill>
                <a:latin typeface="Calibri" pitchFamily="34" charset="0"/>
                <a:ea typeface="Arial Unicode MS" pitchFamily="34" charset="-128"/>
                <a:cs typeface="Arial Unicode MS" pitchFamily="34" charset="-128"/>
              </a:rPr>
              <a:t>Searching all data sources collectively</a:t>
            </a:r>
          </a:p>
        </p:txBody>
      </p:sp>
      <p:grpSp>
        <p:nvGrpSpPr>
          <p:cNvPr id="4" name="Group 9"/>
          <p:cNvGrpSpPr>
            <a:grpSpLocks/>
          </p:cNvGrpSpPr>
          <p:nvPr/>
        </p:nvGrpSpPr>
        <p:grpSpPr bwMode="auto">
          <a:xfrm>
            <a:off x="381000" y="3276600"/>
            <a:ext cx="1066800" cy="1066800"/>
            <a:chOff x="2400" y="2400"/>
            <a:chExt cx="672" cy="672"/>
          </a:xfrm>
        </p:grpSpPr>
        <p:sp>
          <p:nvSpPr>
            <p:cNvPr id="66614" name="Oval 10"/>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15" name="Picture 11" descr="j01953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 y="2544"/>
              <a:ext cx="3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2"/>
          <p:cNvGrpSpPr>
            <a:grpSpLocks/>
          </p:cNvGrpSpPr>
          <p:nvPr/>
        </p:nvGrpSpPr>
        <p:grpSpPr bwMode="auto">
          <a:xfrm>
            <a:off x="6248400" y="1676400"/>
            <a:ext cx="1906588" cy="762000"/>
            <a:chOff x="768" y="1536"/>
            <a:chExt cx="1201" cy="480"/>
          </a:xfrm>
        </p:grpSpPr>
        <p:sp>
          <p:nvSpPr>
            <p:cNvPr id="66610" name="AutoShape 13"/>
            <p:cNvSpPr>
              <a:spLocks noChangeArrowheads="1"/>
            </p:cNvSpPr>
            <p:nvPr/>
          </p:nvSpPr>
          <p:spPr bwMode="auto">
            <a:xfrm>
              <a:off x="76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11" name="Group 14"/>
            <p:cNvGrpSpPr>
              <a:grpSpLocks/>
            </p:cNvGrpSpPr>
            <p:nvPr/>
          </p:nvGrpSpPr>
          <p:grpSpPr bwMode="auto">
            <a:xfrm>
              <a:off x="769" y="1680"/>
              <a:ext cx="1200" cy="192"/>
              <a:chOff x="961" y="2822"/>
              <a:chExt cx="1200" cy="192"/>
            </a:xfrm>
          </p:grpSpPr>
          <p:pic>
            <p:nvPicPr>
              <p:cNvPr id="66612" name="Picture 15"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1" y="2832"/>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3" name="Text Box 16"/>
              <p:cNvSpPr txBox="1">
                <a:spLocks noChangeArrowheads="1"/>
              </p:cNvSpPr>
              <p:nvPr/>
            </p:nvSpPr>
            <p:spPr bwMode="auto">
              <a:xfrm>
                <a:off x="1569" y="2822"/>
                <a:ext cx="4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NWIS</a:t>
                </a:r>
              </a:p>
            </p:txBody>
          </p:sp>
        </p:grpSp>
      </p:grpSp>
      <p:grpSp>
        <p:nvGrpSpPr>
          <p:cNvPr id="7" name="Group 17"/>
          <p:cNvGrpSpPr>
            <a:grpSpLocks/>
          </p:cNvGrpSpPr>
          <p:nvPr/>
        </p:nvGrpSpPr>
        <p:grpSpPr bwMode="auto">
          <a:xfrm>
            <a:off x="4724400" y="2362200"/>
            <a:ext cx="2209800" cy="762000"/>
            <a:chOff x="2064" y="3600"/>
            <a:chExt cx="1392" cy="480"/>
          </a:xfrm>
        </p:grpSpPr>
        <p:sp>
          <p:nvSpPr>
            <p:cNvPr id="66608" name="AutoShape 18"/>
            <p:cNvSpPr>
              <a:spLocks noChangeArrowheads="1"/>
            </p:cNvSpPr>
            <p:nvPr/>
          </p:nvSpPr>
          <p:spPr bwMode="auto">
            <a:xfrm>
              <a:off x="2064" y="360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9" name="Picture 19" descr="Bann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4" y="3792"/>
              <a:ext cx="13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0"/>
          <p:cNvGrpSpPr>
            <a:grpSpLocks/>
          </p:cNvGrpSpPr>
          <p:nvPr/>
        </p:nvGrpSpPr>
        <p:grpSpPr bwMode="auto">
          <a:xfrm>
            <a:off x="6248400" y="3200400"/>
            <a:ext cx="1981200" cy="762000"/>
            <a:chOff x="624" y="2976"/>
            <a:chExt cx="1248" cy="480"/>
          </a:xfrm>
        </p:grpSpPr>
        <p:sp>
          <p:nvSpPr>
            <p:cNvPr id="66606" name="AutoShape 21"/>
            <p:cNvSpPr>
              <a:spLocks noChangeArrowheads="1"/>
            </p:cNvSpPr>
            <p:nvPr/>
          </p:nvSpPr>
          <p:spPr bwMode="auto">
            <a:xfrm>
              <a:off x="624" y="297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7" name="Picture 22" descr="AmeriFlux websit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 y="3168"/>
              <a:ext cx="12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3"/>
          <p:cNvGrpSpPr>
            <a:grpSpLocks/>
          </p:cNvGrpSpPr>
          <p:nvPr/>
        </p:nvGrpSpPr>
        <p:grpSpPr bwMode="auto">
          <a:xfrm>
            <a:off x="4495800" y="3886200"/>
            <a:ext cx="2362200" cy="762000"/>
            <a:chOff x="3408" y="1536"/>
            <a:chExt cx="1488" cy="480"/>
          </a:xfrm>
        </p:grpSpPr>
        <p:sp>
          <p:nvSpPr>
            <p:cNvPr id="66604" name="AutoShape 24"/>
            <p:cNvSpPr>
              <a:spLocks noChangeArrowheads="1"/>
            </p:cNvSpPr>
            <p:nvPr/>
          </p:nvSpPr>
          <p:spPr bwMode="auto">
            <a:xfrm>
              <a:off x="3408" y="153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605" name="Picture 25" descr="Goddard Space Flight Cen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8" y="1680"/>
              <a:ext cx="14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6"/>
          <p:cNvGrpSpPr>
            <a:grpSpLocks/>
          </p:cNvGrpSpPr>
          <p:nvPr/>
        </p:nvGrpSpPr>
        <p:grpSpPr bwMode="auto">
          <a:xfrm>
            <a:off x="6248400" y="4648200"/>
            <a:ext cx="1906588" cy="762000"/>
            <a:chOff x="432" y="2160"/>
            <a:chExt cx="1201" cy="480"/>
          </a:xfrm>
        </p:grpSpPr>
        <p:sp>
          <p:nvSpPr>
            <p:cNvPr id="66600" name="AutoShape 27"/>
            <p:cNvSpPr>
              <a:spLocks noChangeArrowheads="1"/>
            </p:cNvSpPr>
            <p:nvPr/>
          </p:nvSpPr>
          <p:spPr bwMode="auto">
            <a:xfrm>
              <a:off x="432" y="2160"/>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601" name="Group 28"/>
            <p:cNvGrpSpPr>
              <a:grpSpLocks/>
            </p:cNvGrpSpPr>
            <p:nvPr/>
          </p:nvGrpSpPr>
          <p:grpSpPr bwMode="auto">
            <a:xfrm>
              <a:off x="433" y="2352"/>
              <a:ext cx="1200" cy="192"/>
              <a:chOff x="673" y="2016"/>
              <a:chExt cx="1200" cy="192"/>
            </a:xfrm>
          </p:grpSpPr>
          <p:pic>
            <p:nvPicPr>
              <p:cNvPr id="66602" name="Picture 29" descr="USGS Science for a changing worl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 y="2026"/>
                <a:ext cx="120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3" name="Text Box 30"/>
              <p:cNvSpPr txBox="1">
                <a:spLocks noChangeArrowheads="1"/>
              </p:cNvSpPr>
              <p:nvPr/>
            </p:nvSpPr>
            <p:spPr bwMode="auto">
              <a:xfrm>
                <a:off x="1281" y="2016"/>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b="1" smtClean="0">
                    <a:solidFill>
                      <a:srgbClr val="FFFFFF"/>
                    </a:solidFill>
                    <a:latin typeface="Calibri" pitchFamily="34" charset="0"/>
                    <a:ea typeface="Arial Unicode MS" pitchFamily="34" charset="-128"/>
                    <a:cs typeface="Arial Unicode MS" pitchFamily="34" charset="-128"/>
                  </a:rPr>
                  <a:t>NAWQA</a:t>
                </a:r>
              </a:p>
            </p:txBody>
          </p:sp>
        </p:grpSp>
      </p:grpSp>
      <p:grpSp>
        <p:nvGrpSpPr>
          <p:cNvPr id="12" name="Group 31"/>
          <p:cNvGrpSpPr>
            <a:grpSpLocks/>
          </p:cNvGrpSpPr>
          <p:nvPr/>
        </p:nvGrpSpPr>
        <p:grpSpPr bwMode="auto">
          <a:xfrm>
            <a:off x="4495800" y="5257800"/>
            <a:ext cx="919163" cy="762000"/>
            <a:chOff x="3840" y="3216"/>
            <a:chExt cx="579" cy="480"/>
          </a:xfrm>
        </p:grpSpPr>
        <p:sp>
          <p:nvSpPr>
            <p:cNvPr id="66596" name="AutoShape 32"/>
            <p:cNvSpPr>
              <a:spLocks noChangeArrowheads="1"/>
            </p:cNvSpPr>
            <p:nvPr/>
          </p:nvSpPr>
          <p:spPr bwMode="auto">
            <a:xfrm>
              <a:off x="3840" y="3216"/>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grpSp>
          <p:nvGrpSpPr>
            <p:cNvPr id="66597" name="Group 33"/>
            <p:cNvGrpSpPr>
              <a:grpSpLocks/>
            </p:cNvGrpSpPr>
            <p:nvPr/>
          </p:nvGrpSpPr>
          <p:grpSpPr bwMode="auto">
            <a:xfrm>
              <a:off x="3840" y="3264"/>
              <a:ext cx="579" cy="413"/>
              <a:chOff x="3888" y="3072"/>
              <a:chExt cx="579" cy="413"/>
            </a:xfrm>
          </p:grpSpPr>
          <p:pic>
            <p:nvPicPr>
              <p:cNvPr id="66598" name="Picture 34" descr="NCEP">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8" y="3072"/>
                <a:ext cx="5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9" name="Text Box 35"/>
              <p:cNvSpPr txBox="1">
                <a:spLocks noChangeArrowheads="1"/>
              </p:cNvSpPr>
              <p:nvPr/>
            </p:nvSpPr>
            <p:spPr bwMode="auto">
              <a:xfrm>
                <a:off x="3984" y="331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latin typeface="Calibri" pitchFamily="34" charset="0"/>
                    <a:ea typeface="Arial Unicode MS" pitchFamily="34" charset="-128"/>
                    <a:cs typeface="Arial Unicode MS" pitchFamily="34" charset="-128"/>
                  </a:rPr>
                  <a:t>NARR</a:t>
                </a:r>
              </a:p>
            </p:txBody>
          </p:sp>
        </p:grpSp>
      </p:grpSp>
      <p:sp>
        <p:nvSpPr>
          <p:cNvPr id="66572" name="Line 36"/>
          <p:cNvSpPr>
            <a:spLocks noChangeShapeType="1"/>
          </p:cNvSpPr>
          <p:nvPr/>
        </p:nvSpPr>
        <p:spPr bwMode="auto">
          <a:xfrm flipV="1">
            <a:off x="1524000" y="3886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3" name="Text Box 37"/>
          <p:cNvSpPr txBox="1">
            <a:spLocks noChangeArrowheads="1"/>
          </p:cNvSpPr>
          <p:nvPr/>
        </p:nvSpPr>
        <p:spPr bwMode="auto">
          <a:xfrm>
            <a:off x="1371600" y="3429000"/>
            <a:ext cx="1044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generic </a:t>
            </a:r>
          </a:p>
          <a:p>
            <a:pPr eaLnBrk="1" fontAlgn="base" hangingPunct="1">
              <a:spcBef>
                <a:spcPct val="50000"/>
              </a:spcBef>
              <a:spcAft>
                <a:spcPct val="0"/>
              </a:spcAft>
            </a:pPr>
            <a:r>
              <a:rPr lang="en-US" b="1" smtClean="0">
                <a:solidFill>
                  <a:srgbClr val="000000"/>
                </a:solidFill>
                <a:latin typeface="Mona Lisa Recut"/>
                <a:ea typeface="Arial Unicode MS" pitchFamily="34" charset="-128"/>
                <a:cs typeface="Arial Unicode MS" pitchFamily="34" charset="-128"/>
              </a:rPr>
              <a:t>request</a:t>
            </a:r>
          </a:p>
        </p:txBody>
      </p:sp>
      <p:sp>
        <p:nvSpPr>
          <p:cNvPr id="117798" name="Rectangle 38"/>
          <p:cNvSpPr>
            <a:spLocks noChangeArrowheads="1"/>
          </p:cNvSpPr>
          <p:nvPr/>
        </p:nvSpPr>
        <p:spPr bwMode="auto">
          <a:xfrm>
            <a:off x="2362200" y="1143000"/>
            <a:ext cx="477838" cy="53340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sp>
        <p:nvSpPr>
          <p:cNvPr id="66575" name="Line 39"/>
          <p:cNvSpPr>
            <a:spLocks noChangeShapeType="1"/>
          </p:cNvSpPr>
          <p:nvPr/>
        </p:nvSpPr>
        <p:spPr bwMode="auto">
          <a:xfrm flipV="1">
            <a:off x="2819400" y="1295400"/>
            <a:ext cx="2209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6" name="Text Box 40"/>
          <p:cNvSpPr txBox="1">
            <a:spLocks noChangeArrowheads="1"/>
          </p:cNvSpPr>
          <p:nvPr/>
        </p:nvSpPr>
        <p:spPr bwMode="auto">
          <a:xfrm>
            <a:off x="3276600" y="990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77" name="Line 41"/>
          <p:cNvSpPr>
            <a:spLocks noChangeShapeType="1"/>
          </p:cNvSpPr>
          <p:nvPr/>
        </p:nvSpPr>
        <p:spPr bwMode="auto">
          <a:xfrm flipV="1">
            <a:off x="2801938" y="2057400"/>
            <a:ext cx="3370262" cy="158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78" name="Text Box 42"/>
          <p:cNvSpPr txBox="1">
            <a:spLocks noChangeArrowheads="1"/>
          </p:cNvSpPr>
          <p:nvPr/>
        </p:nvSpPr>
        <p:spPr bwMode="auto">
          <a:xfrm>
            <a:off x="3200400" y="1752600"/>
            <a:ext cx="1201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FF"/>
                </a:solidFill>
                <a:latin typeface="Calibri" pitchFamily="34" charset="0"/>
                <a:ea typeface="Arial Unicode MS" pitchFamily="34" charset="-128"/>
                <a:cs typeface="Arial Unicode MS" pitchFamily="34" charset="-128"/>
              </a:rPr>
              <a:t>GetValues</a:t>
            </a:r>
          </a:p>
        </p:txBody>
      </p:sp>
      <p:sp>
        <p:nvSpPr>
          <p:cNvPr id="66579" name="Line 43"/>
          <p:cNvSpPr>
            <a:spLocks noChangeShapeType="1"/>
          </p:cNvSpPr>
          <p:nvPr/>
        </p:nvSpPr>
        <p:spPr bwMode="auto">
          <a:xfrm flipV="1">
            <a:off x="2819400" y="28194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0" name="Text Box 44"/>
          <p:cNvSpPr txBox="1">
            <a:spLocks noChangeArrowheads="1"/>
          </p:cNvSpPr>
          <p:nvPr/>
        </p:nvSpPr>
        <p:spPr bwMode="auto">
          <a:xfrm>
            <a:off x="3200400" y="2514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i="1" smtClean="0">
                <a:solidFill>
                  <a:srgbClr val="000000"/>
                </a:solidFill>
                <a:latin typeface="Calibri" pitchFamily="34" charset="0"/>
                <a:ea typeface="Arial Unicode MS" pitchFamily="34" charset="-128"/>
                <a:cs typeface="Arial Unicode MS" pitchFamily="34" charset="-128"/>
              </a:rPr>
              <a:t>GetValues</a:t>
            </a:r>
          </a:p>
        </p:txBody>
      </p:sp>
      <p:sp>
        <p:nvSpPr>
          <p:cNvPr id="66581" name="Line 45"/>
          <p:cNvSpPr>
            <a:spLocks noChangeShapeType="1"/>
          </p:cNvSpPr>
          <p:nvPr/>
        </p:nvSpPr>
        <p:spPr bwMode="auto">
          <a:xfrm flipV="1">
            <a:off x="2819400" y="3581400"/>
            <a:ext cx="3352800" cy="2063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2" name="Text Box 46"/>
          <p:cNvSpPr txBox="1">
            <a:spLocks noChangeArrowheads="1"/>
          </p:cNvSpPr>
          <p:nvPr/>
        </p:nvSpPr>
        <p:spPr bwMode="auto">
          <a:xfrm>
            <a:off x="3276600" y="3276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FF0066"/>
                </a:solidFill>
                <a:latin typeface="Calibri" pitchFamily="34" charset="0"/>
                <a:ea typeface="Arial Unicode MS" pitchFamily="34" charset="-128"/>
                <a:cs typeface="Arial Unicode MS" pitchFamily="34" charset="-128"/>
              </a:rPr>
              <a:t>GetValues</a:t>
            </a:r>
          </a:p>
        </p:txBody>
      </p:sp>
      <p:sp>
        <p:nvSpPr>
          <p:cNvPr id="66583" name="Line 47"/>
          <p:cNvSpPr>
            <a:spLocks noChangeShapeType="1"/>
          </p:cNvSpPr>
          <p:nvPr/>
        </p:nvSpPr>
        <p:spPr bwMode="auto">
          <a:xfrm>
            <a:off x="2819400" y="4343400"/>
            <a:ext cx="1524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4" name="Text Box 48"/>
          <p:cNvSpPr txBox="1">
            <a:spLocks noChangeArrowheads="1"/>
          </p:cNvSpPr>
          <p:nvPr/>
        </p:nvSpPr>
        <p:spPr bwMode="auto">
          <a:xfrm>
            <a:off x="3200400" y="3962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400" b="1" smtClean="0">
                <a:solidFill>
                  <a:srgbClr val="000000"/>
                </a:solidFill>
                <a:latin typeface="Calibri" pitchFamily="34" charset="0"/>
                <a:ea typeface="Arial Unicode MS" pitchFamily="34" charset="-128"/>
                <a:cs typeface="Arial Unicode MS" pitchFamily="34" charset="-128"/>
              </a:rPr>
              <a:t>GetValues</a:t>
            </a:r>
          </a:p>
        </p:txBody>
      </p:sp>
      <p:sp>
        <p:nvSpPr>
          <p:cNvPr id="66585" name="Line 49"/>
          <p:cNvSpPr>
            <a:spLocks noChangeShapeType="1"/>
          </p:cNvSpPr>
          <p:nvPr/>
        </p:nvSpPr>
        <p:spPr bwMode="auto">
          <a:xfrm>
            <a:off x="2819400" y="5105400"/>
            <a:ext cx="3276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117810" name="Text Box 50"/>
          <p:cNvSpPr txBox="1">
            <a:spLocks noChangeArrowheads="1"/>
          </p:cNvSpPr>
          <p:nvPr/>
        </p:nvSpPr>
        <p:spPr bwMode="auto">
          <a:xfrm>
            <a:off x="3200400" y="4724400"/>
            <a:ext cx="1143000" cy="304800"/>
          </a:xfrm>
          <a:prstGeom prst="rect">
            <a:avLst/>
          </a:prstGeom>
          <a:noFill/>
          <a:ln w="9525">
            <a:noFill/>
            <a:miter lim="800000"/>
            <a:headEnd/>
            <a:tailEnd/>
          </a:ln>
          <a:effectLst/>
        </p:spPr>
        <p:txBody>
          <a:bodyPr lIns="91430" tIns="45715" rIns="91430" bIns="45715">
            <a:spAutoFit/>
          </a:bodyPr>
          <a:lstStyle/>
          <a:p>
            <a:pPr defTabSz="457200" fontAlgn="base">
              <a:spcBef>
                <a:spcPct val="50000"/>
              </a:spcBef>
              <a:spcAft>
                <a:spcPct val="0"/>
              </a:spcAft>
              <a:defRPr/>
            </a:pPr>
            <a:r>
              <a:rPr lang="en-US" sz="1400" b="1" u="sng">
                <a:solidFill>
                  <a:srgbClr val="000000"/>
                </a:solidFill>
                <a:effectLst>
                  <a:outerShdw blurRad="38100" dist="38100" dir="2700000" algn="tl">
                    <a:srgbClr val="C0C0C0"/>
                  </a:outerShdw>
                </a:effectLst>
                <a:ea typeface="Arial Unicode MS" pitchFamily="34" charset="-128"/>
                <a:cs typeface="Arial Unicode MS" pitchFamily="34" charset="-128"/>
              </a:rPr>
              <a:t>GetValues</a:t>
            </a:r>
          </a:p>
        </p:txBody>
      </p:sp>
      <p:sp>
        <p:nvSpPr>
          <p:cNvPr id="66587" name="Line 51"/>
          <p:cNvSpPr>
            <a:spLocks noChangeShapeType="1"/>
          </p:cNvSpPr>
          <p:nvPr/>
        </p:nvSpPr>
        <p:spPr bwMode="auto">
          <a:xfrm>
            <a:off x="2819400" y="5715000"/>
            <a:ext cx="175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88" name="Text Box 52"/>
          <p:cNvSpPr txBox="1">
            <a:spLocks noChangeArrowheads="1"/>
          </p:cNvSpPr>
          <p:nvPr/>
        </p:nvSpPr>
        <p:spPr bwMode="auto">
          <a:xfrm>
            <a:off x="3214688" y="5410200"/>
            <a:ext cx="1204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Times New Roman" pitchFamily="18" charset="0"/>
                <a:ea typeface="Arial Unicode MS" pitchFamily="34" charset="-128"/>
                <a:cs typeface="Arial Unicode MS" pitchFamily="34" charset="-128"/>
              </a:rPr>
              <a:t>GetValues</a:t>
            </a:r>
          </a:p>
        </p:txBody>
      </p:sp>
      <p:sp>
        <p:nvSpPr>
          <p:cNvPr id="66589" name="Line 53"/>
          <p:cNvSpPr>
            <a:spLocks noChangeShapeType="1"/>
          </p:cNvSpPr>
          <p:nvPr/>
        </p:nvSpPr>
        <p:spPr bwMode="auto">
          <a:xfrm>
            <a:off x="2819400" y="6248400"/>
            <a:ext cx="3200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66590" name="Text Box 54"/>
          <p:cNvSpPr txBox="1">
            <a:spLocks noChangeArrowheads="1"/>
          </p:cNvSpPr>
          <p:nvPr/>
        </p:nvSpPr>
        <p:spPr bwMode="auto">
          <a:xfrm>
            <a:off x="3276600" y="5867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b="1" smtClean="0">
                <a:solidFill>
                  <a:srgbClr val="000000"/>
                </a:solidFill>
                <a:latin typeface="Script MT Bold" pitchFamily="66" charset="0"/>
                <a:ea typeface="Arial Unicode MS" pitchFamily="34" charset="-128"/>
                <a:cs typeface="Arial Unicode MS" pitchFamily="34" charset="-128"/>
              </a:rPr>
              <a:t>GetValues</a:t>
            </a:r>
          </a:p>
        </p:txBody>
      </p:sp>
      <p:grpSp>
        <p:nvGrpSpPr>
          <p:cNvPr id="14" name="Group 55"/>
          <p:cNvGrpSpPr>
            <a:grpSpLocks/>
          </p:cNvGrpSpPr>
          <p:nvPr/>
        </p:nvGrpSpPr>
        <p:grpSpPr bwMode="auto">
          <a:xfrm>
            <a:off x="6248400" y="5791200"/>
            <a:ext cx="1752600" cy="762000"/>
            <a:chOff x="3936" y="3648"/>
            <a:chExt cx="1104" cy="480"/>
          </a:xfrm>
        </p:grpSpPr>
        <p:sp>
          <p:nvSpPr>
            <p:cNvPr id="66593" name="AutoShape 56"/>
            <p:cNvSpPr>
              <a:spLocks noChangeArrowheads="1"/>
            </p:cNvSpPr>
            <p:nvPr/>
          </p:nvSpPr>
          <p:spPr bwMode="auto">
            <a:xfrm>
              <a:off x="3936" y="3648"/>
              <a:ext cx="384" cy="480"/>
            </a:xfrm>
            <a:prstGeom prst="can">
              <a:avLst>
                <a:gd name="adj" fmla="val 31250"/>
              </a:avLst>
            </a:prstGeom>
            <a:solidFill>
              <a:srgbClr val="C0C0C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Calibri" pitchFamily="34" charset="0"/>
              </a:endParaRPr>
            </a:p>
          </p:txBody>
        </p:sp>
        <p:pic>
          <p:nvPicPr>
            <p:cNvPr id="66594" name="Picture 57" descr="masthea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6" y="3825"/>
              <a:ext cx="1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5" name="Text Box 58"/>
            <p:cNvSpPr txBox="1">
              <a:spLocks noChangeArrowheads="1"/>
            </p:cNvSpPr>
            <p:nvPr/>
          </p:nvSpPr>
          <p:spPr bwMode="auto">
            <a:xfrm>
              <a:off x="3974" y="3840"/>
              <a:ext cx="4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FF0000"/>
                  </a:solidFill>
                  <a:latin typeface="Calibri" pitchFamily="34" charset="0"/>
                  <a:ea typeface="Arial Unicode MS" pitchFamily="34" charset="-128"/>
                  <a:cs typeface="Arial Unicode MS" pitchFamily="34" charset="-128"/>
                </a:rPr>
                <a:t>ODM</a:t>
              </a:r>
            </a:p>
          </p:txBody>
        </p:sp>
      </p:grpSp>
      <p:sp>
        <p:nvSpPr>
          <p:cNvPr id="66592" name="Text Box 59"/>
          <p:cNvSpPr txBox="1">
            <a:spLocks noChangeArrowheads="1"/>
          </p:cNvSpPr>
          <p:nvPr/>
        </p:nvSpPr>
        <p:spPr bwMode="auto">
          <a:xfrm>
            <a:off x="63353" y="6502423"/>
            <a:ext cx="4033796"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600" dirty="0" smtClean="0">
                <a:solidFill>
                  <a:srgbClr val="000000"/>
                </a:solidFill>
                <a:latin typeface="Calibri" pitchFamily="34" charset="0"/>
                <a:ea typeface="Arial Unicode MS" pitchFamily="34" charset="-128"/>
                <a:cs typeface="Arial Unicode MS" pitchFamily="34" charset="-128"/>
              </a:rPr>
              <a:t>Slide: Michael </a:t>
            </a:r>
            <a:r>
              <a:rPr lang="en-US" sz="1600" dirty="0" err="1" smtClean="0">
                <a:solidFill>
                  <a:srgbClr val="000000"/>
                </a:solidFill>
                <a:latin typeface="Calibri" pitchFamily="34" charset="0"/>
                <a:ea typeface="Arial Unicode MS" pitchFamily="34" charset="-128"/>
                <a:cs typeface="Arial Unicode MS" pitchFamily="34" charset="-128"/>
              </a:rPr>
              <a:t>Piasecki</a:t>
            </a:r>
            <a:r>
              <a:rPr lang="en-US" sz="1600" dirty="0" smtClean="0">
                <a:solidFill>
                  <a:srgbClr val="000000"/>
                </a:solidFill>
                <a:latin typeface="Calibri" pitchFamily="34" charset="0"/>
                <a:ea typeface="Arial Unicode MS" pitchFamily="34" charset="-128"/>
                <a:cs typeface="Arial Unicode MS" pitchFamily="34" charset="-128"/>
              </a:rPr>
              <a:t>, Drexel University</a:t>
            </a:r>
          </a:p>
        </p:txBody>
      </p:sp>
    </p:spTree>
    <p:extLst>
      <p:ext uri="{BB962C8B-B14F-4D97-AF65-F5344CB8AC3E}">
        <p14:creationId xmlns:p14="http://schemas.microsoft.com/office/powerpoint/2010/main" val="528091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nodeType="afterGroup">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17798"/>
                                        </p:tgtEl>
                                        <p:attrNameLst>
                                          <p:attrName>style.visibility</p:attrName>
                                        </p:attrNameLst>
                                      </p:cBhvr>
                                      <p:to>
                                        <p:strVal val="visible"/>
                                      </p:to>
                                    </p:set>
                                    <p:animEffect transition="in" filter="box(in)">
                                      <p:cBhvr>
                                        <p:cTn id="11" dur="500"/>
                                        <p:tgtEl>
                                          <p:spTgt spid="117798"/>
                                        </p:tgtEl>
                                      </p:cBhvr>
                                    </p:animEffect>
                                  </p:childTnLst>
                                </p:cTn>
                              </p:par>
                            </p:childTnLst>
                          </p:cTn>
                        </p:par>
                        <p:par>
                          <p:cTn id="12" fill="hold" nodeType="afterGroup">
                            <p:stCondLst>
                              <p:cond delay="2000"/>
                            </p:stCondLst>
                            <p:childTnLst>
                              <p:par>
                                <p:cTn id="13" presetID="8" presetClass="emph" presetSubtype="0" fill="hold" grpId="1" nodeType="afterEffect">
                                  <p:stCondLst>
                                    <p:cond delay="1000"/>
                                  </p:stCondLst>
                                  <p:childTnLst>
                                    <p:animRot by="43200000">
                                      <p:cBhvr>
                                        <p:cTn id="14" dur="500" fill="hold"/>
                                        <p:tgtEl>
                                          <p:spTgt spid="117798"/>
                                        </p:tgtEl>
                                        <p:attrNameLst>
                                          <p:attrName>r</p:attrName>
                                        </p:attrNameLst>
                                      </p:cBhvr>
                                    </p:animRot>
                                  </p:childTnLst>
                                </p:cTn>
                              </p:par>
                            </p:childTnLst>
                          </p:cTn>
                        </p:par>
                        <p:par>
                          <p:cTn id="15" fill="hold" nodeType="afterGroup">
                            <p:stCondLst>
                              <p:cond delay="3500"/>
                            </p:stCondLst>
                            <p:childTnLst>
                              <p:par>
                                <p:cTn id="16" presetID="1" presetClass="entr" presetSubtype="0"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nodeType="afterGroup">
                            <p:stCondLst>
                              <p:cond delay="5500"/>
                            </p:stCondLst>
                            <p:childTnLst>
                              <p:par>
                                <p:cTn id="28" presetID="1" presetClass="entr" presetSubtype="0"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nodeType="afterEffect">
                                  <p:stCondLst>
                                    <p:cond delay="50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nodeType="afterGroup">
                            <p:stCondLst>
                              <p:cond delay="7000"/>
                            </p:stCondLst>
                            <p:childTnLst>
                              <p:par>
                                <p:cTn id="37" presetID="1" presetClass="entr" presetSubtype="0" fill="hold" nodeType="afterEffect">
                                  <p:stCondLst>
                                    <p:cond delay="50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8" grpId="0" animBg="1"/>
      <p:bldP spid="11779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TERS Network CD 2007 compressed-1">
  <a:themeElements>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fontScheme name="WATERS Network CD 2007 compress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S Network CD 2007 compresse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S Network CD 2007 compresse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S Network CD 2007 compresse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S Network CD 2007 compresse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S Network CD 2007 compresse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S Network CD 2007 compresse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S Network CD 2007 compressed-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S Network CD 2007 compresse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S Network CD 2007 compresse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S Network CD 2007 compresse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S Network CD 2007 compresse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S Network CD 2007 compresse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TERS Network CD 2007 compressed-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4">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5">
        <a:dk1>
          <a:srgbClr val="000099"/>
        </a:dk1>
        <a:lt1>
          <a:srgbClr val="FFFFFF"/>
        </a:lt1>
        <a:dk2>
          <a:srgbClr val="000000"/>
        </a:dk2>
        <a:lt2>
          <a:srgbClr val="808080"/>
        </a:lt2>
        <a:accent1>
          <a:srgbClr val="00CC99"/>
        </a:accent1>
        <a:accent2>
          <a:srgbClr val="FFFFFF"/>
        </a:accent2>
        <a:accent3>
          <a:srgbClr val="FFFFFF"/>
        </a:accent3>
        <a:accent4>
          <a:srgbClr val="000082"/>
        </a:accent4>
        <a:accent5>
          <a:srgbClr val="AAE2CA"/>
        </a:accent5>
        <a:accent6>
          <a:srgbClr val="E7E7E7"/>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2528</TotalTime>
  <Words>2998</Words>
  <Application>Microsoft Office PowerPoint</Application>
  <PresentationFormat>On-screen Show (4:3)</PresentationFormat>
  <Paragraphs>663</Paragraphs>
  <Slides>48</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48</vt:i4>
      </vt:variant>
    </vt:vector>
  </HeadingPairs>
  <TitlesOfParts>
    <vt:vector size="61" baseType="lpstr">
      <vt:lpstr>Arial Unicode MS</vt:lpstr>
      <vt:lpstr>Arial</vt:lpstr>
      <vt:lpstr>Calibri</vt:lpstr>
      <vt:lpstr>Helvetica</vt:lpstr>
      <vt:lpstr>Mona Lisa Recut</vt:lpstr>
      <vt:lpstr>Script MT Bold</vt:lpstr>
      <vt:lpstr>Tahoma</vt:lpstr>
      <vt:lpstr>Times New Roman</vt:lpstr>
      <vt:lpstr>Wingdings</vt:lpstr>
      <vt:lpstr>Office Theme</vt:lpstr>
      <vt:lpstr>9_Office Theme</vt:lpstr>
      <vt:lpstr>1_WATERS Network CD 2007 compressed-1</vt:lpstr>
      <vt:lpstr>1_Default Design</vt:lpstr>
      <vt:lpstr>HydroShare: Advancing Collaboration through Hydrologic Data and Model Sharing</vt:lpstr>
      <vt:lpstr>Outline</vt:lpstr>
      <vt:lpstr>Hydrologic Data Challenges</vt:lpstr>
      <vt:lpstr>PowerPoint Presentation</vt:lpstr>
      <vt:lpstr>A digital divide</vt:lpstr>
      <vt:lpstr>PowerPoint Presentation</vt:lpstr>
      <vt:lpstr>CUAHSI HIS</vt:lpstr>
      <vt:lpstr>PowerPoint Presentation</vt:lpstr>
      <vt:lpstr>PowerPoint Presentation</vt:lpstr>
      <vt:lpstr>CUAHSI Hydrologic Information System: A  Services-Oriented Architecture Based System for Sharing Hydrologic Data</vt:lpstr>
      <vt:lpstr>HydroDesktop</vt:lpstr>
      <vt:lpstr>PowerPoint Presentation</vt:lpstr>
      <vt:lpstr>Download and Plot the Data</vt:lpstr>
      <vt:lpstr>Perform an analysis using R</vt:lpstr>
      <vt:lpstr>The way that data is organized can enhance or inhibit the analysis that can be done</vt:lpstr>
      <vt:lpstr>Hydrologic Science</vt:lpstr>
      <vt:lpstr>Data models capture the complexity of natural systems</vt:lpstr>
      <vt:lpstr>What are the basic attributes to be associated with each single data value and how can these best be organized?</vt:lpstr>
      <vt:lpstr>Observations Data Model (ODM)</vt:lpstr>
      <vt:lpstr>Discharge, Stage, Concentration and Daily Average Example</vt:lpstr>
      <vt:lpstr>Site Attributes</vt:lpstr>
      <vt:lpstr>PowerPoint Presentation</vt:lpstr>
      <vt:lpstr>Importance of the Observations Data Model</vt:lpstr>
      <vt:lpstr>PowerPoint Presentation</vt:lpstr>
      <vt:lpstr>PowerPoint Presentation</vt:lpstr>
      <vt:lpstr>CUAHSI HIS:  A common window on water observations data for the United States unlike any that has existed before </vt:lpstr>
      <vt:lpstr>HydroShare</vt:lpstr>
      <vt:lpstr>What is (will) HydroShare (be)?</vt:lpstr>
      <vt:lpstr>CUAHSI HIS</vt:lpstr>
      <vt:lpstr>Collaborative data analysis and publication use case</vt:lpstr>
      <vt:lpstr>PowerPoint Presentation</vt:lpstr>
      <vt:lpstr>Collaborative data analysis and publication use case</vt:lpstr>
      <vt:lpstr>Collaborative data analysis and publication use case</vt:lpstr>
      <vt:lpstr>Collaborative Integrated Modeling Use Case</vt:lpstr>
      <vt:lpstr>Resource Repository Centric Paradigm for Modeling and Analysis</vt:lpstr>
      <vt:lpstr>Resource Data Model</vt:lpstr>
      <vt:lpstr>Definition of Data</vt:lpstr>
      <vt:lpstr>Types of data to support as resources</vt:lpstr>
      <vt:lpstr>PowerPoint Presentation</vt:lpstr>
      <vt:lpstr>PowerPoint Presentation</vt:lpstr>
      <vt:lpstr>Sharing and collaboration</vt:lpstr>
      <vt:lpstr>Architecture</vt:lpstr>
      <vt:lpstr>Django Web Application Architecture</vt:lpstr>
      <vt:lpstr>PowerPoint Presentation</vt:lpstr>
      <vt:lpstr>Loose Integration of web tools</vt:lpstr>
      <vt:lpstr>iRODS</vt:lpstr>
      <vt:lpstr>Summary</vt:lpstr>
      <vt:lpstr>Thanks to a lot of people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dc:title>
  <dc:creator>David Tarboton</dc:creator>
  <cp:lastModifiedBy>David Tarboton</cp:lastModifiedBy>
  <cp:revision>194</cp:revision>
  <cp:lastPrinted>2011-08-09T07:57:20Z</cp:lastPrinted>
  <dcterms:created xsi:type="dcterms:W3CDTF">2010-05-18T21:41:05Z</dcterms:created>
  <dcterms:modified xsi:type="dcterms:W3CDTF">2014-11-02T16:19:49Z</dcterms:modified>
</cp:coreProperties>
</file>