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</p:sldMasterIdLst>
  <p:notesMasterIdLst>
    <p:notesMasterId r:id="rId58"/>
  </p:notesMasterIdLst>
  <p:handoutMasterIdLst>
    <p:handoutMasterId r:id="rId59"/>
  </p:handoutMasterIdLst>
  <p:sldIdLst>
    <p:sldId id="280" r:id="rId4"/>
    <p:sldId id="430" r:id="rId5"/>
    <p:sldId id="405" r:id="rId6"/>
    <p:sldId id="406" r:id="rId7"/>
    <p:sldId id="379" r:id="rId8"/>
    <p:sldId id="380" r:id="rId9"/>
    <p:sldId id="383" r:id="rId10"/>
    <p:sldId id="385" r:id="rId11"/>
    <p:sldId id="386" r:id="rId12"/>
    <p:sldId id="387" r:id="rId13"/>
    <p:sldId id="388" r:id="rId14"/>
    <p:sldId id="391" r:id="rId15"/>
    <p:sldId id="389" r:id="rId16"/>
    <p:sldId id="390" r:id="rId17"/>
    <p:sldId id="392" r:id="rId18"/>
    <p:sldId id="393" r:id="rId19"/>
    <p:sldId id="394" r:id="rId20"/>
    <p:sldId id="416" r:id="rId21"/>
    <p:sldId id="407" r:id="rId22"/>
    <p:sldId id="436" r:id="rId23"/>
    <p:sldId id="409" r:id="rId24"/>
    <p:sldId id="426" r:id="rId25"/>
    <p:sldId id="373" r:id="rId26"/>
    <p:sldId id="376" r:id="rId27"/>
    <p:sldId id="377" r:id="rId28"/>
    <p:sldId id="271" r:id="rId29"/>
    <p:sldId id="263" r:id="rId30"/>
    <p:sldId id="262" r:id="rId31"/>
    <p:sldId id="264" r:id="rId32"/>
    <p:sldId id="265" r:id="rId33"/>
    <p:sldId id="266" r:id="rId34"/>
    <p:sldId id="408" r:id="rId35"/>
    <p:sldId id="411" r:id="rId36"/>
    <p:sldId id="412" r:id="rId37"/>
    <p:sldId id="413" r:id="rId38"/>
    <p:sldId id="415" r:id="rId39"/>
    <p:sldId id="402" r:id="rId40"/>
    <p:sldId id="420" r:id="rId41"/>
    <p:sldId id="422" r:id="rId42"/>
    <p:sldId id="282" r:id="rId43"/>
    <p:sldId id="292" r:id="rId44"/>
    <p:sldId id="291" r:id="rId45"/>
    <p:sldId id="297" r:id="rId46"/>
    <p:sldId id="403" r:id="rId47"/>
    <p:sldId id="404" r:id="rId48"/>
    <p:sldId id="423" r:id="rId49"/>
    <p:sldId id="437" r:id="rId50"/>
    <p:sldId id="431" r:id="rId51"/>
    <p:sldId id="432" r:id="rId52"/>
    <p:sldId id="433" r:id="rId53"/>
    <p:sldId id="434" r:id="rId54"/>
    <p:sldId id="438" r:id="rId55"/>
    <p:sldId id="439" r:id="rId56"/>
    <p:sldId id="435" r:id="rId57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595" autoAdjust="0"/>
  </p:normalViewPr>
  <p:slideViewPr>
    <p:cSldViewPr>
      <p:cViewPr varScale="1">
        <p:scale>
          <a:sx n="103" d="100"/>
          <a:sy n="103" d="100"/>
        </p:scale>
        <p:origin x="-1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AC9772C1-8350-4F90-B6B6-30B690A6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8A1F77AD-3028-439E-A10A-A897A7E9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5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EB68-44F6-4FCC-A77F-ED0DACA8B9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33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64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83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82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24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0960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A61F-E51C-438D-822B-4A38D50F3090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3428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4062-8653-4D3E-91EB-12F961E9E31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707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0D44-93FE-46A3-BBF1-FC53691784B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098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F6468-1446-4C00-A105-0433722FF78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91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506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FB4FB-5C1E-4A5C-9EE4-3EB6936C968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858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C66BD-6C51-4B3D-8DB4-CE91F234906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4085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9CEF5-AE43-471D-97E6-20BADA873C88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6812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4093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557D5-5566-4744-A831-6AADA9348A04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1094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608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8FF42-AE00-412C-A224-900557CE8D0E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9620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859C-07FC-46D7-AE3B-948144CDF1FE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9129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F8EBA-F064-4834-BE71-05240A4A4E81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9384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A6E4C-CA17-4ECE-A9F9-4A7308434849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125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6367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6078C-617B-4748-9868-C5314FE4200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3748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6BFCF-F064-4233-95C2-3EB90D5195BF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6970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60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0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7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9100E-5F86-4A5D-83D3-335E77474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1202-53E3-40CF-A828-63DED22F5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3A17-DBF5-496A-BB89-481AEADC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FE34-EB36-4E17-A5B1-97DEA7ECE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900117" y="687392"/>
            <a:ext cx="3700273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6000750" y="111101"/>
            <a:ext cx="314325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81" y="566649"/>
            <a:ext cx="1611388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950006" y="546100"/>
            <a:ext cx="1806394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900115" y="801689"/>
            <a:ext cx="3951287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2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436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92954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EF15-781B-44C2-A12D-C09931A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7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7920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210969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2723443" y="1919126"/>
            <a:ext cx="6420559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00400" y="2428259"/>
            <a:ext cx="50292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911774"/>
            <a:ext cx="50292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576099"/>
            <a:ext cx="9143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602" y="-393700"/>
            <a:ext cx="4870424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33299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93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86D-6F3B-4AC1-854C-3E662F17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70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63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16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9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3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6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62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9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CBD8-BFA9-488D-BED3-4A5430189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60FD-AE79-4DED-90AA-710902EA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251C-F1AD-4CC8-B8C5-2796C5C7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1B67-48FD-46D7-8C17-701C94DE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DE2-F64E-4E3A-99E1-263EA63F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19C-0D4E-49EA-AE78-1730CB86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3A616-615A-4405-B9D8-EECC57D6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947672"/>
            <a:ext cx="66294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77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89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microsoft.com/office/2007/relationships/hdphoto" Target="../media/hdphoto2.wdp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8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esri.com/en/knowledgebase/Gisdictionary/browse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Mapping_and_visualization_in_ArcGIS_for_Desktop/018q00000004000000/" TargetMode="External"/><Relationship Id="rId2" Type="http://schemas.openxmlformats.org/officeDocument/2006/relationships/hyperlink" Target="http://resources.arcgis.com/en/help/main/10.2/#/What_is_a_geodatabase/003n0000000100000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deo.esri.com/watch/3666/global-polio-eradication-initiative" TargetMode="External"/><Relationship Id="rId5" Type="http://schemas.openxmlformats.org/officeDocument/2006/relationships/hyperlink" Target="http://video.esri.com/watch/3665/connecting-gis-with-education" TargetMode="External"/><Relationship Id="rId4" Type="http://schemas.openxmlformats.org/officeDocument/2006/relationships/hyperlink" Target="http://video.esri.com/watch/3646/a-better-futur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cgis.org/ucgis-fellow/scott-morehouse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What_is_a_geodatabase/003n00000001000000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Mapping_and_visualization_in_ArcGIS_for_Desktop/018q00000004000000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resources.arcgis.com/en/help/main/10.2/#/What_is_the_Catalog_window/00660000044900000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index.html#/A_quick_tour_of_geoprocessing_tool_references/002t0000000z000000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resources.arcgis.com/en/help/main/10.2/#/What_is_the_ArcGIS_Spatial_Analyst_extension/005900000001000000/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An_introduction_to_interpolation_methods/003100000008000000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3D_Analyst_and_ArcScene/00q8000000p0000000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7/10/business/esris-chief-on-tending-his-plants-and-his-company.html?_r=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arcgis.com/features/map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esri.com/watch/3646/a-better-futur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 to </a:t>
            </a:r>
            <a:r>
              <a:rPr lang="en-US" dirty="0" err="1" smtClean="0"/>
              <a:t>ArcGIS</a:t>
            </a:r>
            <a:r>
              <a:rPr lang="en-US" dirty="0" smtClean="0"/>
              <a:t> Software</a:t>
            </a: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47800"/>
            <a:ext cx="3352800" cy="42044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1" y="2438400"/>
            <a:ext cx="3168302" cy="40576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20" y="3295650"/>
            <a:ext cx="3955211" cy="32004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9"/>
            <a:ext cx="8141466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Disseminate </a:t>
            </a:r>
            <a:r>
              <a:rPr lang="en-US" sz="2300" dirty="0"/>
              <a:t>Knowledge . . 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5" y="1676400"/>
            <a:ext cx="6097586" cy="3924300"/>
            <a:chOff x="900114" y="1676400"/>
            <a:chExt cx="60975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60975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0" name="Picture 19" descr="2100_1_Diffusion_simulation_in_Fukushima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3" y="1778448"/>
              <a:ext cx="5903228" cy="372020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80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Fukushima Radiation Exposure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637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722379"/>
            <a:ext cx="8009263" cy="484631"/>
          </a:xfrm>
        </p:spPr>
        <p:txBody>
          <a:bodyPr/>
          <a:lstStyle/>
          <a:p>
            <a:r>
              <a:rPr lang="en-US" sz="2300" dirty="0"/>
              <a:t>Good Information Products Communicate Importance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5" y="1676400"/>
            <a:ext cx="5487986" cy="3924300"/>
            <a:chOff x="900114" y="1676400"/>
            <a:chExt cx="54879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54879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2" name="Picture 11" descr="1963_3_Luneburg_Minset2007b_150dpi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4" y="1778449"/>
              <a:ext cx="5287060" cy="372065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80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Suitability For Conservation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664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620000" cy="484631"/>
          </a:xfrm>
        </p:spPr>
        <p:txBody>
          <a:bodyPr/>
          <a:lstStyle/>
          <a:p>
            <a:r>
              <a:rPr lang="en-US" sz="2300" dirty="0"/>
              <a:t>Good Information Products Show </a:t>
            </a:r>
            <a:r>
              <a:rPr lang="en-US" sz="2300" dirty="0" smtClean="0"/>
              <a:t>Status</a:t>
            </a:r>
            <a:endParaRPr lang="en-US" sz="2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405186" cy="23368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1" name="Picture 4" descr="C:\Users\cliv4437\Documents\Projects\Recovery Board Smartronix\screenshots\BridgesComparisonXCoun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3"/>
          <a:stretch/>
        </p:blipFill>
        <p:spPr bwMode="auto">
          <a:xfrm>
            <a:off x="997294" y="1778453"/>
            <a:ext cx="3206406" cy="213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448180" y="1937144"/>
            <a:ext cx="4740022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Government Expenditures vs. Need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61734" y="3695700"/>
            <a:ext cx="3569901" cy="2133600"/>
            <a:chOff x="1281113" y="3695700"/>
            <a:chExt cx="3569901" cy="2133600"/>
          </a:xfrm>
        </p:grpSpPr>
        <p:sp>
          <p:nvSpPr>
            <p:cNvPr id="32" name="Rounded Rectangle 31"/>
            <p:cNvSpPr/>
            <p:nvPr/>
          </p:nvSpPr>
          <p:spPr>
            <a:xfrm>
              <a:off x="1281113" y="3695700"/>
              <a:ext cx="3569901" cy="21336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4" name="Picture 23" descr="FlexApp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8293" y="3797750"/>
              <a:ext cx="3381347" cy="1942650"/>
            </a:xfrm>
            <a:prstGeom prst="rect">
              <a:avLst/>
            </a:prstGeom>
            <a:effectLst/>
          </p:spPr>
        </p:pic>
      </p:grpSp>
      <p:grpSp>
        <p:nvGrpSpPr>
          <p:cNvPr id="11" name="Group 10"/>
          <p:cNvGrpSpPr/>
          <p:nvPr/>
        </p:nvGrpSpPr>
        <p:grpSpPr>
          <a:xfrm>
            <a:off x="4592377" y="2940629"/>
            <a:ext cx="3198138" cy="1669857"/>
            <a:chOff x="4799014" y="2755900"/>
            <a:chExt cx="3198138" cy="1669857"/>
          </a:xfrm>
        </p:grpSpPr>
        <p:sp>
          <p:nvSpPr>
            <p:cNvPr id="38" name="Rounded Rectangle 37"/>
            <p:cNvSpPr/>
            <p:nvPr/>
          </p:nvSpPr>
          <p:spPr>
            <a:xfrm>
              <a:off x="4799014" y="2755900"/>
              <a:ext cx="3198138" cy="1669857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8" name="Picture 27" descr="1360_1_DRI_Haiti_App2_150dpi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6194" y="2857949"/>
              <a:ext cx="3002971" cy="146774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970260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25504" y="3156344"/>
            <a:ext cx="2816798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Haiti AID Funding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163219" y="2425792"/>
            <a:ext cx="266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Situation </a:t>
            </a:r>
            <a:r>
              <a:rPr lang="en-US" sz="1800" dirty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187481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722379"/>
            <a:ext cx="8097398" cy="484631"/>
          </a:xfrm>
        </p:spPr>
        <p:txBody>
          <a:bodyPr/>
          <a:lstStyle/>
          <a:p>
            <a:r>
              <a:rPr lang="en-US" sz="2300" dirty="0"/>
              <a:t>Good Information Products Support Decision Making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862386" cy="3136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5" name="Picture 24" descr="1322_1_PPturbine_EA_Fig04-02_150dpi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95" y="1778449"/>
            <a:ext cx="3663513" cy="292644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67279" y="1937144"/>
            <a:ext cx="3901821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0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Wind Turbine Suitability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522320" y="2717800"/>
            <a:ext cx="3678580" cy="2882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16" name="Picture 15" descr="3D_iso tf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08"/>
          <a:stretch/>
        </p:blipFill>
        <p:spPr>
          <a:xfrm>
            <a:off x="3619503" y="2823119"/>
            <a:ext cx="3487927" cy="2672271"/>
          </a:xfrm>
          <a:prstGeom prst="rect">
            <a:avLst/>
          </a:prstGeom>
          <a:effectLst/>
        </p:spPr>
      </p:pic>
      <p:grpSp>
        <p:nvGrpSpPr>
          <p:cNvPr id="20" name="Group 19"/>
          <p:cNvGrpSpPr/>
          <p:nvPr/>
        </p:nvGrpSpPr>
        <p:grpSpPr>
          <a:xfrm>
            <a:off x="5425504" y="3156344"/>
            <a:ext cx="2816798" cy="381000"/>
            <a:chOff x="4889722" y="2148147"/>
            <a:chExt cx="4250858" cy="381000"/>
          </a:xfrm>
        </p:grpSpPr>
        <p:sp>
          <p:nvSpPr>
            <p:cNvPr id="21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2709" y="2194965"/>
              <a:ext cx="2094948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defTabSz="91434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Hydrocarbons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" y="5791200"/>
            <a:ext cx="5067299" cy="381000"/>
            <a:chOff x="4889722" y="2148147"/>
            <a:chExt cx="4250857" cy="381000"/>
          </a:xfrm>
        </p:grpSpPr>
        <p:sp>
          <p:nvSpPr>
            <p:cNvPr id="35" name="Rectangle 159"/>
            <p:cNvSpPr>
              <a:spLocks/>
            </p:cNvSpPr>
            <p:nvPr/>
          </p:nvSpPr>
          <p:spPr bwMode="auto">
            <a:xfrm>
              <a:off x="4889722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15F2D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15F2D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Leveraging Spatial Analysis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063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Illustrate Change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3" y="1616274"/>
            <a:ext cx="3053997" cy="2095797"/>
            <a:chOff x="900114" y="1676400"/>
            <a:chExt cx="3405186" cy="23368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3405186" cy="23368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94" y="1778449"/>
              <a:ext cx="3206406" cy="213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1828218" y="1874980"/>
            <a:ext cx="3127330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marL="39686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Urbanization </a:t>
              </a:r>
              <a:r>
                <a:rPr lang="en-US" sz="1600" b="1" dirty="0" smtClean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– </a:t>
              </a: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Landsat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3833" y="3507818"/>
            <a:ext cx="3134303" cy="2151601"/>
            <a:chOff x="1306514" y="3238500"/>
            <a:chExt cx="3367086" cy="2311400"/>
          </a:xfrm>
        </p:grpSpPr>
        <p:sp>
          <p:nvSpPr>
            <p:cNvPr id="32" name="Rounded Rectangle 31"/>
            <p:cNvSpPr/>
            <p:nvPr/>
          </p:nvSpPr>
          <p:spPr>
            <a:xfrm>
              <a:off x="1306514" y="3238500"/>
              <a:ext cx="3367086" cy="23114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94" y="3340550"/>
              <a:ext cx="3168306" cy="2110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5550566" y="1483049"/>
            <a:ext cx="2691735" cy="2425806"/>
            <a:chOff x="9436764" y="1257194"/>
            <a:chExt cx="2691735" cy="2425806"/>
          </a:xfrm>
        </p:grpSpPr>
        <p:sp>
          <p:nvSpPr>
            <p:cNvPr id="38" name="Rounded Rectangle 37"/>
            <p:cNvSpPr/>
            <p:nvPr/>
          </p:nvSpPr>
          <p:spPr>
            <a:xfrm>
              <a:off x="9436764" y="1257194"/>
              <a:ext cx="2691735" cy="242580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43" name="Picture 42" descr="CO2_NA_12fps_delay_8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284" y="1345999"/>
              <a:ext cx="2534951" cy="224810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08806" y="4293882"/>
            <a:ext cx="3463505" cy="1365537"/>
            <a:chOff x="5037551" y="1732153"/>
            <a:chExt cx="2746837" cy="1082980"/>
          </a:xfrm>
        </p:grpSpPr>
        <p:sp>
          <p:nvSpPr>
            <p:cNvPr id="28" name="Rounded Rectangle 27"/>
            <p:cNvSpPr/>
            <p:nvPr/>
          </p:nvSpPr>
          <p:spPr>
            <a:xfrm>
              <a:off x="5037551" y="1732153"/>
              <a:ext cx="2746837" cy="1082980"/>
            </a:xfrm>
            <a:prstGeom prst="roundRect">
              <a:avLst>
                <a:gd name="adj" fmla="val 3830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23701" y="1812084"/>
              <a:ext cx="2565852" cy="919267"/>
              <a:chOff x="5123701" y="1812084"/>
              <a:chExt cx="2565852" cy="919267"/>
            </a:xfrm>
          </p:grpSpPr>
          <p:pic>
            <p:nvPicPr>
              <p:cNvPr id="25" name="Picture 24" descr="2323_2_2-CochitiPre-Dam1963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70" t="2795" r="18808" b="2795"/>
              <a:stretch/>
            </p:blipFill>
            <p:spPr>
              <a:xfrm>
                <a:off x="5123701" y="1812756"/>
                <a:ext cx="1231437" cy="91859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 descr="2323_3_3-CochitiPost-Dam2005.jp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801" t="1701" r="18779" b="3424"/>
              <a:stretch/>
            </p:blipFill>
            <p:spPr>
              <a:xfrm>
                <a:off x="6445391" y="1812084"/>
                <a:ext cx="1244162" cy="91926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214037" y="4044460"/>
            <a:ext cx="2053038" cy="381000"/>
            <a:chOff x="5223394" y="2148147"/>
            <a:chExt cx="3583514" cy="381000"/>
          </a:xfrm>
        </p:grpSpPr>
        <p:sp>
          <p:nvSpPr>
            <p:cNvPr id="23" name="Rectangle 159"/>
            <p:cNvSpPr>
              <a:spLocks/>
            </p:cNvSpPr>
            <p:nvPr/>
          </p:nvSpPr>
          <p:spPr bwMode="auto">
            <a:xfrm>
              <a:off x="5223394" y="2148147"/>
              <a:ext cx="3583514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17919" y="2201378"/>
              <a:ext cx="298153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Arial"/>
                </a:rPr>
                <a:t>Sedimentation</a:t>
              </a:r>
              <a:endParaRPr lang="en-US" sz="1600" b="1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98446" y="2916192"/>
            <a:ext cx="1820496" cy="381000"/>
            <a:chOff x="5383410" y="2148147"/>
            <a:chExt cx="3263483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5383410" y="2148147"/>
              <a:ext cx="3263483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388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" name="Picture 29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327900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</a:t>
            </a:r>
            <a:r>
              <a:rPr lang="en-US" sz="2300" dirty="0"/>
              <a:t>Can </a:t>
            </a:r>
            <a:r>
              <a:rPr lang="en-US" sz="2300" dirty="0" smtClean="0"/>
              <a:t>Show The </a:t>
            </a:r>
            <a:r>
              <a:rPr lang="en-US" sz="2300" dirty="0"/>
              <a:t>Future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70260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06687" y="1676399"/>
            <a:ext cx="2540431" cy="3726873"/>
            <a:chOff x="900114" y="1676399"/>
            <a:chExt cx="2540431" cy="3726873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399"/>
              <a:ext cx="2540431" cy="3726873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3" name="Picture 22" descr="Greater-Gombe-Land-Use-Plans-Tanzani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7294" y="1778449"/>
              <a:ext cx="2347313" cy="352786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1981690" y="1937144"/>
            <a:ext cx="259197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Gombe, Tanzania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04629" y="1858018"/>
            <a:ext cx="3162366" cy="2289196"/>
            <a:chOff x="3968999" y="2328687"/>
            <a:chExt cx="3162366" cy="2289196"/>
          </a:xfrm>
        </p:grpSpPr>
        <p:sp>
          <p:nvSpPr>
            <p:cNvPr id="35" name="Rounded Rectangle 34"/>
            <p:cNvSpPr/>
            <p:nvPr/>
          </p:nvSpPr>
          <p:spPr>
            <a:xfrm>
              <a:off x="3968999" y="2328687"/>
              <a:ext cx="3162366" cy="228919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2875" y="2433550"/>
              <a:ext cx="2974614" cy="207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696358" y="2647449"/>
            <a:ext cx="1892300" cy="381000"/>
            <a:chOff x="11538387" y="-375418"/>
            <a:chExt cx="4250858" cy="381000"/>
          </a:xfrm>
        </p:grpSpPr>
        <p:sp>
          <p:nvSpPr>
            <p:cNvPr id="37" name="Rectangle 159"/>
            <p:cNvSpPr>
              <a:spLocks/>
            </p:cNvSpPr>
            <p:nvPr/>
          </p:nvSpPr>
          <p:spPr bwMode="auto">
            <a:xfrm>
              <a:off x="11538387" y="-375418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538387" y="-300334"/>
              <a:ext cx="3706342" cy="2308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Texas Border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61005" y="3556384"/>
            <a:ext cx="2320683" cy="1846888"/>
            <a:chOff x="4468044" y="2940627"/>
            <a:chExt cx="2320683" cy="1846888"/>
          </a:xfrm>
        </p:grpSpPr>
        <p:sp>
          <p:nvSpPr>
            <p:cNvPr id="38" name="Rounded Rectangle 37"/>
            <p:cNvSpPr/>
            <p:nvPr/>
          </p:nvSpPr>
          <p:spPr>
            <a:xfrm>
              <a:off x="4468044" y="2940627"/>
              <a:ext cx="2320683" cy="1846888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5" name="Picture 4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4565224" y="3042676"/>
              <a:ext cx="2130853" cy="164380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44" name="Group 43"/>
          <p:cNvGrpSpPr/>
          <p:nvPr/>
        </p:nvGrpSpPr>
        <p:grpSpPr>
          <a:xfrm>
            <a:off x="5622169" y="4541097"/>
            <a:ext cx="1892300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Oregon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0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6" name="Picture 75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pic>
        <p:nvPicPr>
          <p:cNvPr id="42" name="Picture 41" descr="Fotolia_15507386_X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074" y="4"/>
            <a:ext cx="9643074" cy="68574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</a:t>
            </a:r>
            <a:r>
              <a:rPr lang="en-US" dirty="0" smtClean="0"/>
              <a:t>GeoInformation </a:t>
            </a:r>
            <a:r>
              <a:rPr lang="en-US" dirty="0"/>
              <a:t>Products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Helping Us Understand . . .</a:t>
            </a:r>
          </a:p>
          <a:p>
            <a:r>
              <a:rPr lang="en-US" dirty="0" smtClean="0"/>
              <a:t>. . . And Make Better Decisions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275250" y="1669584"/>
            <a:ext cx="4289987" cy="3382545"/>
            <a:chOff x="6192948" y="1529880"/>
            <a:chExt cx="4289987" cy="3382545"/>
          </a:xfrm>
        </p:grpSpPr>
        <p:pic>
          <p:nvPicPr>
            <p:cNvPr id="45" name="Picture 44" descr="manyscreenshots.png"/>
            <p:cNvPicPr>
              <a:picLocks noChangeAspect="1"/>
            </p:cNvPicPr>
            <p:nvPr/>
          </p:nvPicPr>
          <p:blipFill>
            <a:blip r:embed="rId5" cstate="print">
              <a:alphaModFix amt="82000"/>
            </a:blip>
            <a:stretch>
              <a:fillRect/>
            </a:stretch>
          </p:blipFill>
          <p:spPr>
            <a:xfrm>
              <a:off x="6192948" y="1703076"/>
              <a:ext cx="4009255" cy="2944296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6538889" y="1529880"/>
              <a:ext cx="3944046" cy="1444898"/>
              <a:chOff x="815127" y="1585977"/>
              <a:chExt cx="5039187" cy="184610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2356262" y="1585977"/>
                <a:ext cx="3498052" cy="1846102"/>
                <a:chOff x="6934225" y="1585977"/>
                <a:chExt cx="3498052" cy="1846102"/>
              </a:xfrm>
            </p:grpSpPr>
            <p:sp>
              <p:nvSpPr>
                <p:cNvPr id="62" name="Rounded Rectangle 61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7691431" y="3206871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6" name="Picture 65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alphaModFix amt="6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799" t="10509" r="52966" b="49515"/>
                <a:stretch/>
              </p:blipFill>
              <p:spPr>
                <a:xfrm>
                  <a:off x="7148145" y="2791594"/>
                  <a:ext cx="622946" cy="540560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7" name="Rounded Rectangle 66"/>
                <p:cNvSpPr/>
                <p:nvPr/>
              </p:nvSpPr>
              <p:spPr>
                <a:xfrm>
                  <a:off x="7603765" y="2615576"/>
                  <a:ext cx="336996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8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alphaModFix amt="8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2092" y="1908376"/>
                  <a:ext cx="562069" cy="524598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9" name="Rounded Rectangle 68"/>
                <p:cNvSpPr/>
                <p:nvPr/>
              </p:nvSpPr>
              <p:spPr>
                <a:xfrm>
                  <a:off x="8800546" y="174451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9721639" y="2323006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9299692" y="2689257"/>
                  <a:ext cx="208812" cy="19183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72" name="Picture 71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alphaModFix amt="7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223" t="53838" r="58542" b="6186"/>
                <a:stretch/>
              </p:blipFill>
              <p:spPr>
                <a:xfrm>
                  <a:off x="9886333" y="2462867"/>
                  <a:ext cx="545944" cy="473742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</p:grpSp>
          <p:sp>
            <p:nvSpPr>
              <p:cNvPr id="60" name="Rounded Rectangle 59"/>
              <p:cNvSpPr/>
              <p:nvPr/>
            </p:nvSpPr>
            <p:spPr>
              <a:xfrm>
                <a:off x="1186163" y="2140338"/>
                <a:ext cx="184526" cy="169523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815127" y="1847573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943581" y="3026662"/>
              <a:ext cx="2496755" cy="1885763"/>
              <a:chOff x="1085566" y="-124108"/>
              <a:chExt cx="3190029" cy="2409382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356262" y="-124108"/>
                <a:ext cx="1919333" cy="2242925"/>
                <a:chOff x="6934225" y="-124108"/>
                <a:chExt cx="1919333" cy="2242925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7703723" y="1080080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8107764" y="1730437"/>
                  <a:ext cx="336995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7964644" y="-12410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8504665" y="761721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8685060" y="918980"/>
                  <a:ext cx="168498" cy="154797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</p:grpSp>
          <p:sp>
            <p:nvSpPr>
              <p:cNvPr id="49" name="Rounded Rectangle 48"/>
              <p:cNvSpPr/>
              <p:nvPr/>
            </p:nvSpPr>
            <p:spPr>
              <a:xfrm>
                <a:off x="1333675" y="2115752"/>
                <a:ext cx="184526" cy="169522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1085566" y="1724636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</p:grpSp>
      <p:sp>
        <p:nvSpPr>
          <p:cNvPr id="43" name="Rounded Rectangle 42"/>
          <p:cNvSpPr/>
          <p:nvPr/>
        </p:nvSpPr>
        <p:spPr>
          <a:xfrm>
            <a:off x="1039512" y="1772442"/>
            <a:ext cx="5522699" cy="3499982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Provide Timely Information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Disseminate Knowledge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Communicate Importance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/>
              <a:t>Show Status and Performance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Support Decision Making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Illustrate Change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Show The Future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118581" y="4735557"/>
            <a:ext cx="5137707" cy="381000"/>
            <a:chOff x="4889721" y="2148147"/>
            <a:chExt cx="4250857" cy="381000"/>
          </a:xfrm>
        </p:grpSpPr>
        <p:sp>
          <p:nvSpPr>
            <p:cNvPr id="74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B8F47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B8F47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Effectively Telling a Story . . .</a:t>
              </a:r>
              <a:endParaRPr lang="en-US" sz="1800" b="1" dirty="0">
                <a:solidFill>
                  <a:srgbClr val="FFFF96">
                    <a:lumMod val="20000"/>
                    <a:lumOff val="80000"/>
                  </a:srgb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4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9" name="Picture 28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92"/>
          <a:stretch/>
        </p:blipFill>
        <p:spPr>
          <a:xfrm>
            <a:off x="1714503" y="3376880"/>
            <a:ext cx="7429499" cy="3112820"/>
          </a:xfrm>
          <a:prstGeom prst="rect">
            <a:avLst/>
          </a:prstGeom>
        </p:spPr>
      </p:pic>
      <p:pic>
        <p:nvPicPr>
          <p:cNvPr id="9" name="Picture 8" descr="Fotolia_15507386_X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074" y="571"/>
            <a:ext cx="9643074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 With Maps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Old Discipline, Needing To Be Applied With Today’s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828800" y="6041558"/>
            <a:ext cx="6400800" cy="475487"/>
          </a:xfrm>
        </p:spPr>
        <p:txBody>
          <a:bodyPr/>
          <a:lstStyle/>
          <a:p>
            <a:r>
              <a:rPr lang="en-US" dirty="0" smtClean="0"/>
              <a:t>http://storymaps.esri.com</a:t>
            </a:r>
            <a:endParaRPr lang="en-US" dirty="0"/>
          </a:p>
        </p:txBody>
      </p:sp>
      <p:sp>
        <p:nvSpPr>
          <p:cNvPr id="25" name="Text Placeholder 7"/>
          <p:cNvSpPr txBox="1">
            <a:spLocks/>
          </p:cNvSpPr>
          <p:nvPr/>
        </p:nvSpPr>
        <p:spPr>
          <a:xfrm>
            <a:off x="1828800" y="5715004"/>
            <a:ext cx="6400800" cy="475487"/>
          </a:xfrm>
          <a:prstGeom prst="rect">
            <a:avLst/>
          </a:prstGeom>
        </p:spPr>
        <p:txBody>
          <a:bodyPr lIns="0" rIns="0" anchor="b"/>
          <a:lstStyle>
            <a:lvl1pPr marL="176213" indent="-176213" algn="l" defTabSz="457200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Font typeface="Arial"/>
              <a:buNone/>
            </a:pPr>
            <a:endParaRPr lang="en-US" sz="1400" b="0" i="1" dirty="0">
              <a:solidFill>
                <a:srgbClr val="FFFF9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652" y="1679867"/>
            <a:ext cx="5695950" cy="45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37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Dictionary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40" y="2314931"/>
            <a:ext cx="6173672" cy="41885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09700" y="1513255"/>
            <a:ext cx="6804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http://support.esri.com/en/knowledgebase/Gisdictionary/browse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23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3200" dirty="0" smtClean="0"/>
              <a:t>Readings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491" y="1219200"/>
            <a:ext cx="7772400" cy="2438400"/>
          </a:xfrm>
        </p:spPr>
        <p:txBody>
          <a:bodyPr/>
          <a:lstStyle/>
          <a:p>
            <a:r>
              <a:rPr lang="en-US" sz="2400" dirty="0" smtClean="0"/>
              <a:t>Geodatabase</a:t>
            </a:r>
            <a:r>
              <a:rPr lang="en-US" dirty="0"/>
              <a:t>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://resources.arcgis.com/en/help/main/10.2/#/What_is_a_geodatabase/003n00000001000000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 </a:t>
            </a:r>
          </a:p>
          <a:p>
            <a:pPr lvl="1"/>
            <a:r>
              <a:rPr lang="en-US" sz="1800" dirty="0" smtClean="0"/>
              <a:t>“What is a </a:t>
            </a:r>
            <a:r>
              <a:rPr lang="en-US" sz="1800" dirty="0" err="1" smtClean="0"/>
              <a:t>Geodatabase</a:t>
            </a:r>
            <a:r>
              <a:rPr lang="en-US" sz="1800" dirty="0" smtClean="0"/>
              <a:t>” to “Raster Basics”</a:t>
            </a:r>
          </a:p>
          <a:p>
            <a:r>
              <a:rPr lang="en-US" sz="2400" dirty="0" smtClean="0"/>
              <a:t>ArcMap</a:t>
            </a:r>
            <a:r>
              <a:rPr lang="en-US" dirty="0" smtClean="0"/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http://resources.arcgis.com/en/help/main/10.2/#/Mapping_and_visualization_in_ArcGIS_for_Desktop/018q00000004000000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/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/>
              </a:rPr>
              <a:t>  </a:t>
            </a:r>
          </a:p>
          <a:p>
            <a:pPr lvl="1"/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“Introduction” to “Essential ArcMap Vocabulary”</a:t>
            </a:r>
          </a:p>
          <a:p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6328" y="3445473"/>
            <a:ext cx="1038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05873" y="3962400"/>
            <a:ext cx="777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GIS for a better future*</a:t>
            </a:r>
          </a:p>
          <a:p>
            <a:pPr lvl="1"/>
            <a:r>
              <a:rPr lang="en-US" sz="2000" kern="0" dirty="0">
                <a:hlinkClick r:id="rId4"/>
              </a:rPr>
              <a:t>http://</a:t>
            </a:r>
            <a:r>
              <a:rPr lang="en-US" sz="2000" kern="0" dirty="0" smtClean="0">
                <a:hlinkClick r:id="rId4"/>
              </a:rPr>
              <a:t>video.esri.com/watch/3646/a-better-future</a:t>
            </a:r>
            <a:r>
              <a:rPr lang="en-US" sz="2000" kern="0" dirty="0" smtClean="0"/>
              <a:t>  </a:t>
            </a:r>
          </a:p>
          <a:p>
            <a:r>
              <a:rPr lang="en-US" sz="2400" kern="0" dirty="0" smtClean="0"/>
              <a:t>GIS </a:t>
            </a:r>
            <a:r>
              <a:rPr lang="en-US" sz="2400" kern="0" dirty="0"/>
              <a:t>with </a:t>
            </a:r>
            <a:r>
              <a:rPr lang="en-US" sz="2400" kern="0" dirty="0" smtClean="0"/>
              <a:t>children </a:t>
            </a:r>
          </a:p>
          <a:p>
            <a:pPr lvl="1"/>
            <a:r>
              <a:rPr lang="en-US" sz="1600" kern="0" dirty="0" smtClean="0">
                <a:hlinkClick r:id="rId5"/>
              </a:rPr>
              <a:t>http</a:t>
            </a:r>
            <a:r>
              <a:rPr lang="en-US" sz="1600" kern="0" dirty="0">
                <a:hlinkClick r:id="rId5"/>
              </a:rPr>
              <a:t>://</a:t>
            </a:r>
            <a:r>
              <a:rPr lang="en-US" sz="1600" kern="0" dirty="0" smtClean="0">
                <a:hlinkClick r:id="rId5"/>
              </a:rPr>
              <a:t>video.esri.com/watch/3665/connecting-gis-with-education</a:t>
            </a:r>
            <a:r>
              <a:rPr lang="en-US" sz="1600" kern="0" dirty="0" smtClean="0"/>
              <a:t>  </a:t>
            </a:r>
            <a:endParaRPr lang="en-US" sz="2000" kern="0" dirty="0" smtClean="0"/>
          </a:p>
          <a:p>
            <a:r>
              <a:rPr lang="en-US" sz="2400" kern="0" dirty="0" smtClean="0"/>
              <a:t>GIS for eradicating polio</a:t>
            </a:r>
          </a:p>
          <a:p>
            <a:pPr lvl="1"/>
            <a:r>
              <a:rPr lang="en-US" sz="1600" kern="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http://</a:t>
            </a:r>
            <a:r>
              <a:rPr lang="en-US" sz="1600" kern="0" dirty="0" smtClean="0">
                <a:solidFill>
                  <a:prstClr val="black"/>
                </a:solidFill>
                <a:latin typeface="Calibri" panose="020F0502020204030204"/>
                <a:hlinkClick r:id="rId6"/>
              </a:rPr>
              <a:t>video.esri.com/watch/3666/global-polio-eradication-initiative</a:t>
            </a:r>
            <a:r>
              <a:rPr lang="en-US" sz="1600" kern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75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51144"/>
            <a:ext cx="8696325" cy="67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24202" y="2971802"/>
            <a:ext cx="5428673" cy="37240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“All </a:t>
            </a:r>
            <a:r>
              <a:rPr lang="en-US" sz="2000" dirty="0"/>
              <a:t>geographic information systems are built using </a:t>
            </a:r>
            <a:r>
              <a:rPr lang="en-US" sz="2000" dirty="0">
                <a:solidFill>
                  <a:srgbClr val="FF3300"/>
                </a:solidFill>
              </a:rPr>
              <a:t>formal models</a:t>
            </a:r>
            <a:r>
              <a:rPr lang="en-US" sz="2000" dirty="0"/>
              <a:t> that describe how things are located in space.   </a:t>
            </a:r>
            <a:r>
              <a:rPr lang="en-US" sz="2000" dirty="0">
                <a:solidFill>
                  <a:srgbClr val="FF3300"/>
                </a:solidFill>
              </a:rPr>
              <a:t>A formal model is an abstract and well-defined system of concepts</a:t>
            </a:r>
            <a:r>
              <a:rPr lang="en-US" sz="2000" dirty="0"/>
              <a:t>.  A geographic data model defines the </a:t>
            </a:r>
            <a:r>
              <a:rPr lang="en-US" sz="2000" dirty="0">
                <a:solidFill>
                  <a:srgbClr val="FF3300"/>
                </a:solidFill>
              </a:rPr>
              <a:t>vocabulary for describing and reasoning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about the things that are located on the earth</a:t>
            </a:r>
            <a:r>
              <a:rPr lang="en-US" sz="2000" dirty="0"/>
              <a:t>.   Geographic data models serve as the foundation on which all geographic information systems are built</a:t>
            </a:r>
            <a:r>
              <a:rPr lang="en-US" sz="2000" dirty="0" smtClean="0"/>
              <a:t>.”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1800" dirty="0"/>
              <a:t>Scott Morehouse, Preface to “Modeling our World</a:t>
            </a:r>
            <a:r>
              <a:rPr lang="en-US" sz="1800" dirty="0" smtClean="0"/>
              <a:t>”, First Edition.  He is the chief software engineer at ESRI 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2008909" y="2129135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ucgis.org/ucgis-fellow/scott-morehouse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2" y="2438404"/>
            <a:ext cx="4373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Made a Fellow of UCGIS in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4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ESRI GIS Development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Arc/Info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(coverage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1-7 from 1980 – 1999</a:t>
            </a:r>
          </a:p>
          <a:p>
            <a:pPr>
              <a:spcBef>
                <a:spcPct val="50000"/>
              </a:spcBef>
            </a:pPr>
            <a:r>
              <a:rPr lang="en-US"/>
              <a:t>Arc Macro Language (AML)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48006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ArcView</a:t>
            </a:r>
            <a:r>
              <a:rPr lang="en-US"/>
              <a:t>  </a:t>
            </a:r>
            <a:r>
              <a:rPr lang="en-US">
                <a:solidFill>
                  <a:srgbClr val="FF0000"/>
                </a:solidFill>
              </a:rPr>
              <a:t>(shapefile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1-3 from 1994 – 1999</a:t>
            </a:r>
          </a:p>
          <a:p>
            <a:pPr>
              <a:spcBef>
                <a:spcPct val="50000"/>
              </a:spcBef>
            </a:pPr>
            <a:r>
              <a:rPr lang="en-US"/>
              <a:t>Avenue scripting language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40386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3300"/>
                </a:solidFill>
              </a:rPr>
              <a:t>ArcGIS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geodatabase</a:t>
            </a:r>
            <a:r>
              <a:rPr lang="en-US" dirty="0">
                <a:solidFill>
                  <a:srgbClr val="FF0000"/>
                </a:solidFill>
              </a:rPr>
              <a:t> model)</a:t>
            </a:r>
          </a:p>
          <a:p>
            <a:pPr>
              <a:spcBef>
                <a:spcPct val="50000"/>
              </a:spcBef>
            </a:pPr>
            <a:r>
              <a:rPr lang="en-US" dirty="0"/>
              <a:t>Version 8.0, </a:t>
            </a:r>
            <a:r>
              <a:rPr lang="en-US" dirty="0">
                <a:solidFill>
                  <a:schemeClr val="tx2"/>
                </a:solidFill>
              </a:rPr>
              <a:t>…,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smtClean="0">
                <a:solidFill>
                  <a:srgbClr val="FF3300"/>
                </a:solidFill>
              </a:rPr>
              <a:t>10.2.2</a:t>
            </a:r>
            <a:r>
              <a:rPr lang="en-US" dirty="0" smtClean="0"/>
              <a:t> </a:t>
            </a:r>
            <a:r>
              <a:rPr lang="en-US" dirty="0"/>
              <a:t>from 2000 – Python scripting 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-2096501">
            <a:off x="4648200" y="51054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2646950">
            <a:off x="4495800" y="25908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137"/>
            <a:ext cx="7772400" cy="1143000"/>
          </a:xfrm>
        </p:spPr>
        <p:txBody>
          <a:bodyPr/>
          <a:lstStyle/>
          <a:p>
            <a:r>
              <a:rPr lang="en-US" dirty="0" err="1" smtClean="0"/>
              <a:t>Geodatabase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11" y="1690692"/>
            <a:ext cx="7479982" cy="47519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85800" y="1280142"/>
            <a:ext cx="777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http://resources.arcgis.com/en/help/main/10.2/#/What_is_a_geodatabase/003n00000001000000/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4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3623" y="6200232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602" y="228600"/>
            <a:ext cx="8334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Common Geospatial Information Types</a:t>
            </a:r>
            <a:endParaRPr lang="en-US" sz="4000" dirty="0"/>
          </a:p>
        </p:txBody>
      </p:sp>
      <p:pic>
        <p:nvPicPr>
          <p:cNvPr id="5" name="Picture 3" descr="C:\GISWR11\graphics\gdb3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936487"/>
            <a:ext cx="3790880" cy="5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 smtClean="0"/>
              <a:t> – a store for all types of geospatial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5128"/>
            <a:ext cx="4495800" cy="494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GISWR11\graphics\GeodatabaseConcep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2650"/>
            <a:ext cx="7460280" cy="52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3623" y="6200232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28600"/>
            <a:ext cx="632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Application and Storage Tiers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75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1017"/>
            <a:ext cx="7772400" cy="638175"/>
          </a:xfrm>
        </p:spPr>
        <p:txBody>
          <a:bodyPr/>
          <a:lstStyle/>
          <a:p>
            <a:pPr eaLnBrk="1" hangingPunct="1"/>
            <a:r>
              <a:rPr lang="en-US" smtClean="0"/>
              <a:t>ArcGIS Geodatabase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81000" y="1168400"/>
            <a:ext cx="8382000" cy="5384800"/>
            <a:chOff x="240" y="736"/>
            <a:chExt cx="5280" cy="3392"/>
          </a:xfrm>
        </p:grpSpPr>
        <p:pic>
          <p:nvPicPr>
            <p:cNvPr id="15364" name="Picture 4" descr="workspa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399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2400" y="1104"/>
              <a:ext cx="11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Geodatabase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100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2400" y="1392"/>
              <a:ext cx="132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Feature Dataset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912" y="1536"/>
              <a:ext cx="14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397" y="1680"/>
              <a:ext cx="120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Feature Class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395" y="2064"/>
              <a:ext cx="98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FF3300"/>
                  </a:solidFill>
                </a:rPr>
                <a:t>Geometric </a:t>
              </a:r>
            </a:p>
            <a:p>
              <a:pPr algn="ctr"/>
              <a:r>
                <a:rPr lang="en-US" i="1">
                  <a:solidFill>
                    <a:srgbClr val="FF3300"/>
                  </a:solidFill>
                </a:rPr>
                <a:t>Network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1920" y="240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2400" y="3120"/>
              <a:ext cx="11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Object Class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400" y="2832"/>
              <a:ext cx="109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Relationship</a:t>
              </a: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1920" y="3264"/>
              <a:ext cx="47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5" name="Picture 15" descr="glossary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3504"/>
              <a:ext cx="254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360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3552" y="177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9" name="Picture 19" descr="glossar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008"/>
              <a:ext cx="1536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80" name="Picture 20" descr="glossary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736"/>
              <a:ext cx="1344" cy="1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00" y="816"/>
              <a:ext cx="9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Workspace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 flipV="1">
              <a:off x="864" y="96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80" y="768"/>
              <a:ext cx="240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>
              <a:off x="864" y="2976"/>
              <a:ext cx="15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Object Class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90" y="1624013"/>
            <a:ext cx="5984875" cy="2108200"/>
          </a:xfrm>
        </p:spPr>
        <p:txBody>
          <a:bodyPr/>
          <a:lstStyle/>
          <a:p>
            <a:pPr eaLnBrk="1" hangingPunct="1"/>
            <a:r>
              <a:rPr lang="en-US" smtClean="0"/>
              <a:t>An </a:t>
            </a:r>
            <a:r>
              <a:rPr lang="en-US" b="1" smtClean="0">
                <a:solidFill>
                  <a:srgbClr val="FF0000"/>
                </a:solidFill>
              </a:rPr>
              <a:t>object class</a:t>
            </a:r>
            <a:r>
              <a:rPr lang="en-US" smtClean="0"/>
              <a:t> is a collection of </a:t>
            </a:r>
            <a:r>
              <a:rPr lang="en-US" i="1" smtClean="0"/>
              <a:t>objects</a:t>
            </a:r>
            <a:r>
              <a:rPr lang="en-US" smtClean="0"/>
              <a:t> in </a:t>
            </a:r>
            <a:r>
              <a:rPr lang="en-US" i="1" smtClean="0"/>
              <a:t>tabular format</a:t>
            </a:r>
            <a:r>
              <a:rPr lang="en-US" smtClean="0"/>
              <a:t> that have the same behavior and the same attributes.</a:t>
            </a:r>
          </a:p>
        </p:txBody>
      </p:sp>
      <p:pic>
        <p:nvPicPr>
          <p:cNvPr id="16388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90" y="3806829"/>
            <a:ext cx="55483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1" y="5791204"/>
            <a:ext cx="80121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object class is a table that has a unique identifier (</a:t>
            </a:r>
            <a:r>
              <a:rPr lang="en-US">
                <a:solidFill>
                  <a:srgbClr val="FF3300"/>
                </a:solidFill>
              </a:rPr>
              <a:t>ObjectID</a:t>
            </a:r>
            <a:r>
              <a:rPr lang="en-US"/>
              <a:t>)</a:t>
            </a:r>
          </a:p>
          <a:p>
            <a:r>
              <a:rPr lang="en-US"/>
              <a:t>for each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Feature Class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1" y="1868492"/>
            <a:ext cx="302418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 </a:t>
            </a:r>
            <a:r>
              <a:rPr lang="en-US" sz="2800" b="1" smtClean="0">
                <a:solidFill>
                  <a:srgbClr val="FF0000"/>
                </a:solidFill>
              </a:rPr>
              <a:t>feature class</a:t>
            </a:r>
            <a:r>
              <a:rPr lang="en-US" sz="2800" smtClean="0"/>
              <a:t> is a collection of </a:t>
            </a:r>
            <a:r>
              <a:rPr lang="en-US" sz="2800" i="1" smtClean="0"/>
              <a:t>geographic objects</a:t>
            </a:r>
            <a:r>
              <a:rPr lang="en-US" sz="2800" smtClean="0"/>
              <a:t> in </a:t>
            </a:r>
            <a:r>
              <a:rPr lang="en-US" sz="2800" i="1" smtClean="0"/>
              <a:t>tabular format</a:t>
            </a:r>
            <a:r>
              <a:rPr lang="en-US" sz="2800" smtClean="0"/>
              <a:t> that have the same behavior and the same attributes.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773613" y="1557338"/>
            <a:ext cx="3962400" cy="4552950"/>
            <a:chOff x="432" y="1376"/>
            <a:chExt cx="2351" cy="2580"/>
          </a:xfrm>
        </p:grpSpPr>
        <p:pic>
          <p:nvPicPr>
            <p:cNvPr id="17414" name="Picture 5" descr="theme 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376"/>
              <a:ext cx="2326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6" descr="ThemeTab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248"/>
              <a:ext cx="23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 flipH="1">
              <a:off x="654" y="2480"/>
              <a:ext cx="1362" cy="9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295400" y="6172200"/>
            <a:ext cx="736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Feature Class = Object class + spatial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1979615"/>
            <a:ext cx="7400925" cy="3519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b="1" smtClean="0">
                <a:solidFill>
                  <a:srgbClr val="FF0000"/>
                </a:solidFill>
              </a:rPr>
              <a:t>relationship</a:t>
            </a:r>
            <a:r>
              <a:rPr lang="en-US" smtClean="0"/>
              <a:t> is a</a:t>
            </a:r>
            <a:r>
              <a:rPr lang="en-US" smtClean="0">
                <a:cs typeface="Times New Roman" pitchFamily="18" charset="0"/>
              </a:rPr>
              <a:t>n association or link between two objects in a database.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A relationship can exist between spatial objects (features in feature classes), non-spatial objects (objects in object classes), or between spatial and non-spatial objects.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24859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90800" y="1447801"/>
            <a:ext cx="5078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Comic Sans MS" pitchFamily="66" charset="0"/>
              </a:rPr>
              <a:t>Relationship between non-spatial objects</a:t>
            </a:r>
          </a:p>
        </p:txBody>
      </p:sp>
      <p:pic>
        <p:nvPicPr>
          <p:cNvPr id="19460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33604"/>
            <a:ext cx="6553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Theme Related Table to Related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2" y="4495800"/>
            <a:ext cx="65182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2362202" y="3352800"/>
            <a:ext cx="2500313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2" y="2819403"/>
            <a:ext cx="11063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</a:t>
            </a:r>
          </a:p>
          <a:p>
            <a:r>
              <a:rPr lang="en-US"/>
              <a:t>Data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8600" y="5029203"/>
            <a:ext cx="1550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 </a:t>
            </a:r>
          </a:p>
          <a:p>
            <a:r>
              <a:rPr lang="en-US"/>
              <a:t>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676403"/>
            <a:ext cx="767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omic Sans MS" pitchFamily="66" charset="0"/>
              </a:rPr>
              <a:t>Relationship between spatial and non-spatial objects</a:t>
            </a:r>
          </a:p>
        </p:txBody>
      </p:sp>
      <p:pic>
        <p:nvPicPr>
          <p:cNvPr id="20484" name="Picture 4" descr="them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2" y="2895600"/>
            <a:ext cx="369252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Theme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2" y="4953004"/>
            <a:ext cx="50069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Theme Related Ta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2" y="2832101"/>
            <a:ext cx="50831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362200" y="4495800"/>
            <a:ext cx="1676400" cy="914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 flipH="1">
            <a:off x="2286000" y="3733800"/>
            <a:ext cx="1447800" cy="698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585411" y="2514604"/>
            <a:ext cx="24282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Water quality data</a:t>
            </a:r>
          </a:p>
          <a:p>
            <a:pPr algn="ctr"/>
            <a:r>
              <a:rPr lang="en-US"/>
              <a:t>(non-spatial)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49318" y="5867404"/>
            <a:ext cx="2754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Measurement station</a:t>
            </a:r>
          </a:p>
          <a:p>
            <a:pPr algn="ctr"/>
            <a:r>
              <a:rPr lang="en-US"/>
              <a:t>(spatial)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err="1" smtClean="0"/>
              <a:t>ArcMap</a:t>
            </a:r>
            <a:r>
              <a:rPr lang="en-US" dirty="0" smtClean="0"/>
              <a:t> – primary work interface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1676400"/>
            <a:ext cx="5491163" cy="481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" y="1275720"/>
            <a:ext cx="8138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http://resources.arcgis.com/en/help/main/10.2/#/Mapping_and_visualization_in_ArcGIS_for_Desktop/018q00000004000000/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10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153400" cy="1143000"/>
          </a:xfrm>
        </p:spPr>
        <p:txBody>
          <a:bodyPr/>
          <a:lstStyle/>
          <a:p>
            <a:r>
              <a:rPr lang="en-US" sz="4000" dirty="0" smtClean="0"/>
              <a:t>Arc Catalog – view the </a:t>
            </a:r>
            <a:r>
              <a:rPr lang="en-US" sz="4000" dirty="0" err="1" smtClean="0"/>
              <a:t>geodatabase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2"/>
            <a:ext cx="3371850" cy="510214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1510"/>
            <a:ext cx="4133850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2133600"/>
            <a:ext cx="457200" cy="99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14800" y="1447800"/>
            <a:ext cx="990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3124204"/>
            <a:ext cx="990600" cy="3425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3475" y="1167928"/>
            <a:ext cx="77076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4"/>
              </a:rPr>
              <a:t>http://resources.arcgis.com/en/help/main/10.2/#/What_is_the_Catalog_window/006600000449000000/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7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701" y="304800"/>
            <a:ext cx="7772400" cy="1143000"/>
          </a:xfrm>
        </p:spPr>
        <p:txBody>
          <a:bodyPr/>
          <a:lstStyle/>
          <a:p>
            <a:r>
              <a:rPr lang="en-US" sz="4000" dirty="0" err="1" smtClean="0"/>
              <a:t>ArcToolbox</a:t>
            </a:r>
            <a:r>
              <a:rPr lang="en-US" sz="4000" dirty="0" smtClean="0"/>
              <a:t> – processing functions</a:t>
            </a:r>
            <a:endParaRPr lang="en-US" sz="4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447800"/>
            <a:ext cx="5548202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066804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http://resources.arcgis.com/en/help/main/10.2/index.html#/A_quick_tour_of_geoprocessing_tool_references/002t0000000z000000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74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Geo-Processing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762004"/>
            <a:ext cx="533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" y="586740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Toolbox tools linked together using the model builder to automate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528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659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Analyst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75605"/>
            <a:ext cx="78409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2"/>
              </a:rPr>
              <a:t>http://resources.arcgis.com/en/help/main/10.2/#/What_is_the_ArcGIS_Spatial_Analyst_extension/005900000001000000/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64174"/>
            <a:ext cx="7437120" cy="471035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07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Geostatistical</a:t>
            </a:r>
            <a:r>
              <a:rPr lang="en-US" sz="3600" dirty="0" smtClean="0"/>
              <a:t> Analyst and Interpolation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52" y="1957518"/>
            <a:ext cx="5711597" cy="45304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28652" y="1547108"/>
            <a:ext cx="76755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http://resources.arcgis.com/en/help/main/10.2/#/An_introduction_to_interpolation_methods/003100000008000000/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13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Analyst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971800" cy="44196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a grid</a:t>
            </a:r>
          </a:p>
          <a:p>
            <a:pPr eaLnBrk="1" hangingPunct="1"/>
            <a:r>
              <a:rPr lang="en-US" smtClean="0"/>
              <a:t>Key means of defining drainage areas and connectivity to stream network</a:t>
            </a:r>
          </a:p>
        </p:txBody>
      </p:sp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1371600"/>
            <a:ext cx="4216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219200"/>
            <a:ext cx="6396038" cy="18415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Cellular-based data structure composed of </a:t>
            </a:r>
            <a:r>
              <a:rPr lang="en-US" sz="2400" i="1" u="sng" smtClean="0">
                <a:latin typeface="Comic Sans MS" pitchFamily="66" charset="0"/>
              </a:rPr>
              <a:t>square cells of equal size</a:t>
            </a:r>
            <a:r>
              <a:rPr lang="en-US" sz="2400" smtClean="0">
                <a:latin typeface="Comic Sans MS" pitchFamily="66" charset="0"/>
              </a:rPr>
              <a:t> arranged in rows and columns.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The grid cell size and extension (number of rows and columns), as well as the value at each cell have to be stored as part of the grid definition.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128841" y="3871917"/>
            <a:ext cx="5480052" cy="2706687"/>
            <a:chOff x="1347" y="2377"/>
            <a:chExt cx="3452" cy="1705"/>
          </a:xfrm>
        </p:grpSpPr>
        <p:pic>
          <p:nvPicPr>
            <p:cNvPr id="49157" name="Picture 5" descr="fish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" y="2506"/>
              <a:ext cx="2614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264" y="2377"/>
              <a:ext cx="12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columns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 rot="16200000">
              <a:off x="909" y="3224"/>
              <a:ext cx="10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rows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709" y="2626"/>
              <a:ext cx="22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V="1">
              <a:off x="1709" y="2558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4001" y="2577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H="1">
              <a:off x="1592" y="2682"/>
              <a:ext cx="1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H="1">
              <a:off x="1592" y="3821"/>
              <a:ext cx="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>
              <a:off x="1647" y="2682"/>
              <a:ext cx="0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4007" y="3146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001" y="3258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4125" y="298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V="1">
              <a:off x="4127" y="3258"/>
              <a:ext cx="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4186" y="3098"/>
              <a:ext cx="61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Cell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id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2" y="2133602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4508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Grid datasets</a:t>
            </a:r>
          </a:p>
        </p:txBody>
      </p:sp>
      <p:pic>
        <p:nvPicPr>
          <p:cNvPr id="50181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2" y="2895604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3667125" y="2366967"/>
            <a:ext cx="1866900" cy="25098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62365" y="4924425"/>
            <a:ext cx="1881187" cy="266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Image Datasets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7"/>
            <a:ext cx="2751138" cy="530225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Image datasets</a:t>
            </a:r>
          </a:p>
        </p:txBody>
      </p:sp>
      <p:pic>
        <p:nvPicPr>
          <p:cNvPr id="52228" name="Picture 4" descr="Ortho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40" y="2560638"/>
            <a:ext cx="50641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1" y="1371603"/>
            <a:ext cx="5288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Digital Orthophotos and satellite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3-D Analyst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819400" cy="41148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triangulated irregular network (TIN)</a:t>
            </a:r>
          </a:p>
          <a:p>
            <a:pPr eaLnBrk="1" hangingPunct="1"/>
            <a:r>
              <a:rPr lang="en-US" smtClean="0"/>
              <a:t>Visualization in 3-D using Arc Scene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657601" y="2057400"/>
          <a:ext cx="5149850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Bitmap Image" r:id="rId4" imgW="4296375" imgH="2962689" progId="PBrush">
                  <p:embed/>
                </p:oleObj>
              </mc:Choice>
              <mc:Fallback>
                <p:oleObj name="Bitmap Image" r:id="rId4" imgW="4296375" imgH="29626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2057400"/>
                        <a:ext cx="5149850" cy="3551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4114801" y="5791203"/>
            <a:ext cx="4670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Stream channel of Pecan Bayou, TX</a:t>
            </a:r>
          </a:p>
        </p:txBody>
      </p:sp>
    </p:spTree>
    <p:extLst>
      <p:ext uri="{BB962C8B-B14F-4D97-AF65-F5344CB8AC3E}">
        <p14:creationId xmlns:p14="http://schemas.microsoft.com/office/powerpoint/2010/main" val="20501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TIN Datasets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938" y="2319342"/>
            <a:ext cx="2760662" cy="439737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TIN datasets</a:t>
            </a:r>
          </a:p>
        </p:txBody>
      </p:sp>
      <p:pic>
        <p:nvPicPr>
          <p:cNvPr id="54276" name="Picture 4" descr="TINPointsAnd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1" y="2135192"/>
            <a:ext cx="4241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TINTriang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5" y="3030538"/>
            <a:ext cx="423227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257800" y="5562603"/>
            <a:ext cx="2794000" cy="92333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Comic Sans MS" pitchFamily="66" charset="0"/>
              </a:rPr>
              <a:t>Points and breaklines from which a TIN is constructed</a:t>
            </a:r>
            <a:r>
              <a:rPr lang="en-US" sz="120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Analyst and </a:t>
            </a:r>
            <a:r>
              <a:rPr lang="en-US" dirty="0" err="1" smtClean="0"/>
              <a:t>ArcScene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7" y="2244934"/>
            <a:ext cx="8151705" cy="35996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066800" y="1614100"/>
            <a:ext cx="78750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http://resources.arcgis.com/en/help/main/10.2/#/3D_Analyst_and_ArcScene/00q8000000p0000000/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59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33921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8763000" cy="404208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2790" y="1621662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 on the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04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Sign In to Organizational Account</a:t>
            </a:r>
            <a:br>
              <a:rPr lang="en-US" sz="4000" dirty="0" smtClean="0"/>
            </a:br>
            <a:r>
              <a:rPr lang="en-US" sz="2400" dirty="0" smtClean="0"/>
              <a:t>associated with your institution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7" y="1905001"/>
            <a:ext cx="7877175" cy="421617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2" y="6248404"/>
            <a:ext cx="518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of services is paid for with “credits”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0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Jack </a:t>
            </a:r>
            <a:r>
              <a:rPr lang="en-US" sz="4000" dirty="0" err="1" smtClean="0"/>
              <a:t>Dangermond</a:t>
            </a:r>
            <a:r>
              <a:rPr lang="en-US" sz="4000" dirty="0" smtClean="0"/>
              <a:t>, President, ESRI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9343"/>
            <a:ext cx="7315200" cy="374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943604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http://www.nytimes.com/2011/07/10/business/esris-chief-on-tending-his-plants-and-his-company.html?_</a:t>
            </a:r>
            <a:r>
              <a:rPr lang="en-US" sz="1400" dirty="0" smtClean="0">
                <a:hlinkClick r:id="rId3"/>
              </a:rPr>
              <a:t>r=2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2" y="5560371"/>
            <a:ext cx="31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Article from NY Times: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59" y="76200"/>
            <a:ext cx="7772400" cy="1143000"/>
          </a:xfrm>
        </p:spPr>
        <p:txBody>
          <a:bodyPr/>
          <a:lstStyle/>
          <a:p>
            <a:r>
              <a:rPr lang="en-US" sz="4000" dirty="0" smtClean="0"/>
              <a:t>UT Austin Organizational Account</a:t>
            </a:r>
            <a:endParaRPr lang="en-US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" y="1344642"/>
            <a:ext cx="7734300" cy="217436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1580" y="914404"/>
            <a:ext cx="672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Resources – my content, groups, organization, public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1" y="2590804"/>
            <a:ext cx="7717410" cy="417178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46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381000"/>
            <a:ext cx="7772400" cy="1143000"/>
          </a:xfrm>
        </p:spPr>
        <p:txBody>
          <a:bodyPr/>
          <a:lstStyle/>
          <a:p>
            <a:r>
              <a:rPr lang="en-US" dirty="0" smtClean="0"/>
              <a:t>Make a Map  </a:t>
            </a:r>
            <a:br>
              <a:rPr lang="en-US" dirty="0" smtClean="0"/>
            </a:br>
            <a:r>
              <a:rPr lang="en-US" sz="2400" dirty="0" smtClean="0"/>
              <a:t>Select a base map and add things to it</a:t>
            </a:r>
            <a:endParaRPr lang="en-US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5" y="1676403"/>
            <a:ext cx="7315200" cy="486260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86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39" y="609600"/>
            <a:ext cx="8229600" cy="1143000"/>
          </a:xfrm>
        </p:spPr>
        <p:txBody>
          <a:bodyPr/>
          <a:lstStyle/>
          <a:p>
            <a:r>
              <a:rPr lang="en-US" sz="4000" dirty="0" smtClean="0"/>
              <a:t>A home in a FEMA flood hazard zone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828800"/>
            <a:ext cx="8562502" cy="4114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59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81000"/>
            <a:ext cx="7772400" cy="1143000"/>
          </a:xfrm>
        </p:spPr>
        <p:txBody>
          <a:bodyPr/>
          <a:lstStyle/>
          <a:p>
            <a:r>
              <a:rPr lang="en-US" sz="3600" dirty="0" smtClean="0"/>
              <a:t>Using web services to delineate the drainage area </a:t>
            </a:r>
            <a:r>
              <a:rPr lang="en-US" sz="3600" dirty="0" smtClean="0"/>
              <a:t>above </a:t>
            </a:r>
            <a:r>
              <a:rPr lang="en-US" sz="3600" dirty="0" smtClean="0"/>
              <a:t>home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8339193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14600" y="1591875"/>
            <a:ext cx="513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area = 732 km</a:t>
            </a:r>
            <a:r>
              <a:rPr lang="en-US" baseline="30000" dirty="0" smtClean="0"/>
              <a:t>2</a:t>
            </a:r>
            <a:r>
              <a:rPr lang="en-US" dirty="0" smtClean="0"/>
              <a:t>, or 282 miles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Living Atlas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92927" y="1293171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http://www.arcgis.com/features/maps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8231040" cy="1524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4"/>
            <a:ext cx="7419976" cy="292302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334003"/>
            <a:ext cx="4115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Also maps on </a:t>
            </a:r>
            <a:r>
              <a:rPr lang="en-US" sz="1800" dirty="0" smtClean="0">
                <a:solidFill>
                  <a:srgbClr val="FF0000"/>
                </a:solidFill>
              </a:rPr>
              <a:t>“People” </a:t>
            </a:r>
            <a:r>
              <a:rPr lang="en-US" sz="1800" dirty="0" smtClean="0"/>
              <a:t>(demography …), 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“Life” </a:t>
            </a:r>
            <a:r>
              <a:rPr lang="en-US" sz="1800" dirty="0" smtClean="0"/>
              <a:t>(ecology…)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48826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524933"/>
            <a:ext cx="7966239" cy="10599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Videos:  ESRI International User Conference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2" y="5904248"/>
            <a:ext cx="631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Plenary Session attended by 12,000 people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2563" y="1054906"/>
            <a:ext cx="6061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64" y="1638645"/>
            <a:ext cx="5943600" cy="41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1054902"/>
            <a:ext cx="594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video.esri.com/watch/3646/a-better-future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15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0" y="284675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3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00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 kern="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Arial"/>
                </a:rPr>
                <a:t>Sharing and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15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1" name="Picture 40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02673"/>
            <a:ext cx="5811890" cy="1653187"/>
          </a:xfrm>
          <a:prstGeom prst="rect">
            <a:avLst/>
          </a:prstGeom>
        </p:spPr>
      </p:pic>
      <p:pic>
        <p:nvPicPr>
          <p:cNvPr id="9" name="Picture 8" descr="12198867-4027x3445_glow.png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1017" y="722379"/>
            <a:ext cx="8218583" cy="484631"/>
          </a:xfrm>
        </p:spPr>
        <p:txBody>
          <a:bodyPr/>
          <a:lstStyle/>
          <a:p>
            <a:r>
              <a:rPr lang="en-US" dirty="0" smtClean="0"/>
              <a:t>Good GeoInformation Products Require Good Design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Understanding </a:t>
            </a:r>
            <a:r>
              <a:rPr lang="en-US" dirty="0" smtClean="0"/>
              <a:t>Issues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Appropriate Data</a:t>
            </a:r>
          </a:p>
          <a:p>
            <a:pPr>
              <a:lnSpc>
                <a:spcPct val="100000"/>
              </a:lnSpc>
            </a:pPr>
            <a:r>
              <a:rPr lang="en-US" dirty="0"/>
              <a:t>Analysis &amp; </a:t>
            </a:r>
            <a:r>
              <a:rPr lang="en-US" dirty="0" smtClean="0"/>
              <a:t>Manipulation</a:t>
            </a:r>
            <a:endParaRPr lang="en-US" dirty="0"/>
          </a:p>
          <a:p>
            <a:pPr marL="1316038" indent="0">
              <a:lnSpc>
                <a:spcPct val="150000"/>
              </a:lnSpc>
              <a:buNone/>
            </a:pPr>
            <a:r>
              <a:rPr lang="en-US" sz="1600" b="0" i="1" dirty="0">
                <a:solidFill>
                  <a:schemeClr val="tx2"/>
                </a:solidFill>
              </a:rPr>
              <a:t>. . . And A Compelling Graphic Design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Good Products Help Us Understand . . . </a:t>
            </a:r>
          </a:p>
          <a:p>
            <a:r>
              <a:rPr lang="en-US" dirty="0"/>
              <a:t>. . . And Support  Action</a:t>
            </a:r>
          </a:p>
        </p:txBody>
      </p:sp>
      <p:pic>
        <p:nvPicPr>
          <p:cNvPr id="73" name="Picture 72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1537" y="1563253"/>
            <a:ext cx="5811890" cy="1653187"/>
          </a:xfrm>
          <a:prstGeom prst="rect">
            <a:avLst/>
          </a:prstGeom>
        </p:spPr>
      </p:pic>
      <p:pic>
        <p:nvPicPr>
          <p:cNvPr id="40" name="Picture 39" descr="G19193_Stock_0064cop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36" t="-34583" r="4292" b="3243"/>
          <a:stretch/>
        </p:blipFill>
        <p:spPr>
          <a:xfrm>
            <a:off x="644067" y="2166004"/>
            <a:ext cx="4003648" cy="4004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43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Are Timely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00114" y="1676400"/>
            <a:ext cx="5069784" cy="4495800"/>
            <a:chOff x="-1465827" y="1442046"/>
            <a:chExt cx="5260259" cy="4664710"/>
          </a:xfrm>
        </p:grpSpPr>
        <p:sp>
          <p:nvSpPr>
            <p:cNvPr id="15" name="Rounded Rectangle 14"/>
            <p:cNvSpPr/>
            <p:nvPr/>
          </p:nvSpPr>
          <p:spPr>
            <a:xfrm>
              <a:off x="-1465827" y="1442046"/>
              <a:ext cx="5260259" cy="466471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6" name="Picture 15" descr="energylhvpd9-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64992" y="1548391"/>
              <a:ext cx="5058588" cy="4452020"/>
            </a:xfrm>
            <a:prstGeom prst="rect">
              <a:avLst/>
            </a:prstGeom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3991445" y="2445144"/>
            <a:ext cx="4250857" cy="381000"/>
            <a:chOff x="4889721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37504" y="2194965"/>
              <a:ext cx="1755289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Tsunami Forecast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348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1191</Words>
  <Application>Microsoft Office PowerPoint</Application>
  <PresentationFormat>On-screen Show (4:3)</PresentationFormat>
  <Paragraphs>284</Paragraphs>
  <Slides>54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Default Design</vt:lpstr>
      <vt:lpstr>Esri2011_corp4x3_tmplt</vt:lpstr>
      <vt:lpstr>Office Theme</vt:lpstr>
      <vt:lpstr>Bitmap Image</vt:lpstr>
      <vt:lpstr>Introduction to ArcGIS Software</vt:lpstr>
      <vt:lpstr>Readings</vt:lpstr>
      <vt:lpstr>Introduction to GIS Software</vt:lpstr>
      <vt:lpstr>Introduction to GIS Software</vt:lpstr>
      <vt:lpstr>Jack Dangermond, President, ESRI</vt:lpstr>
      <vt:lpstr>PowerPoint Presentation</vt:lpstr>
      <vt:lpstr>Geospatial Systems Are Helping Us Understand</vt:lpstr>
      <vt:lpstr>Good GeoInformation Products Require Good Design</vt:lpstr>
      <vt:lpstr>Good Information Products Are Timely</vt:lpstr>
      <vt:lpstr>Good Information Products Disseminate Knowledge . . . </vt:lpstr>
      <vt:lpstr>Good Information Products Communicate Importance</vt:lpstr>
      <vt:lpstr>Good Information Products Show Status</vt:lpstr>
      <vt:lpstr>Good Information Products Support Decision Making</vt:lpstr>
      <vt:lpstr>Good Information Products Illustrate Change</vt:lpstr>
      <vt:lpstr>Good Information Products Can Show The Future</vt:lpstr>
      <vt:lpstr>Good GeoInformation Products</vt:lpstr>
      <vt:lpstr>Storytelling With Maps</vt:lpstr>
      <vt:lpstr>GIS Dictionary</vt:lpstr>
      <vt:lpstr>Introduction to GIS Software</vt:lpstr>
      <vt:lpstr>PowerPoint Presentation</vt:lpstr>
      <vt:lpstr>ESRI GIS Development</vt:lpstr>
      <vt:lpstr>Geodatabase</vt:lpstr>
      <vt:lpstr>PowerPoint Presentation</vt:lpstr>
      <vt:lpstr>Geodatabase – a store for all types of geospatial information</vt:lpstr>
      <vt:lpstr>PowerPoint Presentation</vt:lpstr>
      <vt:lpstr>ArcGIS Geodatabase</vt:lpstr>
      <vt:lpstr>Object Class</vt:lpstr>
      <vt:lpstr>Feature Class</vt:lpstr>
      <vt:lpstr>Relationship</vt:lpstr>
      <vt:lpstr>Relationship</vt:lpstr>
      <vt:lpstr>Relationship</vt:lpstr>
      <vt:lpstr>Introduction to GIS Software</vt:lpstr>
      <vt:lpstr>ArcMap – primary work interface</vt:lpstr>
      <vt:lpstr>Arc Catalog – view the geodatabase</vt:lpstr>
      <vt:lpstr>ArcToolbox – processing functions</vt:lpstr>
      <vt:lpstr>Geo-Processing</vt:lpstr>
      <vt:lpstr>Introduction to GIS Software</vt:lpstr>
      <vt:lpstr>Spatial Analyst</vt:lpstr>
      <vt:lpstr>Geostatistical Analyst and Interpolation</vt:lpstr>
      <vt:lpstr>Spatial Analyst</vt:lpstr>
      <vt:lpstr>Grid Datasets</vt:lpstr>
      <vt:lpstr>Grid Datasets</vt:lpstr>
      <vt:lpstr>Image Datasets</vt:lpstr>
      <vt:lpstr>3-D Analyst</vt:lpstr>
      <vt:lpstr>TIN Datasets</vt:lpstr>
      <vt:lpstr>3D Analyst and ArcScene</vt:lpstr>
      <vt:lpstr>Introduction to GIS Software</vt:lpstr>
      <vt:lpstr>ArcGIS Online</vt:lpstr>
      <vt:lpstr>Sign In to Organizational Account associated with your institution</vt:lpstr>
      <vt:lpstr>UT Austin Organizational Account</vt:lpstr>
      <vt:lpstr>Make a Map   Select a base map and add things to it</vt:lpstr>
      <vt:lpstr>A home in a FEMA flood hazard zone</vt:lpstr>
      <vt:lpstr>Using web services to delineate the drainage area above home</vt:lpstr>
      <vt:lpstr>Living Atlas</vt:lpstr>
    </vt:vector>
  </TitlesOfParts>
  <Company>Center for Research in Water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R. Maidment</dc:creator>
  <cp:lastModifiedBy>Maidment</cp:lastModifiedBy>
  <cp:revision>137</cp:revision>
  <dcterms:created xsi:type="dcterms:W3CDTF">2001-09-04T13:33:11Z</dcterms:created>
  <dcterms:modified xsi:type="dcterms:W3CDTF">2014-09-02T14:19:27Z</dcterms:modified>
</cp:coreProperties>
</file>