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731" r:id="rId4"/>
    <p:sldMasterId id="2147483755" r:id="rId5"/>
  </p:sldMasterIdLst>
  <p:notesMasterIdLst>
    <p:notesMasterId r:id="rId49"/>
  </p:notesMasterIdLst>
  <p:sldIdLst>
    <p:sldId id="320" r:id="rId6"/>
    <p:sldId id="402" r:id="rId7"/>
    <p:sldId id="403" r:id="rId8"/>
    <p:sldId id="396" r:id="rId9"/>
    <p:sldId id="397" r:id="rId10"/>
    <p:sldId id="423" r:id="rId11"/>
    <p:sldId id="356" r:id="rId12"/>
    <p:sldId id="357" r:id="rId13"/>
    <p:sldId id="358" r:id="rId14"/>
    <p:sldId id="417" r:id="rId15"/>
    <p:sldId id="359" r:id="rId16"/>
    <p:sldId id="400" r:id="rId17"/>
    <p:sldId id="393" r:id="rId18"/>
    <p:sldId id="360" r:id="rId19"/>
    <p:sldId id="401" r:id="rId20"/>
    <p:sldId id="398" r:id="rId21"/>
    <p:sldId id="362" r:id="rId22"/>
    <p:sldId id="365" r:id="rId23"/>
    <p:sldId id="399" r:id="rId24"/>
    <p:sldId id="418" r:id="rId25"/>
    <p:sldId id="419" r:id="rId26"/>
    <p:sldId id="373" r:id="rId27"/>
    <p:sldId id="424" r:id="rId28"/>
    <p:sldId id="405" r:id="rId29"/>
    <p:sldId id="416" r:id="rId30"/>
    <p:sldId id="406" r:id="rId31"/>
    <p:sldId id="374" r:id="rId32"/>
    <p:sldId id="375" r:id="rId33"/>
    <p:sldId id="420" r:id="rId34"/>
    <p:sldId id="384" r:id="rId35"/>
    <p:sldId id="383" r:id="rId36"/>
    <p:sldId id="385" r:id="rId37"/>
    <p:sldId id="412" r:id="rId38"/>
    <p:sldId id="386" r:id="rId39"/>
    <p:sldId id="387" r:id="rId40"/>
    <p:sldId id="388" r:id="rId41"/>
    <p:sldId id="389" r:id="rId42"/>
    <p:sldId id="390" r:id="rId43"/>
    <p:sldId id="421" r:id="rId44"/>
    <p:sldId id="391" r:id="rId45"/>
    <p:sldId id="392" r:id="rId46"/>
    <p:sldId id="422" r:id="rId47"/>
    <p:sldId id="331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2" autoAdjust="0"/>
    <p:restoredTop sz="86386" autoAdjust="0"/>
  </p:normalViewPr>
  <p:slideViewPr>
    <p:cSldViewPr snapToGrid="0">
      <p:cViewPr varScale="1">
        <p:scale>
          <a:sx n="62" d="100"/>
          <a:sy n="62" d="100"/>
        </p:scale>
        <p:origin x="-21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A949C-7FEE-384D-9BC1-31E4A8964D56}" type="doc">
      <dgm:prSet loTypeId="urn:microsoft.com/office/officeart/2005/8/layout/radial2" loCatId="relationship" qsTypeId="urn:microsoft.com/office/officeart/2005/8/quickstyle/simple4" qsCatId="simple" csTypeId="urn:microsoft.com/office/officeart/2005/8/colors/accent0_1" csCatId="mainScheme" phldr="1"/>
      <dgm:spPr>
        <a:scene3d>
          <a:camera prst="perspectiveHeroicExtremeLeftFacing" fov="4800000">
            <a:rot lat="486000" lon="1230000" rev="21426000"/>
          </a:camera>
          <a:lightRig rig="threePt" dir="t"/>
        </a:scene3d>
      </dgm:spPr>
      <dgm:t>
        <a:bodyPr/>
        <a:lstStyle/>
        <a:p>
          <a:endParaRPr lang="en-US"/>
        </a:p>
      </dgm:t>
    </dgm:pt>
    <dgm:pt modelId="{5E038D6E-65AB-1447-BCBC-90DE82B4E1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Purpose, Scope, Vision and Goals</a:t>
          </a:r>
        </a:p>
      </dgm:t>
    </dgm:pt>
    <dgm:pt modelId="{63E077E9-53CC-0049-AA5B-FB9E0E4FD5FD}" type="parTrans" cxnId="{FC75F6A8-D020-FD47-86F0-28848BB50330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062B098C-2E3E-1444-8259-8727D350866E}" type="sibTrans" cxnId="{FC75F6A8-D020-FD47-86F0-28848BB50330}">
      <dgm:prSet/>
      <dgm:spPr/>
      <dgm:t>
        <a:bodyPr/>
        <a:lstStyle/>
        <a:p>
          <a:endParaRPr lang="en-US" sz="1600"/>
        </a:p>
      </dgm:t>
    </dgm:pt>
    <dgm:pt modelId="{CF71A61D-F8DF-E748-AB74-A7A194DDD7C1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5C24779-7D68-9A40-A22F-CB91094E27D9}" type="parTrans" cxnId="{18137AE0-3EC0-E24F-810F-46C53F093626}">
      <dgm:prSet/>
      <dgm:spPr/>
      <dgm:t>
        <a:bodyPr/>
        <a:lstStyle/>
        <a:p>
          <a:endParaRPr lang="en-US" sz="1600"/>
        </a:p>
      </dgm:t>
    </dgm:pt>
    <dgm:pt modelId="{292F1553-38A5-654C-BBAA-20B277ED310B}" type="sibTrans" cxnId="{18137AE0-3EC0-E24F-810F-46C53F093626}">
      <dgm:prSet/>
      <dgm:spPr/>
      <dgm:t>
        <a:bodyPr/>
        <a:lstStyle/>
        <a:p>
          <a:endParaRPr lang="en-US" sz="1600"/>
        </a:p>
      </dgm:t>
    </dgm:pt>
    <dgm:pt modelId="{60834E96-1867-4846-B0E9-AEC66A118440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Cross-Cutting Themes</a:t>
          </a:r>
          <a:endParaRPr lang="en-US" sz="1200" b="1" dirty="0"/>
        </a:p>
      </dgm:t>
    </dgm:pt>
    <dgm:pt modelId="{631C6E27-8046-D545-AFF1-FA54DE0531E5}" type="parTrans" cxnId="{2B57C118-AE31-384F-816B-59840B7D5BBF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A0C540ED-C4D9-C442-8090-6C44482CFB7E}" type="sibTrans" cxnId="{2B57C118-AE31-384F-816B-59840B7D5BBF}">
      <dgm:prSet/>
      <dgm:spPr/>
      <dgm:t>
        <a:bodyPr/>
        <a:lstStyle/>
        <a:p>
          <a:endParaRPr lang="en-US" sz="1600"/>
        </a:p>
      </dgm:t>
    </dgm:pt>
    <dgm:pt modelId="{FB9B2EAE-365C-AD45-A6FF-34362A1560DD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AF575B8D-59C6-9A48-A037-828C53735F7C}" type="parTrans" cxnId="{80DB47FF-385A-2A47-9EDE-7FCEAEA18387}">
      <dgm:prSet/>
      <dgm:spPr/>
      <dgm:t>
        <a:bodyPr/>
        <a:lstStyle/>
        <a:p>
          <a:endParaRPr lang="en-US" sz="1600"/>
        </a:p>
      </dgm:t>
    </dgm:pt>
    <dgm:pt modelId="{12DDE3B7-C16D-9E41-88D3-F115CE716E9E}" type="sibTrans" cxnId="{80DB47FF-385A-2A47-9EDE-7FCEAEA18387}">
      <dgm:prSet/>
      <dgm:spPr/>
      <dgm:t>
        <a:bodyPr/>
        <a:lstStyle/>
        <a:p>
          <a:endParaRPr lang="en-US" sz="1600"/>
        </a:p>
      </dgm:t>
    </dgm:pt>
    <dgm:pt modelId="{EFB22B21-4C71-6D45-91F9-30A3435CCF55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National and Regional</a:t>
          </a:r>
          <a:endParaRPr lang="en-US" sz="1200" b="1" dirty="0"/>
        </a:p>
      </dgm:t>
    </dgm:pt>
    <dgm:pt modelId="{C3889D72-560F-FA49-B925-5F2185513107}" type="parTrans" cxnId="{E1B624D7-06C3-5A43-94BE-1F920DBA3F82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9776D16E-836D-1042-A6BD-71A1C8109DA0}" type="sibTrans" cxnId="{E1B624D7-06C3-5A43-94BE-1F920DBA3F82}">
      <dgm:prSet/>
      <dgm:spPr/>
      <dgm:t>
        <a:bodyPr/>
        <a:lstStyle/>
        <a:p>
          <a:endParaRPr lang="en-US" sz="1600"/>
        </a:p>
      </dgm:t>
    </dgm:pt>
    <dgm:pt modelId="{2D889CAF-F7F6-974B-99A9-01E42564E854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48D5B03A-284D-DF4B-96C4-5174ABA1490B}" type="parTrans" cxnId="{1EDB3F64-6FBF-4642-96B3-BB1CFCF7AB6F}">
      <dgm:prSet/>
      <dgm:spPr/>
      <dgm:t>
        <a:bodyPr/>
        <a:lstStyle/>
        <a:p>
          <a:endParaRPr lang="en-US" sz="1600"/>
        </a:p>
      </dgm:t>
    </dgm:pt>
    <dgm:pt modelId="{21500DED-643A-434F-A671-025A6034F3A8}" type="sibTrans" cxnId="{1EDB3F64-6FBF-4642-96B3-BB1CFCF7AB6F}">
      <dgm:prSet/>
      <dgm:spPr/>
      <dgm:t>
        <a:bodyPr/>
        <a:lstStyle/>
        <a:p>
          <a:endParaRPr lang="en-US" sz="1600"/>
        </a:p>
      </dgm:t>
    </dgm:pt>
    <dgm:pt modelId="{D88D2E78-9EBB-1A4C-95B7-1B0C4CC3EFA6}">
      <dgm:prSet phldrT="[Text]" custT="1"/>
      <dgm:spPr>
        <a:sp3d>
          <a:bevelT w="101600"/>
        </a:sp3d>
      </dgm:spPr>
      <dgm:t>
        <a:bodyPr/>
        <a:lstStyle/>
        <a:p>
          <a:r>
            <a:rPr lang="en-US" sz="1200" b="1" dirty="0" smtClean="0"/>
            <a:t>Operations and Business Concepts</a:t>
          </a:r>
          <a:endParaRPr lang="en-US" sz="1200" b="1" dirty="0"/>
        </a:p>
      </dgm:t>
    </dgm:pt>
    <dgm:pt modelId="{A825155C-5CC1-864F-BDBC-98A54CE30CD2}" type="parTrans" cxnId="{A4F8A7DE-A046-FF4A-9F6E-CC2F425616C6}">
      <dgm:prSet/>
      <dgm:spPr>
        <a:sp3d>
          <a:bevelT w="101600"/>
        </a:sp3d>
      </dgm:spPr>
      <dgm:t>
        <a:bodyPr/>
        <a:lstStyle/>
        <a:p>
          <a:endParaRPr lang="en-US" sz="1600"/>
        </a:p>
      </dgm:t>
    </dgm:pt>
    <dgm:pt modelId="{B612405E-1C40-5643-ADAB-A21998D54764}" type="sibTrans" cxnId="{A4F8A7DE-A046-FF4A-9F6E-CC2F425616C6}">
      <dgm:prSet/>
      <dgm:spPr/>
      <dgm:t>
        <a:bodyPr/>
        <a:lstStyle/>
        <a:p>
          <a:endParaRPr lang="en-US" sz="1600"/>
        </a:p>
      </dgm:t>
    </dgm:pt>
    <dgm:pt modelId="{51CB63AE-F3FB-6648-9C26-B6145DBEF660}">
      <dgm:prSet phldrT="[Text]" custT="1"/>
      <dgm:spPr>
        <a:sp3d>
          <a:bevelT w="101600"/>
        </a:sp3d>
      </dgm:spPr>
      <dgm:t>
        <a:bodyPr/>
        <a:lstStyle/>
        <a:p>
          <a:endParaRPr lang="en-US" sz="1600" dirty="0">
            <a:solidFill>
              <a:srgbClr val="3366FF"/>
            </a:solidFill>
          </a:endParaRPr>
        </a:p>
      </dgm:t>
    </dgm:pt>
    <dgm:pt modelId="{5257C6A4-DF40-E041-A34B-6BED74EC1819}" type="parTrans" cxnId="{292D009F-C013-F64E-B8B9-8AD40D652CA5}">
      <dgm:prSet/>
      <dgm:spPr/>
      <dgm:t>
        <a:bodyPr/>
        <a:lstStyle/>
        <a:p>
          <a:endParaRPr lang="en-US" sz="1600"/>
        </a:p>
      </dgm:t>
    </dgm:pt>
    <dgm:pt modelId="{CBB9F423-1FF1-1A4A-8F53-C5083C8BFFAD}" type="sibTrans" cxnId="{292D009F-C013-F64E-B8B9-8AD40D652CA5}">
      <dgm:prSet/>
      <dgm:spPr/>
      <dgm:t>
        <a:bodyPr/>
        <a:lstStyle/>
        <a:p>
          <a:endParaRPr lang="en-US" sz="1600"/>
        </a:p>
      </dgm:t>
    </dgm:pt>
    <dgm:pt modelId="{3495A00A-E9CA-9B4F-BB16-F0957D6862E6}" type="pres">
      <dgm:prSet presAssocID="{1C9A949C-7FEE-384D-9BC1-31E4A8964D5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4894F47-6286-364A-9BEA-D0710FBE1B14}" type="pres">
      <dgm:prSet presAssocID="{1C9A949C-7FEE-384D-9BC1-31E4A8964D56}" presName="cycl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8AD78F9F-6026-8A4C-8916-76457217CB72}" type="pres">
      <dgm:prSet presAssocID="{1C9A949C-7FEE-384D-9BC1-31E4A8964D56}" presName="centerShap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4A1E7478-4C2D-8942-AFBB-5A0BEB398A36}" type="pres">
      <dgm:prSet presAssocID="{1C9A949C-7FEE-384D-9BC1-31E4A8964D56}" presName="connSite" presStyleLbl="node1" presStyleIdx="0" presStyleCnt="5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14660E7-DDD2-2249-9EF9-E70283328FBD}" type="pres">
      <dgm:prSet presAssocID="{1C9A949C-7FEE-384D-9BC1-31E4A8964D56}" presName="visible" presStyleLbl="node1" presStyleIdx="0" presStyleCnt="5" custScaleX="144969" custScaleY="144969" custLinFactNeighborX="-17208" custLinFactNeighborY="-5703"/>
      <dgm:spPr>
        <a:blipFill rotWithShape="0">
          <a:blip xmlns:r="http://schemas.openxmlformats.org/officeDocument/2006/relationships" r:embed="rId1"/>
          <a:stretch>
            <a:fillRect/>
          </a:stretch>
        </a:blipFill>
        <a:sp3d>
          <a:bevelT w="101600"/>
        </a:sp3d>
      </dgm:spPr>
      <dgm:t>
        <a:bodyPr/>
        <a:lstStyle/>
        <a:p>
          <a:endParaRPr lang="en-US"/>
        </a:p>
      </dgm:t>
    </dgm:pt>
    <dgm:pt modelId="{036B92F8-9572-F148-B35F-7505D4230463}" type="pres">
      <dgm:prSet presAssocID="{63E077E9-53CC-0049-AA5B-FB9E0E4FD5FD}" presName="Name25" presStyleLbl="parChTrans1D1" presStyleIdx="0" presStyleCnt="4"/>
      <dgm:spPr/>
      <dgm:t>
        <a:bodyPr/>
        <a:lstStyle/>
        <a:p>
          <a:endParaRPr lang="en-US"/>
        </a:p>
      </dgm:t>
    </dgm:pt>
    <dgm:pt modelId="{CE14BE08-5D49-FC47-8E44-686A6765E40A}" type="pres">
      <dgm:prSet presAssocID="{5E038D6E-65AB-1447-BCBC-90DE82B4E1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0FB29B34-55CE-1A47-89DA-B8A4E536B962}" type="pres">
      <dgm:prSet presAssocID="{5E038D6E-65AB-1447-BCBC-90DE82B4E140}" presName="parentNode" presStyleLbl="node1" presStyleIdx="1" presStyleCnt="5" custScaleX="117807" custScaleY="117807" custLinFactNeighborX="5119" custLinFactNeighborY="-313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AF18F7-D7E5-1A49-9F57-5D6D3E070FDB}" type="pres">
      <dgm:prSet presAssocID="{5E038D6E-65AB-1447-BCBC-90DE82B4E140}" presName="childNode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E8F179-5075-9142-B83D-26F8B3C6A7A9}" type="pres">
      <dgm:prSet presAssocID="{631C6E27-8046-D545-AFF1-FA54DE0531E5}" presName="Name25" presStyleLbl="parChTrans1D1" presStyleIdx="1" presStyleCnt="4"/>
      <dgm:spPr/>
      <dgm:t>
        <a:bodyPr/>
        <a:lstStyle/>
        <a:p>
          <a:endParaRPr lang="en-US"/>
        </a:p>
      </dgm:t>
    </dgm:pt>
    <dgm:pt modelId="{CD3BC4F6-5435-464C-B94A-1A4DA395CA4E}" type="pres">
      <dgm:prSet presAssocID="{60834E96-1867-4846-B0E9-AEC66A118440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F051346A-D278-694B-90E9-6A99291EC830}" type="pres">
      <dgm:prSet presAssocID="{60834E96-1867-4846-B0E9-AEC66A118440}" presName="parentNode" presStyleLbl="node1" presStyleIdx="2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8D5D73-1AEC-1646-BDB2-FDFB917446BA}" type="pres">
      <dgm:prSet presAssocID="{60834E96-1867-4846-B0E9-AEC66A118440}" presName="childNode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71FE8-3AD9-1E43-80A4-2CAB2124D704}" type="pres">
      <dgm:prSet presAssocID="{C3889D72-560F-FA49-B925-5F2185513107}" presName="Name25" presStyleLbl="parChTrans1D1" presStyleIdx="2" presStyleCnt="4"/>
      <dgm:spPr/>
      <dgm:t>
        <a:bodyPr/>
        <a:lstStyle/>
        <a:p>
          <a:endParaRPr lang="en-US"/>
        </a:p>
      </dgm:t>
    </dgm:pt>
    <dgm:pt modelId="{4E29C0AA-5612-B244-A1D5-5728ECE38656}" type="pres">
      <dgm:prSet presAssocID="{EFB22B21-4C71-6D45-91F9-30A3435CCF55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D5FBDA18-FAE5-CC4A-8800-D535FC490E93}" type="pres">
      <dgm:prSet presAssocID="{EFB22B21-4C71-6D45-91F9-30A3435CCF55}" presName="parentNode" presStyleLbl="node1" presStyleIdx="3" presStyleCnt="5" custScaleX="117807" custScaleY="117807" custLinFactNeighborX="-1850" custLinFactNeighborY="341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CD193-BE6C-BB4C-94E2-3C5EF2349065}" type="pres">
      <dgm:prSet presAssocID="{EFB22B21-4C71-6D45-91F9-30A3435CCF55}" presName="childNode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743765-E4EA-6E42-BBF8-269CA36A7EBF}" type="pres">
      <dgm:prSet presAssocID="{A825155C-5CC1-864F-BDBC-98A54CE30CD2}" presName="Name25" presStyleLbl="parChTrans1D1" presStyleIdx="3" presStyleCnt="4"/>
      <dgm:spPr/>
      <dgm:t>
        <a:bodyPr/>
        <a:lstStyle/>
        <a:p>
          <a:endParaRPr lang="en-US"/>
        </a:p>
      </dgm:t>
    </dgm:pt>
    <dgm:pt modelId="{DE3C4378-754A-EB47-B486-30B4A6577E75}" type="pres">
      <dgm:prSet presAssocID="{D88D2E78-9EBB-1A4C-95B7-1B0C4CC3EFA6}" presName="node" presStyleCnt="0"/>
      <dgm:spPr>
        <a:sp3d>
          <a:bevelT w="101600"/>
        </a:sp3d>
      </dgm:spPr>
      <dgm:t>
        <a:bodyPr/>
        <a:lstStyle/>
        <a:p>
          <a:endParaRPr lang="en-US"/>
        </a:p>
      </dgm:t>
    </dgm:pt>
    <dgm:pt modelId="{A8F1D706-60AB-6A45-844E-43FD5C2E9A33}" type="pres">
      <dgm:prSet presAssocID="{D88D2E78-9EBB-1A4C-95B7-1B0C4CC3EFA6}" presName="parentNode" presStyleLbl="node1" presStyleIdx="4" presStyleCnt="5" custScaleX="117807" custScaleY="11780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1DF9F4-FBB8-2945-81D7-A2E7D5B791C4}" type="pres">
      <dgm:prSet presAssocID="{D88D2E78-9EBB-1A4C-95B7-1B0C4CC3EFA6}" presName="childNode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83358B-F8C0-4F86-9DFC-96EF7EF81293}" type="presOf" srcId="{1C9A949C-7FEE-384D-9BC1-31E4A8964D56}" destId="{3495A00A-E9CA-9B4F-BB16-F0957D6862E6}" srcOrd="0" destOrd="0" presId="urn:microsoft.com/office/officeart/2005/8/layout/radial2"/>
    <dgm:cxn modelId="{CE31B5E2-16F2-486F-8A01-DF9A02787B8B}" type="presOf" srcId="{C3889D72-560F-FA49-B925-5F2185513107}" destId="{CE371FE8-3AD9-1E43-80A4-2CAB2124D704}" srcOrd="0" destOrd="0" presId="urn:microsoft.com/office/officeart/2005/8/layout/radial2"/>
    <dgm:cxn modelId="{1EDB3F64-6FBF-4642-96B3-BB1CFCF7AB6F}" srcId="{EFB22B21-4C71-6D45-91F9-30A3435CCF55}" destId="{2D889CAF-F7F6-974B-99A9-01E42564E854}" srcOrd="0" destOrd="0" parTransId="{48D5B03A-284D-DF4B-96C4-5174ABA1490B}" sibTransId="{21500DED-643A-434F-A671-025A6034F3A8}"/>
    <dgm:cxn modelId="{80DB47FF-385A-2A47-9EDE-7FCEAEA18387}" srcId="{60834E96-1867-4846-B0E9-AEC66A118440}" destId="{FB9B2EAE-365C-AD45-A6FF-34362A1560DD}" srcOrd="0" destOrd="0" parTransId="{AF575B8D-59C6-9A48-A037-828C53735F7C}" sibTransId="{12DDE3B7-C16D-9E41-88D3-F115CE716E9E}"/>
    <dgm:cxn modelId="{66B34E5C-3260-4557-9622-D7B6968BD531}" type="presOf" srcId="{51CB63AE-F3FB-6648-9C26-B6145DBEF660}" destId="{7F1DF9F4-FBB8-2945-81D7-A2E7D5B791C4}" srcOrd="0" destOrd="0" presId="urn:microsoft.com/office/officeart/2005/8/layout/radial2"/>
    <dgm:cxn modelId="{FFD11E9A-2848-4A92-A769-5A2241E957F1}" type="presOf" srcId="{63E077E9-53CC-0049-AA5B-FB9E0E4FD5FD}" destId="{036B92F8-9572-F148-B35F-7505D4230463}" srcOrd="0" destOrd="0" presId="urn:microsoft.com/office/officeart/2005/8/layout/radial2"/>
    <dgm:cxn modelId="{DE6577F5-0104-44A6-BDEA-8C9E7325A625}" type="presOf" srcId="{EFB22B21-4C71-6D45-91F9-30A3435CCF55}" destId="{D5FBDA18-FAE5-CC4A-8800-D535FC490E93}" srcOrd="0" destOrd="0" presId="urn:microsoft.com/office/officeart/2005/8/layout/radial2"/>
    <dgm:cxn modelId="{292D009F-C013-F64E-B8B9-8AD40D652CA5}" srcId="{D88D2E78-9EBB-1A4C-95B7-1B0C4CC3EFA6}" destId="{51CB63AE-F3FB-6648-9C26-B6145DBEF660}" srcOrd="0" destOrd="0" parTransId="{5257C6A4-DF40-E041-A34B-6BED74EC1819}" sibTransId="{CBB9F423-1FF1-1A4A-8F53-C5083C8BFFAD}"/>
    <dgm:cxn modelId="{8637C001-A4A3-4CB2-86CB-12280C8E43ED}" type="presOf" srcId="{A825155C-5CC1-864F-BDBC-98A54CE30CD2}" destId="{36743765-E4EA-6E42-BBF8-269CA36A7EBF}" srcOrd="0" destOrd="0" presId="urn:microsoft.com/office/officeart/2005/8/layout/radial2"/>
    <dgm:cxn modelId="{FFBB4190-48E7-4039-A306-6793FD0A4543}" type="presOf" srcId="{D88D2E78-9EBB-1A4C-95B7-1B0C4CC3EFA6}" destId="{A8F1D706-60AB-6A45-844E-43FD5C2E9A33}" srcOrd="0" destOrd="0" presId="urn:microsoft.com/office/officeart/2005/8/layout/radial2"/>
    <dgm:cxn modelId="{E1B624D7-06C3-5A43-94BE-1F920DBA3F82}" srcId="{1C9A949C-7FEE-384D-9BC1-31E4A8964D56}" destId="{EFB22B21-4C71-6D45-91F9-30A3435CCF55}" srcOrd="2" destOrd="0" parTransId="{C3889D72-560F-FA49-B925-5F2185513107}" sibTransId="{9776D16E-836D-1042-A6BD-71A1C8109DA0}"/>
    <dgm:cxn modelId="{46C17E0E-03E5-4645-95B1-B2BB83BD6776}" type="presOf" srcId="{5E038D6E-65AB-1447-BCBC-90DE82B4E140}" destId="{0FB29B34-55CE-1A47-89DA-B8A4E536B962}" srcOrd="0" destOrd="0" presId="urn:microsoft.com/office/officeart/2005/8/layout/radial2"/>
    <dgm:cxn modelId="{FC75F6A8-D020-FD47-86F0-28848BB50330}" srcId="{1C9A949C-7FEE-384D-9BC1-31E4A8964D56}" destId="{5E038D6E-65AB-1447-BCBC-90DE82B4E140}" srcOrd="0" destOrd="0" parTransId="{63E077E9-53CC-0049-AA5B-FB9E0E4FD5FD}" sibTransId="{062B098C-2E3E-1444-8259-8727D350866E}"/>
    <dgm:cxn modelId="{5EF8305B-F923-4AB8-82B9-C196496614B3}" type="presOf" srcId="{FB9B2EAE-365C-AD45-A6FF-34362A1560DD}" destId="{C08D5D73-1AEC-1646-BDB2-FDFB917446BA}" srcOrd="0" destOrd="0" presId="urn:microsoft.com/office/officeart/2005/8/layout/radial2"/>
    <dgm:cxn modelId="{2B57C118-AE31-384F-816B-59840B7D5BBF}" srcId="{1C9A949C-7FEE-384D-9BC1-31E4A8964D56}" destId="{60834E96-1867-4846-B0E9-AEC66A118440}" srcOrd="1" destOrd="0" parTransId="{631C6E27-8046-D545-AFF1-FA54DE0531E5}" sibTransId="{A0C540ED-C4D9-C442-8090-6C44482CFB7E}"/>
    <dgm:cxn modelId="{B6EC7A63-9729-4BC6-BA18-D1F81BFCF475}" type="presOf" srcId="{631C6E27-8046-D545-AFF1-FA54DE0531E5}" destId="{31E8F179-5075-9142-B83D-26F8B3C6A7A9}" srcOrd="0" destOrd="0" presId="urn:microsoft.com/office/officeart/2005/8/layout/radial2"/>
    <dgm:cxn modelId="{C4C0FB2E-DE4C-4616-91A5-B8A4B082B26B}" type="presOf" srcId="{60834E96-1867-4846-B0E9-AEC66A118440}" destId="{F051346A-D278-694B-90E9-6A99291EC830}" srcOrd="0" destOrd="0" presId="urn:microsoft.com/office/officeart/2005/8/layout/radial2"/>
    <dgm:cxn modelId="{18137AE0-3EC0-E24F-810F-46C53F093626}" srcId="{5E038D6E-65AB-1447-BCBC-90DE82B4E140}" destId="{CF71A61D-F8DF-E748-AB74-A7A194DDD7C1}" srcOrd="0" destOrd="0" parTransId="{45C24779-7D68-9A40-A22F-CB91094E27D9}" sibTransId="{292F1553-38A5-654C-BBAA-20B277ED310B}"/>
    <dgm:cxn modelId="{A4F8A7DE-A046-FF4A-9F6E-CC2F425616C6}" srcId="{1C9A949C-7FEE-384D-9BC1-31E4A8964D56}" destId="{D88D2E78-9EBB-1A4C-95B7-1B0C4CC3EFA6}" srcOrd="3" destOrd="0" parTransId="{A825155C-5CC1-864F-BDBC-98A54CE30CD2}" sibTransId="{B612405E-1C40-5643-ADAB-A21998D54764}"/>
    <dgm:cxn modelId="{FF91B768-0FA7-4107-950B-CF9C5D97AF52}" type="presOf" srcId="{2D889CAF-F7F6-974B-99A9-01E42564E854}" destId="{3DECD193-BE6C-BB4C-94E2-3C5EF2349065}" srcOrd="0" destOrd="0" presId="urn:microsoft.com/office/officeart/2005/8/layout/radial2"/>
    <dgm:cxn modelId="{239DE2BD-BA74-4DB3-821A-9664CBF15279}" type="presOf" srcId="{CF71A61D-F8DF-E748-AB74-A7A194DDD7C1}" destId="{04AF18F7-D7E5-1A49-9F57-5D6D3E070FDB}" srcOrd="0" destOrd="0" presId="urn:microsoft.com/office/officeart/2005/8/layout/radial2"/>
    <dgm:cxn modelId="{A733730B-FE3C-4EF3-A9EB-26BA18349B96}" type="presParOf" srcId="{3495A00A-E9CA-9B4F-BB16-F0957D6862E6}" destId="{44894F47-6286-364A-9BEA-D0710FBE1B14}" srcOrd="0" destOrd="0" presId="urn:microsoft.com/office/officeart/2005/8/layout/radial2"/>
    <dgm:cxn modelId="{291C2594-6087-42E4-A14E-3F3B5681FC29}" type="presParOf" srcId="{44894F47-6286-364A-9BEA-D0710FBE1B14}" destId="{8AD78F9F-6026-8A4C-8916-76457217CB72}" srcOrd="0" destOrd="0" presId="urn:microsoft.com/office/officeart/2005/8/layout/radial2"/>
    <dgm:cxn modelId="{A0110ACF-2C2C-49BC-92B0-ACB3DB640B0C}" type="presParOf" srcId="{8AD78F9F-6026-8A4C-8916-76457217CB72}" destId="{4A1E7478-4C2D-8942-AFBB-5A0BEB398A36}" srcOrd="0" destOrd="0" presId="urn:microsoft.com/office/officeart/2005/8/layout/radial2"/>
    <dgm:cxn modelId="{D6443261-961A-4E72-9B6F-20410AD7E7CB}" type="presParOf" srcId="{8AD78F9F-6026-8A4C-8916-76457217CB72}" destId="{F14660E7-DDD2-2249-9EF9-E70283328FBD}" srcOrd="1" destOrd="0" presId="urn:microsoft.com/office/officeart/2005/8/layout/radial2"/>
    <dgm:cxn modelId="{29E365D1-B4E6-46D9-99C5-7C7E277E1C52}" type="presParOf" srcId="{44894F47-6286-364A-9BEA-D0710FBE1B14}" destId="{036B92F8-9572-F148-B35F-7505D4230463}" srcOrd="1" destOrd="0" presId="urn:microsoft.com/office/officeart/2005/8/layout/radial2"/>
    <dgm:cxn modelId="{D0AEB496-E3B3-42FC-8EA2-F66E6D515179}" type="presParOf" srcId="{44894F47-6286-364A-9BEA-D0710FBE1B14}" destId="{CE14BE08-5D49-FC47-8E44-686A6765E40A}" srcOrd="2" destOrd="0" presId="urn:microsoft.com/office/officeart/2005/8/layout/radial2"/>
    <dgm:cxn modelId="{D45B41CF-C057-4B9F-A47C-7BB88BF73BD1}" type="presParOf" srcId="{CE14BE08-5D49-FC47-8E44-686A6765E40A}" destId="{0FB29B34-55CE-1A47-89DA-B8A4E536B962}" srcOrd="0" destOrd="0" presId="urn:microsoft.com/office/officeart/2005/8/layout/radial2"/>
    <dgm:cxn modelId="{F5D29F20-46BA-4FA3-A6A7-9D2FD1E9BBA5}" type="presParOf" srcId="{CE14BE08-5D49-FC47-8E44-686A6765E40A}" destId="{04AF18F7-D7E5-1A49-9F57-5D6D3E070FDB}" srcOrd="1" destOrd="0" presId="urn:microsoft.com/office/officeart/2005/8/layout/radial2"/>
    <dgm:cxn modelId="{B078050A-5010-4535-85D5-E4B64C9444D8}" type="presParOf" srcId="{44894F47-6286-364A-9BEA-D0710FBE1B14}" destId="{31E8F179-5075-9142-B83D-26F8B3C6A7A9}" srcOrd="3" destOrd="0" presId="urn:microsoft.com/office/officeart/2005/8/layout/radial2"/>
    <dgm:cxn modelId="{15CBD011-5E37-4258-B49A-7787DA5F4B69}" type="presParOf" srcId="{44894F47-6286-364A-9BEA-D0710FBE1B14}" destId="{CD3BC4F6-5435-464C-B94A-1A4DA395CA4E}" srcOrd="4" destOrd="0" presId="urn:microsoft.com/office/officeart/2005/8/layout/radial2"/>
    <dgm:cxn modelId="{9D3D51A8-825A-41C3-974E-E9FCA1D45D9B}" type="presParOf" srcId="{CD3BC4F6-5435-464C-B94A-1A4DA395CA4E}" destId="{F051346A-D278-694B-90E9-6A99291EC830}" srcOrd="0" destOrd="0" presId="urn:microsoft.com/office/officeart/2005/8/layout/radial2"/>
    <dgm:cxn modelId="{22CE5C22-9DE8-4D45-8835-D556FBAEF51E}" type="presParOf" srcId="{CD3BC4F6-5435-464C-B94A-1A4DA395CA4E}" destId="{C08D5D73-1AEC-1646-BDB2-FDFB917446BA}" srcOrd="1" destOrd="0" presId="urn:microsoft.com/office/officeart/2005/8/layout/radial2"/>
    <dgm:cxn modelId="{D6D6D799-4281-4EEE-B551-182F04CFB074}" type="presParOf" srcId="{44894F47-6286-364A-9BEA-D0710FBE1B14}" destId="{CE371FE8-3AD9-1E43-80A4-2CAB2124D704}" srcOrd="5" destOrd="0" presId="urn:microsoft.com/office/officeart/2005/8/layout/radial2"/>
    <dgm:cxn modelId="{C572B765-795C-47A6-B044-6CAD0C0E712A}" type="presParOf" srcId="{44894F47-6286-364A-9BEA-D0710FBE1B14}" destId="{4E29C0AA-5612-B244-A1D5-5728ECE38656}" srcOrd="6" destOrd="0" presId="urn:microsoft.com/office/officeart/2005/8/layout/radial2"/>
    <dgm:cxn modelId="{19F98FE7-983E-4E3C-B582-DAF752ED870F}" type="presParOf" srcId="{4E29C0AA-5612-B244-A1D5-5728ECE38656}" destId="{D5FBDA18-FAE5-CC4A-8800-D535FC490E93}" srcOrd="0" destOrd="0" presId="urn:microsoft.com/office/officeart/2005/8/layout/radial2"/>
    <dgm:cxn modelId="{C3E46FC8-1755-44F6-B972-8700C0ED9F74}" type="presParOf" srcId="{4E29C0AA-5612-B244-A1D5-5728ECE38656}" destId="{3DECD193-BE6C-BB4C-94E2-3C5EF2349065}" srcOrd="1" destOrd="0" presId="urn:microsoft.com/office/officeart/2005/8/layout/radial2"/>
    <dgm:cxn modelId="{468D699F-41B2-41C5-B2F6-B559FEE0CEB1}" type="presParOf" srcId="{44894F47-6286-364A-9BEA-D0710FBE1B14}" destId="{36743765-E4EA-6E42-BBF8-269CA36A7EBF}" srcOrd="7" destOrd="0" presId="urn:microsoft.com/office/officeart/2005/8/layout/radial2"/>
    <dgm:cxn modelId="{03A45801-BC99-4C7C-8753-362DCA397804}" type="presParOf" srcId="{44894F47-6286-364A-9BEA-D0710FBE1B14}" destId="{DE3C4378-754A-EB47-B486-30B4A6577E75}" srcOrd="8" destOrd="0" presId="urn:microsoft.com/office/officeart/2005/8/layout/radial2"/>
    <dgm:cxn modelId="{43CD5933-D3EB-4A41-B12E-E3DF1AD6C314}" type="presParOf" srcId="{DE3C4378-754A-EB47-B486-30B4A6577E75}" destId="{A8F1D706-60AB-6A45-844E-43FD5C2E9A33}" srcOrd="0" destOrd="0" presId="urn:microsoft.com/office/officeart/2005/8/layout/radial2"/>
    <dgm:cxn modelId="{79D42276-58CE-43E8-91FD-F70BA3299FF9}" type="presParOf" srcId="{DE3C4378-754A-EB47-B486-30B4A6577E75}" destId="{7F1DF9F4-FBB8-2945-81D7-A2E7D5B791C4}" srcOrd="1" destOrd="0" presId="urn:microsoft.com/office/officeart/2005/8/layout/radial2"/>
  </dgm:cxnLst>
  <dgm:bg>
    <a:effectLst/>
  </dgm:bg>
  <dgm:whole>
    <a:ln w="9525" cap="flat" cmpd="sng" algn="ctr">
      <a:noFill/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743765-E4EA-6E42-BBF8-269CA36A7EBF}">
      <dsp:nvSpPr>
        <dsp:cNvPr id="0" name=""/>
        <dsp:cNvSpPr/>
      </dsp:nvSpPr>
      <dsp:spPr>
        <a:xfrm rot="3715030">
          <a:off x="1578474" y="2839615"/>
          <a:ext cx="674508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674508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371FE8-3AD9-1E43-80A4-2CAB2124D704}">
      <dsp:nvSpPr>
        <dsp:cNvPr id="0" name=""/>
        <dsp:cNvSpPr/>
      </dsp:nvSpPr>
      <dsp:spPr>
        <a:xfrm rot="1406175">
          <a:off x="1984372" y="2330736"/>
          <a:ext cx="436025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436025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E8F179-5075-9142-B83D-26F8B3C6A7A9}">
      <dsp:nvSpPr>
        <dsp:cNvPr id="0" name=""/>
        <dsp:cNvSpPr/>
      </dsp:nvSpPr>
      <dsp:spPr>
        <a:xfrm rot="20271575">
          <a:off x="1985955" y="1718075"/>
          <a:ext cx="444890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444890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6B92F8-9572-F148-B35F-7505D4230463}">
      <dsp:nvSpPr>
        <dsp:cNvPr id="0" name=""/>
        <dsp:cNvSpPr/>
      </dsp:nvSpPr>
      <dsp:spPr>
        <a:xfrm rot="17961735">
          <a:off x="1596572" y="1189471"/>
          <a:ext cx="689354" cy="50976"/>
        </a:xfrm>
        <a:custGeom>
          <a:avLst/>
          <a:gdLst/>
          <a:ahLst/>
          <a:cxnLst/>
          <a:rect l="0" t="0" r="0" b="0"/>
          <a:pathLst>
            <a:path>
              <a:moveTo>
                <a:pt x="0" y="25488"/>
              </a:moveTo>
              <a:lnTo>
                <a:pt x="689354" y="25488"/>
              </a:lnTo>
            </a:path>
          </a:pathLst>
        </a:cu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4660E7-DDD2-2249-9EF9-E70283328FBD}">
      <dsp:nvSpPr>
        <dsp:cNvPr id="0" name=""/>
        <dsp:cNvSpPr/>
      </dsp:nvSpPr>
      <dsp:spPr>
        <a:xfrm>
          <a:off x="128057" y="866191"/>
          <a:ext cx="2179084" cy="217908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B29B34-55CE-1A47-89DA-B8A4E536B962}">
      <dsp:nvSpPr>
        <dsp:cNvPr id="0" name=""/>
        <dsp:cNvSpPr/>
      </dsp:nvSpPr>
      <dsp:spPr>
        <a:xfrm>
          <a:off x="1839497" y="-79675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Purpose, Scope, Vision and Goals</a:t>
          </a:r>
        </a:p>
      </dsp:txBody>
      <dsp:txXfrm>
        <a:off x="1995094" y="75922"/>
        <a:ext cx="751287" cy="751287"/>
      </dsp:txXfrm>
    </dsp:sp>
    <dsp:sp modelId="{04AF18F7-D7E5-1A49-9F57-5D6D3E070FDB}">
      <dsp:nvSpPr>
        <dsp:cNvPr id="0" name=""/>
        <dsp:cNvSpPr/>
      </dsp:nvSpPr>
      <dsp:spPr>
        <a:xfrm>
          <a:off x="2791419" y="-79675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2791419" y="-79675"/>
        <a:ext cx="1593721" cy="1062481"/>
      </dsp:txXfrm>
    </dsp:sp>
    <dsp:sp modelId="{F051346A-D278-694B-90E9-6A99291EC830}">
      <dsp:nvSpPr>
        <dsp:cNvPr id="0" name=""/>
        <dsp:cNvSpPr/>
      </dsp:nvSpPr>
      <dsp:spPr>
        <a:xfrm>
          <a:off x="2375271" y="928275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Cross-Cutting Themes</a:t>
          </a:r>
          <a:endParaRPr lang="en-US" sz="1200" b="1" kern="1200" dirty="0"/>
        </a:p>
      </dsp:txBody>
      <dsp:txXfrm>
        <a:off x="2530868" y="1083872"/>
        <a:ext cx="751287" cy="751287"/>
      </dsp:txXfrm>
    </dsp:sp>
    <dsp:sp modelId="{C08D5D73-1AEC-1646-BDB2-FDFB917446BA}">
      <dsp:nvSpPr>
        <dsp:cNvPr id="0" name=""/>
        <dsp:cNvSpPr/>
      </dsp:nvSpPr>
      <dsp:spPr>
        <a:xfrm>
          <a:off x="3327192" y="928275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3327192" y="928275"/>
        <a:ext cx="1593721" cy="1062481"/>
      </dsp:txXfrm>
    </dsp:sp>
    <dsp:sp modelId="{D5FBDA18-FAE5-CC4A-8800-D535FC490E93}">
      <dsp:nvSpPr>
        <dsp:cNvPr id="0" name=""/>
        <dsp:cNvSpPr/>
      </dsp:nvSpPr>
      <dsp:spPr>
        <a:xfrm>
          <a:off x="2358586" y="2122983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National and Regional</a:t>
          </a:r>
          <a:endParaRPr lang="en-US" sz="1200" b="1" kern="1200" dirty="0"/>
        </a:p>
      </dsp:txBody>
      <dsp:txXfrm>
        <a:off x="2514183" y="2278580"/>
        <a:ext cx="751287" cy="751287"/>
      </dsp:txXfrm>
    </dsp:sp>
    <dsp:sp modelId="{3DECD193-BE6C-BB4C-94E2-3C5EF2349065}">
      <dsp:nvSpPr>
        <dsp:cNvPr id="0" name=""/>
        <dsp:cNvSpPr/>
      </dsp:nvSpPr>
      <dsp:spPr>
        <a:xfrm>
          <a:off x="3310508" y="2122983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3310508" y="2122983"/>
        <a:ext cx="1593721" cy="1062481"/>
      </dsp:txXfrm>
    </dsp:sp>
    <dsp:sp modelId="{A8F1D706-60AB-6A45-844E-43FD5C2E9A33}">
      <dsp:nvSpPr>
        <dsp:cNvPr id="0" name=""/>
        <dsp:cNvSpPr/>
      </dsp:nvSpPr>
      <dsp:spPr>
        <a:xfrm>
          <a:off x="1793330" y="3100108"/>
          <a:ext cx="1062481" cy="1062481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Operations and Business Concepts</a:t>
          </a:r>
          <a:endParaRPr lang="en-US" sz="1200" b="1" kern="1200" dirty="0"/>
        </a:p>
      </dsp:txBody>
      <dsp:txXfrm>
        <a:off x="1948927" y="3255705"/>
        <a:ext cx="751287" cy="751287"/>
      </dsp:txXfrm>
    </dsp:sp>
    <dsp:sp modelId="{7F1DF9F4-FBB8-2945-81D7-A2E7D5B791C4}">
      <dsp:nvSpPr>
        <dsp:cNvPr id="0" name=""/>
        <dsp:cNvSpPr/>
      </dsp:nvSpPr>
      <dsp:spPr>
        <a:xfrm>
          <a:off x="2745251" y="3100108"/>
          <a:ext cx="1593721" cy="1062481"/>
        </a:xfrm>
        <a:prstGeom prst="rect">
          <a:avLst/>
        </a:prstGeom>
        <a:noFill/>
        <a:ln>
          <a:noFill/>
        </a:ln>
        <a:effectLst/>
        <a:scene3d>
          <a:camera prst="perspectiveHeroicExtremeLeftFacing" fov="4800000">
            <a:rot lat="486000" lon="1230000" rev="21426000"/>
          </a:camera>
          <a:lightRig rig="threePt" dir="t"/>
        </a:scene3d>
        <a:sp3d>
          <a:bevelT w="101600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3366FF"/>
            </a:solidFill>
          </a:endParaRPr>
        </a:p>
      </dsp:txBody>
      <dsp:txXfrm>
        <a:off x="2745251" y="3100108"/>
        <a:ext cx="1593721" cy="10624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620004-9770-4F7D-94BC-9A38CD5FC214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3857E2-B7D7-4D9D-AB59-ED1D63ADC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68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3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123297-CA6C-48F9-94E3-71CDB3C52E89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690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9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17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2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74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7996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2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24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21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1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16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4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989152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2310865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1985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4181600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0727622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04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622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358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49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005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38623963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513702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4624113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369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980932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9178100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52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734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728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94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073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083248754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692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90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85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29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938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3040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61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15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01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0069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174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5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529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800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7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43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072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972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3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80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336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2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223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91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96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92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19767-0777-4993-B38C-D17BFBC1AF86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0EF37-A438-41EC-ACAE-54995B17B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33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1094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8626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2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743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sites/default/files/microsites/ostp/nstc_2013_earthobsstrategy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hyperlink" Target="http://www.arcgis.com/home/webmap/viewer.html?webmap=87ab07e2aba840828033e80b15fd672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Relationship Id="rId6" Type="http://schemas.openxmlformats.org/officeDocument/2006/relationships/hyperlink" Target="https://ut-austin.maps.arcgis.com/home/webmap/viewer.html?webmap=d107aa9260534ddbb96db302e3643a93" TargetMode="Externa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iki.csiro.au/display/SIRF/The+SIRF+API" TargetMode="External"/><Relationship Id="rId5" Type="http://schemas.openxmlformats.org/officeDocument/2006/relationships/hyperlink" Target="http://www.bom.gov.au/water/geofabric/index.shtml" TargetMode="Externa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3850" cy="4686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86301"/>
            <a:ext cx="9133851" cy="2216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685799"/>
            <a:ext cx="7995925" cy="1219201"/>
          </a:xfrm>
          <a:solidFill>
            <a:schemeClr val="bg1"/>
          </a:solidFill>
          <a:ln w="3175">
            <a:solidFill>
              <a:schemeClr val="bg1">
                <a:lumMod val="6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Developments in </a:t>
            </a:r>
            <a:b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dirty="0" smtClean="0">
                <a:solidFill>
                  <a:schemeClr val="accent1">
                    <a:lumMod val="75000"/>
                  </a:schemeClr>
                </a:solidFill>
              </a:rPr>
              <a:t>Water Information Sharing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GIS in Water Resources</a:t>
            </a:r>
            <a:br>
              <a:rPr lang="en-US" dirty="0" smtClean="0"/>
            </a:br>
            <a:r>
              <a:rPr lang="en-US" dirty="0" smtClean="0"/>
              <a:t>Fall 2014, University of Texas at Austin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Open Water Data Initiative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39964" y="1082156"/>
            <a:ext cx="6672942" cy="1959429"/>
            <a:chOff x="1235529" y="2775855"/>
            <a:chExt cx="6672942" cy="1959429"/>
          </a:xfrm>
          <a:solidFill>
            <a:schemeClr val="accent1">
              <a:alpha val="50000"/>
            </a:schemeClr>
          </a:solidFill>
        </p:grpSpPr>
        <p:sp>
          <p:nvSpPr>
            <p:cNvPr id="3" name="Right Arrow 2"/>
            <p:cNvSpPr/>
            <p:nvPr/>
          </p:nvSpPr>
          <p:spPr>
            <a:xfrm>
              <a:off x="1235529" y="2775855"/>
              <a:ext cx="6672942" cy="1959429"/>
            </a:xfrm>
            <a:prstGeom prst="rightArrow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8172" y="3432405"/>
              <a:ext cx="51822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Open Water Web (applications)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6200000">
            <a:off x="4312312" y="3742266"/>
            <a:ext cx="2775857" cy="1321993"/>
            <a:chOff x="2928257" y="4430486"/>
            <a:chExt cx="2775857" cy="968828"/>
          </a:xfrm>
        </p:grpSpPr>
        <p:sp>
          <p:nvSpPr>
            <p:cNvPr id="17" name="Rectangle 16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83065" y="4565818"/>
              <a:ext cx="1564851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Water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Pollution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16200000">
            <a:off x="5739460" y="3757287"/>
            <a:ext cx="2775857" cy="1321993"/>
            <a:chOff x="2928257" y="4430486"/>
            <a:chExt cx="2775857" cy="968828"/>
          </a:xfrm>
        </p:grpSpPr>
        <p:sp>
          <p:nvSpPr>
            <p:cNvPr id="20" name="Rectangle 19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93012" y="4519219"/>
              <a:ext cx="1923925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Ecological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Integrity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2885162" y="3742266"/>
            <a:ext cx="2775857" cy="1321993"/>
            <a:chOff x="2928257" y="4430486"/>
            <a:chExt cx="2775857" cy="968828"/>
          </a:xfrm>
        </p:grpSpPr>
        <p:sp>
          <p:nvSpPr>
            <p:cNvPr id="23" name="Rectangle 22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98233" y="4697221"/>
              <a:ext cx="1465466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Drought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16200000">
            <a:off x="1413033" y="3742267"/>
            <a:ext cx="2775857" cy="1321993"/>
            <a:chOff x="2928257" y="4430486"/>
            <a:chExt cx="2775857" cy="968828"/>
          </a:xfrm>
        </p:grpSpPr>
        <p:sp>
          <p:nvSpPr>
            <p:cNvPr id="26" name="Rectangle 25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6090" y="4734607"/>
              <a:ext cx="1085554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Flood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 rot="16200000" flipV="1">
            <a:off x="-1153883" y="2634339"/>
            <a:ext cx="4223650" cy="209005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621128" y="3315651"/>
            <a:ext cx="3163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National Water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Data Infrastructure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2607" y="5983497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Concept: Nate Booth, USGS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70170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" y="1141717"/>
            <a:ext cx="8733076" cy="4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National </a:t>
            </a:r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Water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Data Infrastructure (NWDI)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792968"/>
            <a:ext cx="5294313" cy="317817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</a:t>
            </a:r>
            <a:r>
              <a:rPr lang="en-US" dirty="0"/>
              <a:t>thematically organized set of water information </a:t>
            </a:r>
            <a:r>
              <a:rPr lang="en-US" dirty="0" smtClean="0"/>
              <a:t>data layers</a:t>
            </a:r>
          </a:p>
          <a:p>
            <a:r>
              <a:rPr lang="en-US" dirty="0" smtClean="0"/>
              <a:t>Authoritative </a:t>
            </a:r>
            <a:r>
              <a:rPr lang="en-US" dirty="0"/>
              <a:t>for the </a:t>
            </a:r>
            <a:r>
              <a:rPr lang="en-US" dirty="0" smtClean="0"/>
              <a:t>nation</a:t>
            </a:r>
          </a:p>
          <a:p>
            <a:r>
              <a:rPr lang="en-US" dirty="0"/>
              <a:t>A</a:t>
            </a:r>
            <a:r>
              <a:rPr lang="en-US" dirty="0" smtClean="0"/>
              <a:t>ssembled </a:t>
            </a:r>
            <a:r>
              <a:rPr lang="en-US" dirty="0"/>
              <a:t>from best available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Made </a:t>
            </a:r>
            <a:r>
              <a:rPr lang="en-US" dirty="0"/>
              <a:t>freely available through water information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59" y="5107704"/>
            <a:ext cx="6888781" cy="1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53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4487"/>
            <a:ext cx="1600200" cy="1955800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8037" y="1371600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Time series data at point locations</a:t>
            </a:r>
          </a:p>
          <a:p>
            <a:pPr eaLnBrk="0" hangingPunct="0"/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36853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Designed the </a:t>
            </a:r>
            <a:r>
              <a:rPr lang="en-US" b="1" dirty="0" err="1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WaterML</a:t>
            </a:r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 language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8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800" b="1" dirty="0" smtClean="0">
                <a:solidFill>
                  <a:srgbClr val="C37411"/>
                </a:solidFill>
              </a:rPr>
              <a:t>hydrologic science 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8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732987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476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49343" cy="484632"/>
          </a:xfrm>
        </p:spPr>
        <p:txBody>
          <a:bodyPr/>
          <a:lstStyle/>
          <a:p>
            <a:r>
              <a:rPr lang="en-US" dirty="0" smtClean="0"/>
              <a:t>Water Data Distribution by US Geological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0" y="1381805"/>
            <a:ext cx="782955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7" y="41411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/>
              <a:t>Web page </a:t>
            </a:r>
            <a:r>
              <a:rPr lang="en-US" sz="2000" b="1" dirty="0" smtClean="0"/>
              <a:t>requests (millions/month)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24099" y="31319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</a:rPr>
              <a:t>Web </a:t>
            </a:r>
            <a:r>
              <a:rPr lang="en-US" sz="2000" b="1" dirty="0" smtClean="0">
                <a:solidFill>
                  <a:srgbClr val="FF0000"/>
                </a:solidFill>
              </a:rPr>
              <a:t>service requests (millions/month)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15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Geospatial Consortium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58686" y="842366"/>
            <a:ext cx="6996339" cy="457287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2400" b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More than 400 </a:t>
            </a:r>
            <a:r>
              <a:rPr lang="en-US" sz="2400" dirty="0">
                <a:solidFill>
                  <a:prstClr val="black">
                    <a:lumMod val="50000"/>
                    <a:lumOff val="50000"/>
                  </a:prstClr>
                </a:solidFill>
              </a:rPr>
              <a:t>companies and agencies </a:t>
            </a:r>
            <a:r>
              <a:rPr lang="en-US" sz="24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globally</a:t>
            </a:r>
            <a:endParaRPr lang="en-US" sz="2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9" descr="OGC_page_explorer_cropp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72" y="1304124"/>
            <a:ext cx="6907256" cy="49645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2390174" y="3354926"/>
            <a:ext cx="4239827" cy="1701800"/>
          </a:xfrm>
          <a:prstGeom prst="rect">
            <a:avLst/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Internet standards for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Map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0000"/>
                </a:solidFill>
              </a:rPr>
              <a:t>Observation 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Catalog services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346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6708" y="1278162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484632"/>
          </a:xfrm>
        </p:spPr>
        <p:txBody>
          <a:bodyPr/>
          <a:lstStyle/>
          <a:p>
            <a:r>
              <a:rPr lang="en-US" dirty="0" smtClean="0"/>
              <a:t>OGC/WMO </a:t>
            </a:r>
            <a:r>
              <a:rPr lang="en-US" sz="2200" b="0" dirty="0" smtClean="0">
                <a:solidFill>
                  <a:srgbClr val="7F7F7F"/>
                </a:solidFill>
              </a:rPr>
              <a:t>Hydrology Domain Working Group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6346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2008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172622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08898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2010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45175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681452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2012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62127" y="3828458"/>
            <a:ext cx="2673097" cy="1979272"/>
            <a:chOff x="1462127" y="3828458"/>
            <a:chExt cx="2673097" cy="1979272"/>
          </a:xfrm>
        </p:grpSpPr>
        <p:cxnSp>
          <p:nvCxnSpPr>
            <p:cNvPr id="56" name="Straight Connector 55"/>
            <p:cNvCxnSpPr>
              <a:stCxn id="36" idx="0"/>
            </p:cNvCxnSpPr>
            <p:nvPr/>
          </p:nvCxnSpPr>
          <p:spPr bwMode="auto">
            <a:xfrm flipV="1">
              <a:off x="2742432" y="4303239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1462127" y="3828458"/>
              <a:ext cx="2673097" cy="1489458"/>
              <a:chOff x="5331010" y="1131039"/>
              <a:chExt cx="3358417" cy="1984469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5331010" y="1142048"/>
                <a:ext cx="3350449" cy="1973460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5331010" y="1131039"/>
                <a:ext cx="3358417" cy="307777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87401" y="3142536"/>
            <a:ext cx="3132073" cy="2694666"/>
            <a:chOff x="287401" y="3142536"/>
            <a:chExt cx="3132073" cy="269466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H="1" flipV="1">
              <a:off x="904816" y="3608873"/>
              <a:ext cx="1554" cy="222832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87401" y="3142536"/>
              <a:ext cx="3132073" cy="46633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Hydrology Domain Working Group formed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OGC at WMO Commission for Hydrology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401833" y="3172011"/>
            <a:ext cx="3408667" cy="2635428"/>
            <a:chOff x="4401833" y="3172011"/>
            <a:chExt cx="3408667" cy="2635428"/>
          </a:xfrm>
        </p:grpSpPr>
        <p:cxnSp>
          <p:nvCxnSpPr>
            <p:cNvPr id="62" name="Straight Connector 61"/>
            <p:cNvCxnSpPr/>
            <p:nvPr/>
          </p:nvCxnSpPr>
          <p:spPr bwMode="auto">
            <a:xfrm flipV="1">
              <a:off x="6414422" y="4325250"/>
              <a:ext cx="0" cy="1464295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>
              <a:stCxn id="39" idx="0"/>
            </p:cNvCxnSpPr>
            <p:nvPr/>
          </p:nvCxnSpPr>
          <p:spPr bwMode="auto">
            <a:xfrm flipV="1">
              <a:off x="4578708" y="4303239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401833" y="3172011"/>
              <a:ext cx="3408667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400" dirty="0" smtClean="0">
                  <a:solidFill>
                    <a:prstClr val="black"/>
                  </a:solidFill>
                </a:rPr>
              </a:br>
              <a:r>
                <a:rPr lang="en-US" sz="14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99679" y="1948163"/>
            <a:ext cx="3421340" cy="3868793"/>
            <a:chOff x="5499679" y="1948163"/>
            <a:chExt cx="3421340" cy="3868793"/>
          </a:xfrm>
        </p:grpSpPr>
        <p:cxnSp>
          <p:nvCxnSpPr>
            <p:cNvPr id="68" name="Straight Connector 67"/>
            <p:cNvCxnSpPr/>
            <p:nvPr/>
          </p:nvCxnSpPr>
          <p:spPr bwMode="auto">
            <a:xfrm flipV="1">
              <a:off x="8250699" y="2868825"/>
              <a:ext cx="0" cy="294813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105" name="Group 4104"/>
            <p:cNvGrpSpPr/>
            <p:nvPr/>
          </p:nvGrpSpPr>
          <p:grpSpPr>
            <a:xfrm>
              <a:off x="7487019" y="2362199"/>
              <a:ext cx="1434000" cy="515761"/>
              <a:chOff x="7021025" y="2115518"/>
              <a:chExt cx="1434000" cy="515761"/>
            </a:xfrm>
          </p:grpSpPr>
          <p:sp>
            <p:nvSpPr>
              <p:cNvPr id="77" name="TextBox 76"/>
              <p:cNvSpPr txBox="1"/>
              <p:nvPr/>
            </p:nvSpPr>
            <p:spPr>
              <a:xfrm>
                <a:off x="7021025" y="2115518"/>
                <a:ext cx="1434000" cy="515761"/>
              </a:xfrm>
              <a:prstGeom prst="rect">
                <a:avLst/>
              </a:prstGeom>
              <a:solidFill>
                <a:schemeClr val="tx2"/>
              </a:solidFill>
              <a:ln w="19050" cmpd="sng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algn="ctr"/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  <p:pic>
            <p:nvPicPr>
              <p:cNvPr id="4100" name="Picture 4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204" b="38982"/>
              <a:stretch/>
            </p:blipFill>
            <p:spPr bwMode="auto">
              <a:xfrm>
                <a:off x="7108700" y="2188698"/>
                <a:ext cx="1258652" cy="3095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7" name="Rectangle 6"/>
            <p:cNvSpPr/>
            <p:nvPr/>
          </p:nvSpPr>
          <p:spPr>
            <a:xfrm>
              <a:off x="5499679" y="1948163"/>
              <a:ext cx="3421340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</a:rPr>
                <a:t>A time series </a:t>
              </a:r>
              <a:r>
                <a:rPr lang="en-US" sz="1200" dirty="0" smtClean="0">
                  <a:solidFill>
                    <a:prstClr val="black"/>
                  </a:solidFill>
                </a:rPr>
                <a:t>for </a:t>
              </a:r>
              <a:r>
                <a:rPr lang="en-US" sz="1200" dirty="0">
                  <a:solidFill>
                    <a:prstClr val="black"/>
                  </a:solidFill>
                </a:rPr>
                <a:t>one variable at one location</a:t>
              </a:r>
            </a:p>
          </p:txBody>
        </p:sp>
      </p:grpSp>
      <p:sp>
        <p:nvSpPr>
          <p:cNvPr id="48" name="Rectangle 47"/>
          <p:cNvSpPr/>
          <p:nvPr/>
        </p:nvSpPr>
        <p:spPr>
          <a:xfrm>
            <a:off x="5147392" y="4723037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</a:t>
            </a:r>
            <a:r>
              <a:rPr lang="en-US" sz="1200" dirty="0" smtClean="0">
                <a:solidFill>
                  <a:prstClr val="black"/>
                </a:solidFill>
              </a:rPr>
              <a:t>NWS, CUAHSI</a:t>
            </a:r>
            <a:r>
              <a:rPr lang="en-US" sz="1200" dirty="0">
                <a:solidFill>
                  <a:prstClr val="black"/>
                </a:solidFill>
              </a:rPr>
              <a:t>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90517" y="1785049"/>
            <a:ext cx="4778730" cy="484948"/>
            <a:chOff x="-63960" y="1499291"/>
            <a:chExt cx="3428810" cy="499935"/>
          </a:xfrm>
        </p:grpSpPr>
        <p:sp>
          <p:nvSpPr>
            <p:cNvPr id="54" name="Rounded Rectangle 53"/>
            <p:cNvSpPr/>
            <p:nvPr/>
          </p:nvSpPr>
          <p:spPr bwMode="auto">
            <a:xfrm>
              <a:off x="-63960" y="1499291"/>
              <a:ext cx="3428810" cy="499935"/>
            </a:xfrm>
            <a:prstGeom prst="roundRect">
              <a:avLst>
                <a:gd name="adj" fmla="val 11438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7840" y="1624246"/>
              <a:ext cx="2724983" cy="2538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4-Year International Effort </a:t>
              </a:r>
              <a:r>
                <a:rPr lang="en-US" sz="1600" b="1" dirty="0" smtClean="0">
                  <a:solidFill>
                    <a:srgbClr val="5EB4E6">
                      <a:lumMod val="75000"/>
                    </a:srgbClr>
                  </a:solidFill>
                </a:rPr>
                <a:t>– </a:t>
              </a:r>
              <a:r>
                <a:rPr lang="en-US" sz="1600" b="1" dirty="0" err="1" smtClean="0">
                  <a:solidFill>
                    <a:srgbClr val="5EB4E6">
                      <a:lumMod val="75000"/>
                    </a:srgbClr>
                  </a:solidFill>
                </a:rPr>
                <a:t>WaterML</a:t>
              </a:r>
              <a:endParaRPr lang="en-US" sz="1600" b="1" dirty="0">
                <a:solidFill>
                  <a:srgbClr val="5EB4E6">
                    <a:lumMod val="75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9816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90" y="152399"/>
            <a:ext cx="8258909" cy="193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1350" y="6231473"/>
            <a:ext cx="6697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 smtClean="0">
                <a:solidFill>
                  <a:prstClr val="black"/>
                </a:solidFill>
                <a:hlinkClick r:id="rId3"/>
              </a:rPr>
              <a:t>http://www.whitehouse.gov/sites/default/files/microsites/ostp/nstc_2013_earthobsstrategy.pdf</a:t>
            </a:r>
            <a:r>
              <a:rPr lang="en-US" sz="1200" dirty="0" smtClean="0">
                <a:solidFill>
                  <a:prstClr val="black"/>
                </a:solidFill>
              </a:rPr>
              <a:t>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3" y="2086234"/>
            <a:ext cx="3074348" cy="403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56471" y="3039478"/>
            <a:ext cx="5306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b="1" dirty="0" smtClean="0">
                <a:solidFill>
                  <a:prstClr val="black"/>
                </a:solidFill>
              </a:rPr>
              <a:t>“</a:t>
            </a:r>
            <a:r>
              <a:rPr lang="en-US" b="1" dirty="0" err="1" smtClean="0">
                <a:solidFill>
                  <a:prstClr val="black"/>
                </a:solidFill>
              </a:rPr>
              <a:t>WaterML</a:t>
            </a:r>
            <a:r>
              <a:rPr lang="en-US" b="1" dirty="0">
                <a:solidFill>
                  <a:prstClr val="black"/>
                </a:solidFill>
              </a:rPr>
              <a:t>: </a:t>
            </a:r>
            <a:r>
              <a:rPr lang="en-US" dirty="0">
                <a:solidFill>
                  <a:prstClr val="black"/>
                </a:solidFill>
              </a:rPr>
              <a:t>Water Markup Language (ML) is an informatics initiative of the CENRS Subcommittee on Water Availability and Quality that provides a systematic way to access water information from point observation sites</a:t>
            </a:r>
            <a:r>
              <a:rPr lang="en-US" dirty="0" smtClean="0">
                <a:solidFill>
                  <a:prstClr val="black"/>
                </a:solidFill>
              </a:rPr>
              <a:t>.”  (p.21)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6471" y="2196777"/>
            <a:ext cx="3912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</a:rPr>
              <a:t>Committee on Environmental, Natural Resources, and Sustainability (CENRS)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3471" y="4638404"/>
            <a:ext cx="4852958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WaterML</a:t>
            </a:r>
            <a:r>
              <a:rPr lang="en-US" sz="2400" dirty="0" smtClean="0">
                <a:solidFill>
                  <a:prstClr val="black"/>
                </a:solidFill>
              </a:rPr>
              <a:t> is the first OGC standard endorsed by the Executive Office of the President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092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WMO is adopting </a:t>
            </a:r>
            <a:r>
              <a:rPr lang="en-US" dirty="0" err="1" smtClean="0"/>
              <a:t>WaterML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2828" y="1470701"/>
            <a:ext cx="6204857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49263" fontAlgn="base">
              <a:spcBef>
                <a:spcPts val="600"/>
              </a:spcBef>
              <a:spcAft>
                <a:spcPct val="0"/>
              </a:spcAft>
              <a:buClr>
                <a:srgbClr val="092E5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FF0000"/>
                </a:solidFill>
                <a:latin typeface="Arial" panose="020B0604020202020204" pitchFamily="34" charset="0"/>
              </a:rPr>
              <a:t>WMO Executive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</a:rPr>
              <a:t>Council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has 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asked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its Commission for Basic Systems to 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lead adoption of WATERML2 as a WMO standard and also its adoption by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the International Standards </a:t>
            </a:r>
            <a:r>
              <a:rPr lang="en-US" altLang="en-US" sz="2400" dirty="0" err="1" smtClean="0">
                <a:solidFill>
                  <a:srgbClr val="092E5C"/>
                </a:solidFill>
                <a:latin typeface="Arial" panose="020B0604020202020204" pitchFamily="34" charset="0"/>
              </a:rPr>
              <a:t>Organisation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 (ISO)</a:t>
            </a:r>
            <a:endParaRPr lang="en-US" altLang="en-US" sz="2400" dirty="0">
              <a:solidFill>
                <a:srgbClr val="092E5C"/>
              </a:solidFill>
              <a:latin typeface="Arial" panose="020B0604020202020204" pitchFamily="34" charset="0"/>
            </a:endParaRPr>
          </a:p>
          <a:p>
            <a:pPr defTabSz="449263" fontAlgn="base">
              <a:spcBef>
                <a:spcPts val="600"/>
              </a:spcBef>
              <a:spcAft>
                <a:spcPct val="0"/>
              </a:spcAft>
              <a:buClr>
                <a:srgbClr val="092E5C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 Repackage WaterML2 as </a:t>
            </a:r>
            <a:r>
              <a:rPr lang="en-US" altLang="en-US" sz="2400" dirty="0" err="1">
                <a:solidFill>
                  <a:srgbClr val="FF0000"/>
                </a:solidFill>
                <a:latin typeface="Arial" panose="020B0604020202020204" pitchFamily="34" charset="0"/>
              </a:rPr>
              <a:t>TimeSeriesML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to </a:t>
            </a:r>
            <a:r>
              <a:rPr lang="en-US" altLang="en-US" sz="2400" dirty="0">
                <a:solidFill>
                  <a:srgbClr val="092E5C"/>
                </a:solidFill>
                <a:latin typeface="Arial" panose="020B0604020202020204" pitchFamily="34" charset="0"/>
              </a:rPr>
              <a:t>be </a:t>
            </a:r>
            <a:r>
              <a:rPr lang="en-US" altLang="en-US" sz="2400" dirty="0" smtClean="0">
                <a:solidFill>
                  <a:srgbClr val="092E5C"/>
                </a:solidFill>
                <a:latin typeface="Arial" panose="020B0604020202020204" pitchFamily="34" charset="0"/>
              </a:rPr>
              <a:t>used for all forms of time series, not just for water</a:t>
            </a:r>
            <a:endParaRPr lang="en-US" altLang="en-US" sz="2400" dirty="0">
              <a:solidFill>
                <a:srgbClr val="092E5C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03" y="1566862"/>
            <a:ext cx="1865015" cy="302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718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010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2991" cy="826130"/>
          </a:xfrm>
        </p:spPr>
        <p:txBody>
          <a:bodyPr/>
          <a:lstStyle/>
          <a:p>
            <a:r>
              <a:rPr lang="en-US" dirty="0" smtClean="0"/>
              <a:t>GEOSS</a:t>
            </a:r>
            <a:r>
              <a:rPr lang="en-US" sz="2800" dirty="0" smtClean="0"/>
              <a:t>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Global </a:t>
            </a:r>
            <a:r>
              <a:rPr lang="en-US" sz="22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Earth Observation System of </a:t>
            </a:r>
            <a:r>
              <a:rPr lang="en-US" sz="22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Systems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52673" y="1726574"/>
            <a:ext cx="6238654" cy="4065034"/>
          </a:xfrm>
          <a:prstGeom prst="rect">
            <a:avLst/>
          </a:prstGeom>
          <a:noFill/>
          <a:ln w="19050" cmpd="sng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endParaRPr sz="4000"/>
          </a:p>
        </p:txBody>
      </p:sp>
      <p:sp>
        <p:nvSpPr>
          <p:cNvPr id="7" name="TextBox 6"/>
          <p:cNvSpPr txBox="1"/>
          <p:nvPr/>
        </p:nvSpPr>
        <p:spPr>
          <a:xfrm>
            <a:off x="3190117" y="5865813"/>
            <a:ext cx="5264908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Group on Earth Observations (GEO) . . .</a:t>
            </a:r>
          </a:p>
          <a:p>
            <a:r>
              <a:rPr lang="en-US" dirty="0">
                <a:solidFill>
                  <a:prstClr val="white"/>
                </a:solidFill>
              </a:rPr>
              <a:t>. . . located with WMO in </a:t>
            </a:r>
            <a:r>
              <a:rPr lang="en-US" dirty="0" smtClean="0">
                <a:solidFill>
                  <a:prstClr val="white"/>
                </a:solidFill>
              </a:rPr>
              <a:t>Geneva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958592" y="4974045"/>
            <a:ext cx="923925" cy="817563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0059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Streamflow</a:t>
            </a:r>
            <a:r>
              <a:rPr lang="en-US" dirty="0" smtClean="0"/>
              <a:t> Services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089077" y="2248262"/>
            <a:ext cx="4965848" cy="3124838"/>
            <a:chOff x="2089077" y="1598712"/>
            <a:chExt cx="4965848" cy="312483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8556"/>
            <a:stretch/>
          </p:blipFill>
          <p:spPr bwMode="auto">
            <a:xfrm>
              <a:off x="2089077" y="1598712"/>
              <a:ext cx="4965848" cy="3124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chemeClr val="accent4">
                  <a:lumMod val="60000"/>
                  <a:lumOff val="40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8" name="TextBox 17"/>
            <p:cNvSpPr txBox="1"/>
            <p:nvPr/>
          </p:nvSpPr>
          <p:spPr>
            <a:xfrm>
              <a:off x="2089077" y="1598712"/>
              <a:ext cx="4965848" cy="24629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Global Runoff Data Centre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85800" y="4068741"/>
            <a:ext cx="2210849" cy="1545535"/>
            <a:chOff x="683702" y="3178015"/>
            <a:chExt cx="2210849" cy="1545535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6817"/>
            <a:stretch/>
          </p:blipFill>
          <p:spPr bwMode="auto">
            <a:xfrm>
              <a:off x="684226" y="3178015"/>
              <a:ext cx="2209800" cy="154553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83702" y="3178015"/>
              <a:ext cx="2210849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USA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95608" y="3923206"/>
            <a:ext cx="1440770" cy="2165015"/>
            <a:chOff x="7014255" y="1870248"/>
            <a:chExt cx="1440770" cy="216501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54" b="-1"/>
            <a:stretch/>
          </p:blipFill>
          <p:spPr bwMode="auto">
            <a:xfrm>
              <a:off x="7014255" y="1870248"/>
              <a:ext cx="1440770" cy="2165015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014255" y="1870248"/>
              <a:ext cx="1440770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New </a:t>
              </a: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Zealand</a:t>
              </a:r>
              <a:endParaRPr lang="en-US" sz="1200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53105" y="4712909"/>
            <a:ext cx="1975213" cy="1464133"/>
            <a:chOff x="3584393" y="4125917"/>
            <a:chExt cx="1975213" cy="146413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445"/>
            <a:stretch/>
          </p:blipFill>
          <p:spPr bwMode="auto">
            <a:xfrm>
              <a:off x="3584393" y="4125917"/>
              <a:ext cx="1975212" cy="1464133"/>
            </a:xfrm>
            <a:prstGeom prst="rect">
              <a:avLst/>
            </a:prstGeom>
            <a:noFill/>
            <a:ln w="19050" cmpd="sng">
              <a:solidFill>
                <a:srgbClr val="9ED2F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584394" y="4125917"/>
              <a:ext cx="1975212" cy="222499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/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Dominican Republic</a:t>
              </a:r>
              <a:endParaRPr lang="en-US" sz="1200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832830" y="1447800"/>
            <a:ext cx="6783163" cy="629012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Building a </a:t>
            </a:r>
            <a:r>
              <a:rPr lang="en-US" sz="2000" dirty="0" smtClean="0">
                <a:solidFill>
                  <a:srgbClr val="00B9F2"/>
                </a:solidFill>
              </a:rPr>
              <a:t>national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regions </a:t>
            </a:r>
            <a:r>
              <a:rPr lang="en-US" sz="2000" dirty="0" smtClean="0">
                <a:solidFill>
                  <a:prstClr val="white"/>
                </a:solidFill>
              </a:rPr>
              <a:t>. . .</a:t>
            </a:r>
          </a:p>
          <a:p>
            <a:pPr algn="ctr"/>
            <a:r>
              <a:rPr lang="en-US" sz="2000" dirty="0" smtClean="0">
                <a:solidFill>
                  <a:prstClr val="white"/>
                </a:solidFill>
              </a:rPr>
              <a:t>. . . builds a </a:t>
            </a:r>
            <a:r>
              <a:rPr lang="en-US" sz="2000" dirty="0" smtClean="0">
                <a:solidFill>
                  <a:srgbClr val="00B9F2"/>
                </a:solidFill>
              </a:rPr>
              <a:t>global</a:t>
            </a:r>
            <a:r>
              <a:rPr lang="en-US" sz="2000" dirty="0" smtClean="0">
                <a:solidFill>
                  <a:prstClr val="white"/>
                </a:solidFill>
              </a:rPr>
              <a:t> system federating </a:t>
            </a:r>
            <a:r>
              <a:rPr lang="en-US" sz="2000" dirty="0" smtClean="0">
                <a:solidFill>
                  <a:srgbClr val="00B9F2"/>
                </a:solidFill>
              </a:rPr>
              <a:t>countries</a:t>
            </a:r>
            <a:endParaRPr lang="en-US" sz="2000" dirty="0">
              <a:solidFill>
                <a:srgbClr val="00B9F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srgbClr val="FFFFFF"/>
                </a:solidFill>
                <a:hlinkClick r:id="rId7"/>
              </a:rPr>
              <a:t>http://www.arcgis.com/home/webmap/viewer.html?webmap=87ab07e2aba840828033e80b15fd6727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4841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2689225"/>
            <a:ext cx="7883525" cy="20716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Located on Tuscaloosa Campus of University of Alabama</a:t>
            </a:r>
          </a:p>
          <a:p>
            <a:r>
              <a:rPr lang="en-US" dirty="0" smtClean="0"/>
              <a:t>Operated by National Weather Service</a:t>
            </a:r>
            <a:r>
              <a:rPr lang="en-US" dirty="0"/>
              <a:t> </a:t>
            </a:r>
            <a:r>
              <a:rPr lang="en-US" dirty="0" smtClean="0"/>
              <a:t>to support IWRSS partners (NWS, USGS, Corps of Engineers, FEMA)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029314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TextBox 7"/>
          <p:cNvSpPr txBox="1">
            <a:spLocks noChangeArrowheads="1"/>
          </p:cNvSpPr>
          <p:nvPr/>
        </p:nvSpPr>
        <p:spPr bwMode="auto">
          <a:xfrm>
            <a:off x="6909845" y="1082424"/>
            <a:ext cx="2152264" cy="646331"/>
          </a:xfrm>
          <a:prstGeom prst="rect">
            <a:avLst/>
          </a:prstGeom>
          <a:solidFill>
            <a:srgbClr val="C6D9F1"/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Roadmap Document</a:t>
            </a:r>
          </a:p>
          <a:p>
            <a:pPr algn="ctr" defTabSz="457200">
              <a:defRPr/>
            </a:pPr>
            <a:r>
              <a:rPr lang="en-US" b="1" dirty="0">
                <a:solidFill>
                  <a:srgbClr val="10253F"/>
                </a:solidFill>
                <a:ea typeface="Arial" charset="0"/>
              </a:rPr>
              <a:t>(February 2009)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8745538" y="6580188"/>
            <a:ext cx="4143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 defTabSz="457200"/>
            <a:fld id="{2D97FDA7-55C6-4189-B407-2BA4070CC9FD}" type="slidenum">
              <a:rPr lang="en-US">
                <a:solidFill>
                  <a:srgbClr val="10253F"/>
                </a:solidFill>
              </a:rPr>
              <a:pPr algn="r" defTabSz="457200"/>
              <a:t>23</a:t>
            </a:fld>
            <a:endParaRPr lang="en-US" dirty="0">
              <a:solidFill>
                <a:srgbClr val="10253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3825" y="1082675"/>
            <a:ext cx="3738563" cy="52834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50800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defTabSz="457200" eaLnBrk="1" hangingPunct="1">
              <a:spcBef>
                <a:spcPts val="1800"/>
              </a:spcBef>
              <a:defRPr/>
            </a:pPr>
            <a:endParaRPr lang="en-US" sz="800" dirty="0" smtClean="0">
              <a:solidFill>
                <a:srgbClr val="10253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alibri"/>
            </a:endParaRPr>
          </a:p>
          <a:p>
            <a:pPr defTabSz="457200" eaLnBrk="1" hangingPunct="1">
              <a:spcBef>
                <a:spcPts val="1800"/>
              </a:spcBef>
              <a:defRPr/>
            </a:pPr>
            <a:r>
              <a:rPr lang="en-US" sz="2400" b="1" dirty="0" smtClean="0">
                <a:solidFill>
                  <a:srgbClr val="10253F"/>
                </a:solidFill>
                <a:latin typeface="Calibri"/>
              </a:rPr>
              <a:t>Aligns multiple agencies with complimentary water-related missions to</a:t>
            </a:r>
            <a:r>
              <a:rPr lang="en-US" sz="2400" dirty="0" smtClean="0">
                <a:solidFill>
                  <a:srgbClr val="10253F"/>
                </a:solidFill>
                <a:latin typeface="Calibri"/>
              </a:rPr>
              <a:t>: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Integrate services and service delivery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Improve river and flood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Provide new summit-to-sea water resources analyses and forecasts</a:t>
            </a:r>
          </a:p>
          <a:p>
            <a:pPr marL="171450" indent="-120650" defTabSz="457200" eaLnBrk="1" hangingPunct="1">
              <a:lnSpc>
                <a:spcPct val="90000"/>
              </a:lnSpc>
              <a:spcBef>
                <a:spcPts val="2400"/>
              </a:spcBef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10253F"/>
                </a:solidFill>
                <a:latin typeface="Calibri"/>
              </a:rPr>
              <a:t>Enable more effective use  of resources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8276" y="6488668"/>
            <a:ext cx="716159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b="1" dirty="0">
                <a:solidFill>
                  <a:srgbClr val="10253F"/>
                </a:solidFill>
              </a:rPr>
              <a:t>http://www.nohrsc.noaa.gov/~cline/IWRSS/IWRSS_ROADMAP_v1.0.pdf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34925" y="0"/>
            <a:ext cx="9178925" cy="10505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  <a:bevelB/>
          </a:sp3d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 defTabSz="457200">
              <a:defRPr/>
            </a:pPr>
            <a:r>
              <a:rPr lang="en-US" sz="3200" b="0" dirty="0" smtClean="0">
                <a:solidFill>
                  <a:srgbClr val="10253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Integrated Water Resources Science and Services (IWRSS)</a:t>
            </a:r>
          </a:p>
        </p:txBody>
      </p:sp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3520335" y="1082424"/>
            <a:ext cx="3389510" cy="5131780"/>
          </a:xfrm>
          <a:prstGeom prst="rect">
            <a:avLst/>
          </a:prstGeom>
          <a:noFill/>
          <a:ln>
            <a:noFill/>
          </a:ln>
          <a:effectLst/>
          <a:scene3d>
            <a:camera prst="perspectiveContrastingRightFacing">
              <a:rot lat="0" lon="19200000" rev="213211"/>
            </a:camera>
            <a:lightRig rig="threePt" dir="t"/>
          </a:scene3d>
          <a:sp3d>
            <a:bevelT/>
            <a:bevelB/>
          </a:sp3d>
          <a:extLst/>
        </p:spPr>
      </p:pic>
      <p:graphicFrame>
        <p:nvGraphicFramePr>
          <p:cNvPr id="12" name="Diagram 11"/>
          <p:cNvGraphicFramePr/>
          <p:nvPr>
            <p:extLst/>
          </p:nvPr>
        </p:nvGraphicFramePr>
        <p:xfrm>
          <a:off x="5555720" y="2228850"/>
          <a:ext cx="5307632" cy="408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34925" y="6488668"/>
            <a:ext cx="2073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Slide: Ed Clark, NWS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951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33503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4" y="1441864"/>
            <a:ext cx="8239301" cy="439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908" y="2067617"/>
            <a:ext cx="57367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Perform precipitation, runoff and river flow simulation and forecasting for five days ahead, updated daily, more frequently during floods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929589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16"/>
            <a:ext cx="6541706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5568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7" y="2655234"/>
            <a:ext cx="8717504" cy="3100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79929" y="6024282"/>
            <a:ext cx="941295" cy="55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6011008"/>
            <a:ext cx="5884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Open Water Data Infrastructure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71" y="4558553"/>
            <a:ext cx="2702858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671" y="2656073"/>
            <a:ext cx="3792070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8304" y="2686560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Temporal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8833" y="4568139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5B9BD5">
                    <a:lumMod val="75000"/>
                  </a:srgbClr>
                </a:solidFill>
              </a:rPr>
              <a:t>Geospatial information</a:t>
            </a:r>
            <a:endParaRPr lang="en-US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95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28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NHDPlus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i="1" dirty="0" smtClean="0">
                <a:solidFill>
                  <a:schemeClr val="tx2"/>
                </a:solidFill>
              </a:rPr>
              <a:t>Geospatial base for National Water Data Infrastructure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Elevation Dataset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Hydrography Dataset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Land Cover Dataset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Boundary Dataset</a:t>
            </a:r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/>
              <a:t>NHDPlus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 million </a:t>
            </a:r>
            <a:r>
              <a:rPr lang="en-US" dirty="0" smtClean="0"/>
              <a:t>catchments </a:t>
            </a:r>
            <a:r>
              <a:rPr lang="en-US" dirty="0"/>
              <a:t>average area 3 km</a:t>
            </a:r>
            <a:r>
              <a:rPr lang="en-US" baseline="30000" dirty="0"/>
              <a:t>2</a:t>
            </a:r>
            <a:r>
              <a:rPr lang="en-US" dirty="0"/>
              <a:t>, </a:t>
            </a:r>
            <a:endParaRPr lang="en-US" dirty="0" smtClean="0"/>
          </a:p>
          <a:p>
            <a:pPr algn="ctr"/>
            <a:r>
              <a:rPr lang="en-US" dirty="0" smtClean="0"/>
              <a:t>reach </a:t>
            </a:r>
            <a:r>
              <a:rPr lang="en-US" dirty="0"/>
              <a:t>length </a:t>
            </a:r>
            <a:r>
              <a:rPr lang="en-US" dirty="0" smtClean="0"/>
              <a:t>2 km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(built 2004-2014)</a:t>
            </a:r>
          </a:p>
        </p:txBody>
      </p:sp>
    </p:spTree>
    <p:extLst>
      <p:ext uri="{BB962C8B-B14F-4D97-AF65-F5344CB8AC3E}">
        <p14:creationId xmlns:p14="http://schemas.microsoft.com/office/powerpoint/2010/main" val="11257653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Climate Data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6095" y="1107168"/>
            <a:ext cx="3886200" cy="4351338"/>
          </a:xfrm>
        </p:spPr>
        <p:txBody>
          <a:bodyPr/>
          <a:lstStyle/>
          <a:p>
            <a:r>
              <a:rPr lang="en-US" dirty="0" smtClean="0"/>
              <a:t>Prepare for </a:t>
            </a:r>
            <a:r>
              <a:rPr lang="en-US" dirty="0" smtClean="0">
                <a:solidFill>
                  <a:srgbClr val="FF0000"/>
                </a:solidFill>
              </a:rPr>
              <a:t>climate change</a:t>
            </a:r>
          </a:p>
          <a:p>
            <a:r>
              <a:rPr lang="en-US" dirty="0" smtClean="0"/>
              <a:t>Make </a:t>
            </a:r>
            <a:r>
              <a:rPr lang="en-US" dirty="0" smtClean="0">
                <a:solidFill>
                  <a:srgbClr val="FF0000"/>
                </a:solidFill>
              </a:rPr>
              <a:t>government data </a:t>
            </a:r>
            <a:r>
              <a:rPr lang="en-US" dirty="0" smtClean="0"/>
              <a:t>accessible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rgbClr val="FF0000"/>
                </a:solidFill>
              </a:rPr>
              <a:t>private sector</a:t>
            </a:r>
          </a:p>
          <a:p>
            <a:pPr lvl="1"/>
            <a:r>
              <a:rPr lang="en-US" dirty="0" smtClean="0"/>
              <a:t>ESRI, Microsoft, Google, Intel ….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rgbClr val="FF0000"/>
                </a:solidFill>
              </a:rPr>
              <a:t>communities</a:t>
            </a:r>
          </a:p>
          <a:p>
            <a:pPr lvl="1"/>
            <a:r>
              <a:rPr lang="en-US" dirty="0" smtClean="0"/>
              <a:t>Chesapeake, New Orleans, World Bank,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526" y="1970089"/>
            <a:ext cx="4129328" cy="30908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01886" y="5340352"/>
            <a:ext cx="483325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Why not a Water Data Initiative?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135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Rapid Model for flow on </a:t>
            </a:r>
            <a:r>
              <a:rPr lang="en-US" dirty="0" err="1" smtClean="0"/>
              <a:t>NHDPlus</a:t>
            </a:r>
            <a:endParaRPr lang="en-US" sz="22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85800" y="824189"/>
            <a:ext cx="8142668" cy="393500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sz="2000" b="0" dirty="0" smtClean="0"/>
              <a:t>March to May 2008, </a:t>
            </a:r>
            <a:r>
              <a:rPr sz="2000" b="0" dirty="0"/>
              <a:t>3 hour time steps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05153" y="6161227"/>
            <a:ext cx="4698789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GIS data describes </a:t>
            </a:r>
            <a:r>
              <a:rPr lang="en-US" sz="1400" dirty="0" smtClean="0">
                <a:solidFill>
                  <a:prstClr val="white"/>
                </a:solidFill>
              </a:rPr>
              <a:t>1.2 million </a:t>
            </a:r>
            <a:r>
              <a:rPr lang="en-US" sz="1400" dirty="0">
                <a:solidFill>
                  <a:prstClr val="white"/>
                </a:solidFill>
              </a:rPr>
              <a:t>river reaches . . .</a:t>
            </a:r>
          </a:p>
          <a:p>
            <a:pPr algn="r"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. . . simulate flow in each reach in each time step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134" y="6173259"/>
            <a:ext cx="2360901" cy="49288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dirty="0">
                <a:solidFill>
                  <a:prstClr val="white"/>
                </a:solidFill>
              </a:rPr>
              <a:t>David et al. (2011) DOI: 10.1175/2011JHM1345.1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6478" y="1139977"/>
            <a:ext cx="6711043" cy="5033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06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“Dynamic Downscaling” of NWS River Forecasts to </a:t>
            </a:r>
            <a:r>
              <a:rPr lang="en-US" dirty="0" err="1" smtClean="0"/>
              <a:t>NHDPlus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9" y="1919403"/>
            <a:ext cx="6157802" cy="45691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29459" y="5050319"/>
            <a:ext cx="3333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NWS River Forecast Center basins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844004" y="5406357"/>
            <a:ext cx="340242" cy="499730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453411" y="4257414"/>
            <a:ext cx="100380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476847" y="3891516"/>
            <a:ext cx="478465" cy="3124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627914" y="3822883"/>
            <a:ext cx="1216090" cy="434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274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018" y="362970"/>
            <a:ext cx="8490856" cy="48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Water Map and Data Services</a:t>
            </a:r>
            <a:br>
              <a:rPr lang="en-US" dirty="0" smtClean="0"/>
            </a:br>
            <a:r>
              <a:rPr lang="en-US" sz="2000" i="1" dirty="0" smtClean="0"/>
              <a:t>RAPID </a:t>
            </a:r>
            <a:r>
              <a:rPr lang="en-US" sz="2000" i="1" dirty="0" err="1" smtClean="0"/>
              <a:t>Streamflow</a:t>
            </a:r>
            <a:r>
              <a:rPr lang="en-US" sz="2000" i="1" dirty="0" smtClean="0"/>
              <a:t> Calculations – 47 NWS River Forecast basins downscaled to 5,175 </a:t>
            </a:r>
            <a:r>
              <a:rPr lang="en-US" sz="2000" i="1" dirty="0" err="1" smtClean="0"/>
              <a:t>NHDPlus</a:t>
            </a:r>
            <a:r>
              <a:rPr lang="en-US" sz="2000" i="1" dirty="0" smtClean="0"/>
              <a:t> catchments in San Antonio and Guadalupe basins</a:t>
            </a:r>
            <a:endParaRPr lang="en-US" sz="2000" i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5496"/>
          <a:stretch/>
        </p:blipFill>
        <p:spPr bwMode="auto">
          <a:xfrm>
            <a:off x="2765425" y="1600200"/>
            <a:ext cx="6378575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90" t="35416" r="18757" b="27417"/>
          <a:stretch/>
        </p:blipFill>
        <p:spPr bwMode="auto">
          <a:xfrm>
            <a:off x="5957884" y="2181222"/>
            <a:ext cx="1600303" cy="21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ttp://crwr-wisk03.austin.utexas.edu/KiWIS/KiWIS?service=kisters&amp;type=queryServices&amp;request=getgraph&amp;format=png&amp;width=650&amp;height=400&amp;datasource=0&amp;ts_id=42803042&amp;from=2013-11-15&amp;to=2014-03-2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3"/>
          <a:stretch/>
        </p:blipFill>
        <p:spPr bwMode="auto">
          <a:xfrm>
            <a:off x="838200" y="2103498"/>
            <a:ext cx="4078246" cy="2286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45166" r="70417" b="6333"/>
          <a:stretch/>
        </p:blipFill>
        <p:spPr bwMode="auto">
          <a:xfrm>
            <a:off x="1105335" y="1447800"/>
            <a:ext cx="4233672" cy="51120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51803" y="1690450"/>
            <a:ext cx="1361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Map Service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50738" y="2983468"/>
            <a:ext cx="138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Data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6559826"/>
            <a:ext cx="811507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hlinkClick r:id="rId6"/>
              </a:rPr>
              <a:t>https://ut-austin.maps.arcgis.com/home/webmap/viewer.html?webmap=d107aa9260534ddbb96db302e3643a93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711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Integration of Map and Data Services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558800" y="1289050"/>
            <a:ext cx="7940675" cy="489108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22613" y="1289050"/>
            <a:ext cx="6756400" cy="2434906"/>
            <a:chOff x="1333499" y="1289050"/>
            <a:chExt cx="6756400" cy="2434906"/>
          </a:xfrm>
        </p:grpSpPr>
        <p:grpSp>
          <p:nvGrpSpPr>
            <p:cNvPr id="6" name="Group 5"/>
            <p:cNvGrpSpPr/>
            <p:nvPr/>
          </p:nvGrpSpPr>
          <p:grpSpPr>
            <a:xfrm>
              <a:off x="1333499" y="2892958"/>
              <a:ext cx="6756400" cy="830998"/>
              <a:chOff x="1401762" y="2980560"/>
              <a:chExt cx="6756400" cy="830998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1401762" y="2980561"/>
                <a:ext cx="2255837" cy="8309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</a:rPr>
                  <a:t>Amazon Cloud (Map Services)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5435599" y="2980560"/>
                <a:ext cx="2722563" cy="83099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bg1">
                    <a:lumMod val="6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prstClr val="black"/>
                    </a:solidFill>
                  </a:rPr>
                  <a:t>MS Azure Cloud (Data Services)</a:t>
                </a:r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589336" y="1289050"/>
              <a:ext cx="1884363" cy="954107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Web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Viewer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17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hydrology and response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430487" y="1567544"/>
            <a:ext cx="43543" cy="396240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066800" y="1632857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713" y="2089389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</a:t>
            </a:r>
            <a:r>
              <a:rPr lang="en-US" sz="2400" dirty="0" smtClean="0">
                <a:solidFill>
                  <a:srgbClr val="FF0000"/>
                </a:solidFill>
              </a:rPr>
              <a:t>hydrology</a:t>
            </a:r>
            <a:r>
              <a:rPr lang="en-US" sz="2400" dirty="0" smtClean="0">
                <a:solidFill>
                  <a:prstClr val="black"/>
                </a:solidFill>
              </a:rPr>
              <a:t> and hydraulic data, models, forecasts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018315" y="1632857"/>
            <a:ext cx="2819400" cy="2852057"/>
          </a:xfrm>
          <a:prstGeom prst="ellipse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13" y="2089389"/>
            <a:ext cx="20791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Flood emergency </a:t>
            </a:r>
            <a:r>
              <a:rPr lang="en-US" sz="2400" dirty="0" smtClean="0">
                <a:solidFill>
                  <a:srgbClr val="FF0000"/>
                </a:solidFill>
              </a:rPr>
              <a:t>response </a:t>
            </a:r>
            <a:r>
              <a:rPr lang="en-US" sz="2400" dirty="0" smtClean="0">
                <a:solidFill>
                  <a:prstClr val="black"/>
                </a:solidFill>
              </a:rPr>
              <a:t>planning and action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35562" y="1105879"/>
            <a:ext cx="3356381" cy="46166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Flood Inundation Maps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0556" y="4692132"/>
            <a:ext cx="279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Forecast the flood elevation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0666" y="4713901"/>
            <a:ext cx="3612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Determine and plan for flood impact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245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Halloween Flood, Onion Creek, Austin, Texas, October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026" y="1840975"/>
            <a:ext cx="3636169" cy="34432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59015" y="3769842"/>
            <a:ext cx="19177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</a:rPr>
              <a:t>A flooded home location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07" y="2309129"/>
            <a:ext cx="4610100" cy="23050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822371" y="3243940"/>
            <a:ext cx="1636644" cy="4463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3481" y="4614179"/>
            <a:ext cx="3099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Watershed delineated using </a:t>
            </a:r>
          </a:p>
          <a:p>
            <a:pPr algn="ctr"/>
            <a:r>
              <a:rPr lang="en-US" dirty="0" smtClean="0"/>
              <a:t>ESRI terrain services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64644" y="1589719"/>
            <a:ext cx="3022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Upstream watershed 280 mi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algn="ctr"/>
            <a:r>
              <a:rPr lang="en-US" dirty="0" smtClean="0"/>
              <a:t>(larger than the City of Austin)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117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FEMA Flood Hazard Zone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053784" cy="44337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5132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829550" cy="4846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Real-Time Flood Inundation Mapping (USGS/NWS)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66" y="1332150"/>
            <a:ext cx="5911703" cy="46142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7" name="Straight Arrow Connector 6"/>
          <p:cNvCxnSpPr>
            <a:stCxn id="3" idx="3"/>
          </p:cNvCxnSpPr>
          <p:nvPr/>
        </p:nvCxnSpPr>
        <p:spPr>
          <a:xfrm flipH="1">
            <a:off x="4578329" y="3639299"/>
            <a:ext cx="2658140" cy="9037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635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Mitigation and Response Flood Levels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04657" y="1937657"/>
            <a:ext cx="32657" cy="447402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344714" y="1737925"/>
            <a:ext cx="294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Mitigation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 above NAVD88)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6028" y="1690689"/>
            <a:ext cx="271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Response</a:t>
            </a:r>
            <a:r>
              <a:rPr lang="en-US" dirty="0" smtClean="0">
                <a:solidFill>
                  <a:prstClr val="black"/>
                </a:solidFill>
              </a:rPr>
              <a:t> (Stage Height, </a:t>
            </a:r>
            <a:r>
              <a:rPr lang="en-US" dirty="0" err="1" smtClean="0">
                <a:solidFill>
                  <a:prstClr val="black"/>
                </a:solidFill>
              </a:rPr>
              <a:t>ft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18" y="1690689"/>
            <a:ext cx="876017" cy="49597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3203185" y="2400082"/>
            <a:ext cx="1434129" cy="460378"/>
            <a:chOff x="3187726" y="1936910"/>
            <a:chExt cx="1434129" cy="460378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935449" y="1936910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490.34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19173" y="2734215"/>
            <a:ext cx="1418141" cy="449626"/>
            <a:chOff x="3187726" y="1947662"/>
            <a:chExt cx="1418141" cy="449626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48888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487.88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19173" y="3081631"/>
            <a:ext cx="1418141" cy="449626"/>
            <a:chOff x="3187726" y="1947662"/>
            <a:chExt cx="1418141" cy="449626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3187726" y="2027956"/>
              <a:ext cx="7729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100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48888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484.82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306312" y="3451028"/>
            <a:ext cx="1331002" cy="449626"/>
            <a:chOff x="3274865" y="1947662"/>
            <a:chExt cx="1331002" cy="449626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481.24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295194" y="3872233"/>
            <a:ext cx="1331002" cy="449626"/>
            <a:chOff x="3274865" y="1947662"/>
            <a:chExt cx="1331002" cy="449626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25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477.09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285642" y="4297983"/>
            <a:ext cx="1331002" cy="449626"/>
            <a:chOff x="3274865" y="1947662"/>
            <a:chExt cx="1331002" cy="449626"/>
          </a:xfrm>
        </p:grpSpPr>
        <p:cxnSp>
          <p:nvCxnSpPr>
            <p:cNvPr id="35" name="Straight Connector 34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274865" y="202795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10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471.01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285642" y="4709167"/>
            <a:ext cx="1331002" cy="449626"/>
            <a:chOff x="3274865" y="1947662"/>
            <a:chExt cx="1331002" cy="449626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74865" y="20279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5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466.62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295194" y="5187290"/>
            <a:ext cx="1331002" cy="449626"/>
            <a:chOff x="3274865" y="1947662"/>
            <a:chExt cx="1331002" cy="449626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4005943" y="2212622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274865" y="2027956"/>
              <a:ext cx="5389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2 </a:t>
              </a:r>
              <a:r>
                <a:rPr lang="en-US" dirty="0" err="1" smtClean="0">
                  <a:solidFill>
                    <a:prstClr val="black"/>
                  </a:solidFill>
                </a:rPr>
                <a:t>yr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25227" y="1947662"/>
              <a:ext cx="68640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460.30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637314" y="5572384"/>
            <a:ext cx="2332880" cy="369332"/>
            <a:chOff x="4637314" y="5572384"/>
            <a:chExt cx="2332880" cy="369332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/>
            <p:cNvSpPr/>
            <p:nvPr/>
          </p:nvSpPr>
          <p:spPr>
            <a:xfrm>
              <a:off x="5265817" y="5572384"/>
              <a:ext cx="17043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Action Stage: 15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37314" y="5324720"/>
            <a:ext cx="2252730" cy="369332"/>
            <a:chOff x="4637314" y="5572384"/>
            <a:chExt cx="2252730" cy="369332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5265817" y="5572384"/>
              <a:ext cx="162422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17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637314" y="5024310"/>
            <a:ext cx="3235627" cy="369332"/>
            <a:chOff x="4637314" y="5572384"/>
            <a:chExt cx="3235627" cy="369332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56"/>
            <p:cNvSpPr/>
            <p:nvPr/>
          </p:nvSpPr>
          <p:spPr>
            <a:xfrm>
              <a:off x="5265817" y="5572384"/>
              <a:ext cx="260712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Moderate 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637314" y="4725094"/>
            <a:ext cx="2869886" cy="369332"/>
            <a:chOff x="4637314" y="5572384"/>
            <a:chExt cx="2869886" cy="369332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4637314" y="5757050"/>
              <a:ext cx="59992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5265817" y="5572384"/>
              <a:ext cx="22413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Major Flood </a:t>
              </a:r>
              <a:r>
                <a:rPr lang="en-US" dirty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Stage: </a:t>
              </a:r>
              <a:r>
                <a:rPr lang="en-US" dirty="0" smtClean="0">
                  <a:solidFill>
                    <a:srgbClr val="1F497D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24</a:t>
              </a: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10" y="2122307"/>
            <a:ext cx="3255367" cy="25265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3893" y="1321357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(FEMA)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077930" y="1314664"/>
            <a:ext cx="78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(NWS)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263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smtClean="0"/>
              <a:t>National Flood Interoperability Experiment </a:t>
            </a:r>
            <a:br>
              <a:rPr lang="en-US" dirty="0" smtClean="0"/>
            </a:br>
            <a:r>
              <a:rPr lang="en-US" dirty="0" smtClean="0">
                <a:solidFill>
                  <a:schemeClr val="accent1"/>
                </a:solidFill>
              </a:rPr>
              <a:t>Data Framework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5" name="Straight Connector 4"/>
          <p:cNvCxnSpPr>
            <a:stCxn id="2" idx="2"/>
          </p:cNvCxnSpPr>
          <p:nvPr/>
        </p:nvCxnSpPr>
        <p:spPr>
          <a:xfrm>
            <a:off x="4572000" y="1690689"/>
            <a:ext cx="37707" cy="452157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1913640" y="3923197"/>
            <a:ext cx="5316719" cy="1885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74319" y="4062953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Hydrology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(RFC Basins,</a:t>
            </a:r>
          </a:p>
          <a:p>
            <a:pPr algn="ctr"/>
            <a:r>
              <a:rPr lang="en-US" dirty="0" err="1" smtClean="0">
                <a:solidFill>
                  <a:prstClr val="black"/>
                </a:solidFill>
              </a:rPr>
              <a:t>NHDPlus</a:t>
            </a:r>
            <a:r>
              <a:rPr lang="en-US" dirty="0" smtClean="0">
                <a:solidFill>
                  <a:prstClr val="black"/>
                </a:solidFill>
              </a:rPr>
              <a:t> Catchments)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93446" y="4062952"/>
            <a:ext cx="3506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Hydraulics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(National Flood Hazard Layer,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Flood Inundation Map Libraries)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633" y="4920791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Geospatial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3633" y="2358271"/>
            <a:ext cx="145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Temporal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89986" y="1615317"/>
            <a:ext cx="2381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Time Series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(WaterML2 and .csv)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60247" y="1652983"/>
            <a:ext cx="2621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Multidimensional Arrays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(WCS and </a:t>
            </a:r>
            <a:r>
              <a:rPr lang="en-US" dirty="0" err="1" smtClean="0">
                <a:solidFill>
                  <a:prstClr val="black"/>
                </a:solidFill>
              </a:rPr>
              <a:t>netCDF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427" y="4986283"/>
            <a:ext cx="1918436" cy="140666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936" y="4968599"/>
            <a:ext cx="1721131" cy="1442029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17" descr="C:\Users\rberger\Desktop\OGC OWS\wind_barbs_gmu_dataset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240" y="2358271"/>
            <a:ext cx="1800522" cy="1406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670" y="2358271"/>
            <a:ext cx="2260437" cy="137490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38195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71269" y="1662113"/>
            <a:ext cx="3181350" cy="2816338"/>
          </a:xfrm>
        </p:spPr>
        <p:txBody>
          <a:bodyPr>
            <a:normAutofit/>
          </a:bodyPr>
          <a:lstStyle/>
          <a:p>
            <a:r>
              <a:rPr lang="en-US" dirty="0" smtClean="0"/>
              <a:t>Subcommittee on Spatial Water Data will lead this effort</a:t>
            </a:r>
          </a:p>
          <a:p>
            <a:r>
              <a:rPr lang="en-US" dirty="0" smtClean="0"/>
              <a:t>This reports to both FGDC and ACWI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5346" y="1859458"/>
            <a:ext cx="2753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Anne Castle, </a:t>
            </a:r>
            <a:r>
              <a:rPr lang="en-US" dirty="0" err="1"/>
              <a:t>Asst</a:t>
            </a:r>
            <a:r>
              <a:rPr lang="en-US" dirty="0"/>
              <a:t> Secretary for Water and Science, </a:t>
            </a:r>
            <a:r>
              <a:rPr lang="en-US" dirty="0" err="1"/>
              <a:t>Dept</a:t>
            </a:r>
            <a:r>
              <a:rPr lang="en-US" dirty="0"/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5682660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Temporary GIS Files\Edgar Ranch\Edgar Ranch Comparison\Images\Raster_View1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23" y="1184918"/>
            <a:ext cx="1735399" cy="166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6498" y="2867032"/>
            <a:ext cx="33911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Terrain Processing Software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(ArcGIS, AutoCAD, etc.)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612972" y="6150114"/>
            <a:ext cx="39180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Hydraulic Calculation Software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(HEC-RAS, MIKE Flood HD, </a:t>
            </a:r>
            <a:r>
              <a:rPr lang="en-US" sz="2000" dirty="0" err="1">
                <a:solidFill>
                  <a:srgbClr val="FF0000"/>
                </a:solidFill>
              </a:rPr>
              <a:t>etc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61" y="4752958"/>
            <a:ext cx="2081750" cy="1414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ight Arrow 38"/>
          <p:cNvSpPr/>
          <p:nvPr/>
        </p:nvSpPr>
        <p:spPr>
          <a:xfrm>
            <a:off x="3628040" y="1759685"/>
            <a:ext cx="1887920" cy="2975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ight Arrow 39"/>
          <p:cNvSpPr/>
          <p:nvPr/>
        </p:nvSpPr>
        <p:spPr>
          <a:xfrm rot="3080824">
            <a:off x="2829609" y="3956457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ight Arrow 51"/>
          <p:cNvSpPr/>
          <p:nvPr/>
        </p:nvSpPr>
        <p:spPr>
          <a:xfrm rot="13725948">
            <a:off x="3105853" y="3712411"/>
            <a:ext cx="1092272" cy="2231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56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2500097"/>
              </p:ext>
            </p:extLst>
          </p:nvPr>
        </p:nvGraphicFramePr>
        <p:xfrm>
          <a:off x="6053146" y="1053084"/>
          <a:ext cx="1844207" cy="1725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VISIO" r:id="rId5" imgW="3361680" imgH="2688120" progId="Visio.Drawing.6">
                  <p:embed/>
                </p:oleObj>
              </mc:Choice>
              <mc:Fallback>
                <p:oleObj name="VISIO" r:id="rId5" imgW="3361680" imgH="268812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146" y="1053084"/>
                        <a:ext cx="1844207" cy="172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" name="Right Arrow 54"/>
          <p:cNvSpPr/>
          <p:nvPr/>
        </p:nvSpPr>
        <p:spPr>
          <a:xfrm rot="8007808">
            <a:off x="4649838" y="386179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 rot="18791428">
            <a:off x="4907169" y="4059166"/>
            <a:ext cx="1166167" cy="223157"/>
          </a:xfrm>
          <a:prstGeom prst="rightArrow">
            <a:avLst>
              <a:gd name="adj1" fmla="val 50000"/>
              <a:gd name="adj2" fmla="val 52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5184515" y="2783894"/>
            <a:ext cx="38218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Hydrologic Calculation Software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(HEC-HMS, </a:t>
            </a:r>
            <a:r>
              <a:rPr lang="en-US" sz="2000" dirty="0" err="1">
                <a:solidFill>
                  <a:srgbClr val="FF0000"/>
                </a:solidFill>
              </a:rPr>
              <a:t>PondPack</a:t>
            </a:r>
            <a:r>
              <a:rPr lang="en-US" sz="2000" dirty="0">
                <a:solidFill>
                  <a:srgbClr val="FF0000"/>
                </a:solidFill>
              </a:rPr>
              <a:t>, etc.)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60671" y="810768"/>
            <a:ext cx="841699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44546A"/>
                </a:solidFill>
              </a:rPr>
              <a:t>RiverML</a:t>
            </a:r>
            <a:r>
              <a:rPr lang="en-US" dirty="0">
                <a:solidFill>
                  <a:srgbClr val="44546A"/>
                </a:solidFill>
              </a:rPr>
              <a:t>: Modular River Data Format</a:t>
            </a:r>
            <a: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sz="1200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5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492"/>
            <a:ext cx="9144000" cy="50242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603"/>
            <a:ext cx="9144000" cy="49940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7134"/>
            <a:ext cx="9144000" cy="50030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894"/>
            <a:ext cx="9144000" cy="479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618"/>
            <a:ext cx="9144000" cy="501604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60671" y="810768"/>
            <a:ext cx="8418437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344" y="3063470"/>
            <a:ext cx="8198756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prstClr val="black"/>
                </a:solidFill>
              </a:rPr>
              <a:t>RiverML</a:t>
            </a:r>
            <a:r>
              <a:rPr lang="en-US" sz="2800" b="1" dirty="0" smtClean="0">
                <a:solidFill>
                  <a:prstClr val="black"/>
                </a:solidFill>
              </a:rPr>
              <a:t> – a language for communicating river channel and flood inundation map information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Flood Modeling: Geometry and Flow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754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2667000" y="6553200"/>
            <a:ext cx="4495800" cy="228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92E5C"/>
              </a:buClr>
              <a:buChar char="•"/>
              <a:defRPr sz="24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92E5C"/>
              </a:buClr>
              <a:buChar char="–"/>
              <a:defRPr sz="20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92E5C"/>
              </a:buClr>
              <a:buChar char="•"/>
              <a:defRPr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92E5C"/>
              </a:buClr>
              <a:buChar char="–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92E5C"/>
              </a:buClr>
              <a:buChar char="»"/>
              <a:defRPr sz="1600">
                <a:solidFill>
                  <a:schemeClr val="tx2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900" smtClean="0">
                <a:solidFill>
                  <a:srgbClr val="092E5C"/>
                </a:solidFill>
              </a:rPr>
              <a:t>5th, Workshop of OGC Hydro DWG, New York, 11-15 Aug 2014</a:t>
            </a:r>
            <a:endParaRPr lang="en-US" altLang="en-US" sz="900" dirty="0" smtClean="0">
              <a:solidFill>
                <a:srgbClr val="092E5C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52400" y="331434"/>
            <a:ext cx="9078686" cy="430887"/>
          </a:xfrm>
        </p:spPr>
        <p:txBody>
          <a:bodyPr wrap="square">
            <a:spAutoFit/>
          </a:bodyPr>
          <a:lstStyle/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GB" sz="28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HY_Features</a:t>
            </a:r>
            <a:r>
              <a:rPr lang="en-GB" sz="28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a theoretical framework (Irina </a:t>
            </a:r>
            <a:r>
              <a:rPr lang="en-GB" sz="28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Dornblut</a:t>
            </a:r>
            <a:r>
              <a:rPr lang="en-GB" sz="28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GB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609598" y="1028700"/>
            <a:ext cx="82772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GB" sz="2000" dirty="0">
                <a:solidFill>
                  <a:schemeClr val="tx2"/>
                </a:solidFill>
              </a:rPr>
              <a:t>The </a:t>
            </a:r>
            <a:r>
              <a:rPr lang="en-GB" sz="2000" i="1" dirty="0">
                <a:solidFill>
                  <a:schemeClr val="tx2"/>
                </a:solidFill>
              </a:rPr>
              <a:t>AU Hydrological Geo Fabric </a:t>
            </a:r>
            <a:r>
              <a:rPr lang="en-GB" sz="2000" i="1" dirty="0" smtClean="0">
                <a:solidFill>
                  <a:schemeClr val="tx2"/>
                </a:solidFill>
              </a:rPr>
              <a:t>(AHGF) </a:t>
            </a:r>
            <a:r>
              <a:rPr lang="en-GB" sz="2000" dirty="0">
                <a:solidFill>
                  <a:schemeClr val="tx2"/>
                </a:solidFill>
              </a:rPr>
              <a:t>experience – </a:t>
            </a:r>
            <a:r>
              <a:rPr lang="en-GB" sz="2000" b="0" dirty="0">
                <a:solidFill>
                  <a:schemeClr val="tx2"/>
                </a:solidFill>
              </a:rPr>
              <a:t>CSIRO,  BoM</a:t>
            </a: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>
              <a:solidFill>
                <a:schemeClr val="tx2"/>
              </a:solidFill>
            </a:endParaRPr>
          </a:p>
          <a:p>
            <a:pPr lvl="1">
              <a:spcBef>
                <a:spcPts val="600"/>
              </a:spcBef>
              <a:spcAft>
                <a:spcPts val="0"/>
              </a:spcAft>
            </a:pPr>
            <a:endParaRPr lang="en-GB" sz="2000" b="0" dirty="0" smtClean="0">
              <a:solidFill>
                <a:schemeClr val="tx2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611087"/>
            <a:ext cx="2590801" cy="1798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251" y="3850028"/>
            <a:ext cx="2636574" cy="169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457200" y="5725887"/>
            <a:ext cx="8534400" cy="4572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400" b="0" dirty="0" smtClean="0">
                <a:solidFill>
                  <a:schemeClr val="tx2"/>
                </a:solidFill>
              </a:rPr>
              <a:t>Read more</a:t>
            </a:r>
            <a:r>
              <a:rPr lang="en-GB" sz="1400" b="0" dirty="0">
                <a:solidFill>
                  <a:schemeClr val="tx2"/>
                </a:solidFill>
              </a:rPr>
              <a:t>: </a:t>
            </a:r>
            <a:r>
              <a:rPr lang="en-GB" sz="1200" b="0" dirty="0">
                <a:solidFill>
                  <a:schemeClr val="tx2"/>
                </a:solidFill>
                <a:hlinkClick r:id="rId5"/>
              </a:rPr>
              <a:t>http://</a:t>
            </a:r>
            <a:r>
              <a:rPr lang="en-GB" sz="1200" b="0" dirty="0" smtClean="0">
                <a:solidFill>
                  <a:schemeClr val="tx2"/>
                </a:solidFill>
                <a:hlinkClick r:id="rId5"/>
              </a:rPr>
              <a:t>www.bom.gov.au/water/geofabric/index.shtml</a:t>
            </a:r>
            <a:r>
              <a:rPr lang="en-GB" sz="1200" b="0" dirty="0" smtClean="0">
                <a:solidFill>
                  <a:schemeClr val="tx2"/>
                </a:solidFill>
              </a:rPr>
              <a:t>  ,  </a:t>
            </a:r>
            <a:r>
              <a:rPr lang="en-GB" sz="1200" b="0" dirty="0" smtClean="0">
                <a:solidFill>
                  <a:schemeClr val="tx2"/>
                </a:solidFill>
                <a:hlinkClick r:id="rId6"/>
              </a:rPr>
              <a:t>https</a:t>
            </a:r>
            <a:r>
              <a:rPr lang="en-GB" sz="1200" b="0" dirty="0">
                <a:solidFill>
                  <a:schemeClr val="tx2"/>
                </a:solidFill>
                <a:hlinkClick r:id="rId6"/>
              </a:rPr>
              <a:t>://</a:t>
            </a:r>
            <a:r>
              <a:rPr lang="en-GB" sz="1200" b="0" dirty="0" smtClean="0">
                <a:solidFill>
                  <a:schemeClr val="tx2"/>
                </a:solidFill>
                <a:hlinkClick r:id="rId6"/>
              </a:rPr>
              <a:t>wiki.csiro.au/display/SIRF/The+SIRF+API</a:t>
            </a:r>
            <a:r>
              <a:rPr lang="en-GB" sz="1200" b="0" dirty="0" smtClean="0">
                <a:solidFill>
                  <a:schemeClr val="tx2"/>
                </a:solidFill>
              </a:rPr>
              <a:t> </a:t>
            </a:r>
          </a:p>
          <a:p>
            <a:r>
              <a:rPr lang="en-GB" sz="1400" b="0" dirty="0" smtClean="0">
                <a:solidFill>
                  <a:schemeClr val="tx2"/>
                </a:solidFill>
              </a:rPr>
              <a:t>See also</a:t>
            </a:r>
            <a:r>
              <a:rPr lang="en-GB" sz="1400" b="0" dirty="0">
                <a:solidFill>
                  <a:schemeClr val="tx2"/>
                </a:solidFill>
              </a:rPr>
              <a:t>: Atkinson, R.: Linked data and vocabularies </a:t>
            </a:r>
            <a:r>
              <a:rPr lang="en-GB" sz="1400" b="0" dirty="0" smtClean="0">
                <a:solidFill>
                  <a:schemeClr val="tx2"/>
                </a:solidFill>
              </a:rPr>
              <a:t>(5</a:t>
            </a:r>
            <a:r>
              <a:rPr lang="en-GB" sz="1400" b="0" baseline="30000" dirty="0" smtClean="0">
                <a:solidFill>
                  <a:schemeClr val="tx2"/>
                </a:solidFill>
              </a:rPr>
              <a:t>th,</a:t>
            </a:r>
            <a:r>
              <a:rPr lang="en-GB" sz="1400" b="0" dirty="0" smtClean="0">
                <a:solidFill>
                  <a:schemeClr val="tx2"/>
                </a:solidFill>
              </a:rPr>
              <a:t> HDWG Meeting New York, 11-15 August 2014)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78875"/>
            <a:ext cx="6022194" cy="3860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1" y="2120177"/>
            <a:ext cx="5181600" cy="359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6567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5800" y="11398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remarkable convergence </a:t>
            </a:r>
            <a:r>
              <a:rPr lang="en-US" dirty="0" smtClean="0"/>
              <a:t>has occurred in water information sharing</a:t>
            </a:r>
          </a:p>
          <a:p>
            <a:pPr lvl="1"/>
            <a:r>
              <a:rPr lang="en-US" dirty="0" smtClean="0"/>
              <a:t>Geospatial data (</a:t>
            </a:r>
            <a:r>
              <a:rPr lang="en-US" dirty="0" err="1" smtClean="0"/>
              <a:t>NHDPlus</a:t>
            </a:r>
            <a:r>
              <a:rPr lang="en-US" dirty="0" smtClean="0"/>
              <a:t>) and services</a:t>
            </a:r>
          </a:p>
          <a:p>
            <a:pPr lvl="1"/>
            <a:r>
              <a:rPr lang="en-US" dirty="0" smtClean="0"/>
              <a:t>Temporal data services (WaterML2)</a:t>
            </a:r>
          </a:p>
          <a:p>
            <a:pPr lvl="1"/>
            <a:r>
              <a:rPr lang="en-US" dirty="0" smtClean="0"/>
              <a:t>Organizational framework (IWRSS, Open Water Data Initiative)</a:t>
            </a:r>
          </a:p>
          <a:p>
            <a:pPr lvl="1"/>
            <a:r>
              <a:rPr lang="en-US" dirty="0" smtClean="0"/>
              <a:t>National Water Center and National Flood Interoperability Experiment</a:t>
            </a:r>
          </a:p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National Water Data Infrastructure </a:t>
            </a:r>
            <a:r>
              <a:rPr lang="en-US" dirty="0" smtClean="0"/>
              <a:t>will be built over the next 10 years</a:t>
            </a:r>
          </a:p>
          <a:p>
            <a:r>
              <a:rPr lang="en-US" dirty="0" smtClean="0"/>
              <a:t>This will support </a:t>
            </a:r>
            <a:r>
              <a:rPr lang="en-US" dirty="0" smtClean="0">
                <a:solidFill>
                  <a:srgbClr val="FF0000"/>
                </a:solidFill>
              </a:rPr>
              <a:t>water modeling </a:t>
            </a:r>
            <a:r>
              <a:rPr lang="en-US" dirty="0" smtClean="0"/>
              <a:t>in all areas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11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ACWI – Advisory Committee on Water Information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321" y="1690689"/>
            <a:ext cx="6963615" cy="442560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669188" y="6266329"/>
            <a:ext cx="19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Established in 1991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0574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with the American Water Resources Association</a:t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28749"/>
            <a:ext cx="8305800" cy="1857375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904421" y="3286124"/>
            <a:ext cx="8239579" cy="26749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r>
              <a:rPr lang="en-US" smtClean="0"/>
              <a:t>AWRA support for Open Water Data Initiative</a:t>
            </a:r>
          </a:p>
          <a:p>
            <a:pPr lvl="1"/>
            <a:r>
              <a:rPr lang="en-US" sz="2400" smtClean="0">
                <a:solidFill>
                  <a:srgbClr val="FF0000"/>
                </a:solidFill>
              </a:rPr>
              <a:t>Featured Collection </a:t>
            </a:r>
            <a:r>
              <a:rPr lang="en-US" sz="2400" smtClean="0"/>
              <a:t>of articles in Journal of AWRA</a:t>
            </a:r>
          </a:p>
          <a:p>
            <a:pPr lvl="1"/>
            <a:r>
              <a:rPr lang="en-US" sz="2400" smtClean="0"/>
              <a:t>New AWRA </a:t>
            </a:r>
            <a:r>
              <a:rPr lang="en-US" sz="2400" smtClean="0">
                <a:solidFill>
                  <a:srgbClr val="FF0000"/>
                </a:solidFill>
              </a:rPr>
              <a:t>Technology Committee </a:t>
            </a:r>
          </a:p>
          <a:p>
            <a:pPr lvl="1"/>
            <a:r>
              <a:rPr lang="en-US" sz="2400" smtClean="0">
                <a:solidFill>
                  <a:srgbClr val="FF0000"/>
                </a:solidFill>
              </a:rPr>
              <a:t>Special track </a:t>
            </a:r>
            <a:r>
              <a:rPr lang="en-US" sz="2400" smtClean="0"/>
              <a:t>at AWRA National meeting in Tysons Corner, VA, Nov 6, 2014</a:t>
            </a:r>
          </a:p>
          <a:p>
            <a:pPr lvl="1"/>
            <a:endParaRPr lang="en-US" sz="36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63884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Major Transitions in Geospatial Info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295400"/>
            <a:ext cx="4632325" cy="5189538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70C0"/>
                </a:solidFill>
              </a:rPr>
              <a:t>Paper maps to digital data</a:t>
            </a:r>
          </a:p>
          <a:p>
            <a:pPr lvl="1"/>
            <a:r>
              <a:rPr lang="en-US" sz="2800" dirty="0" smtClean="0"/>
              <a:t>National Spatial Data Infrastructure development</a:t>
            </a:r>
            <a:endParaRPr lang="en-US" sz="2800" i="1" dirty="0" smtClean="0"/>
          </a:p>
          <a:p>
            <a:pPr lvl="1"/>
            <a:r>
              <a:rPr lang="en-US" sz="2800" dirty="0" smtClean="0"/>
              <a:t>Started in 1990’s</a:t>
            </a:r>
          </a:p>
          <a:p>
            <a:pPr lvl="1"/>
            <a:r>
              <a:rPr lang="en-US" sz="2800" dirty="0" smtClean="0"/>
              <a:t>Took more than a decade to complete</a:t>
            </a:r>
          </a:p>
          <a:p>
            <a:r>
              <a:rPr lang="en-US" sz="2800" i="1" dirty="0" smtClean="0">
                <a:solidFill>
                  <a:srgbClr val="0070C0"/>
                </a:solidFill>
              </a:rPr>
              <a:t>Digital data to web services</a:t>
            </a:r>
          </a:p>
          <a:p>
            <a:pPr lvl="1"/>
            <a:r>
              <a:rPr lang="en-US" sz="2800" dirty="0" smtClean="0"/>
              <a:t>Started several years ago</a:t>
            </a:r>
          </a:p>
          <a:p>
            <a:pPr lvl="1"/>
            <a:r>
              <a:rPr lang="en-US" sz="2800" dirty="0" smtClean="0"/>
              <a:t>Will take years to complete</a:t>
            </a:r>
          </a:p>
          <a:p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475988" y="2034664"/>
            <a:ext cx="117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8507" y="2961567"/>
            <a:ext cx="105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30016" y="3847854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</a:rPr>
              <a:t>Services</a:t>
            </a:r>
          </a:p>
        </p:txBody>
      </p:sp>
      <p:sp>
        <p:nvSpPr>
          <p:cNvPr id="8" name="Bent Arrow 7"/>
          <p:cNvSpPr/>
          <p:nvPr/>
        </p:nvSpPr>
        <p:spPr>
          <a:xfrm rot="5400000">
            <a:off x="6487475" y="2362082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126729" y="810768"/>
            <a:ext cx="8439396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Bent Arrow 9"/>
          <p:cNvSpPr/>
          <p:nvPr/>
        </p:nvSpPr>
        <p:spPr>
          <a:xfrm rot="5400000">
            <a:off x="7605367" y="3288985"/>
            <a:ext cx="720378" cy="58876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4069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36" y="1626726"/>
            <a:ext cx="4047452" cy="3657600"/>
          </a:xfrm>
          <a:prstGeom prst="rect">
            <a:avLst/>
          </a:prstGeom>
          <a:noFill/>
          <a:ln w="19050" cap="rnd">
            <a:noFill/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52708" y="3113747"/>
            <a:ext cx="364086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Remote Data &amp; Tools: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prstClr val="black"/>
                </a:solidFill>
              </a:rPr>
              <a:t>Basemap</a:t>
            </a:r>
            <a:endParaRPr lang="en-US" sz="20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Stream Gages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Digital Elevation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Watershed Delineation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Available Moisture 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Soil Statistics by Watershed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25" y="1872156"/>
            <a:ext cx="4125277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96" y="2174652"/>
            <a:ext cx="403476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00" y="2385888"/>
            <a:ext cx="3940313" cy="3657600"/>
          </a:xfrm>
          <a:prstGeom prst="rect">
            <a:avLst/>
          </a:prstGeom>
          <a:noFill/>
          <a:ln w="9525" cap="rnd">
            <a:solidFill>
              <a:schemeClr val="bg1">
                <a:lumMod val="65000"/>
              </a:schemeClr>
            </a:solidFill>
            <a:round/>
            <a:headEnd/>
            <a:tailEnd/>
          </a:ln>
          <a:effectLst>
            <a:outerShdw blurRad="88900" dist="38100" dir="13500000" algn="br" rotWithShape="0">
              <a:prstClr val="black">
                <a:alpha val="40000"/>
              </a:prst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311" y="3084039"/>
            <a:ext cx="4200397" cy="313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11504" y="904225"/>
            <a:ext cx="3582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Goal: </a:t>
            </a:r>
          </a:p>
          <a:p>
            <a:r>
              <a:rPr lang="en-US" sz="2000" dirty="0" smtClean="0">
                <a:solidFill>
                  <a:prstClr val="black"/>
                </a:solidFill>
              </a:rPr>
              <a:t>Calculate average available water storage for a set of contributing areas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60670" y="810768"/>
            <a:ext cx="8583329" cy="48463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en-US" sz="44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4575" y="2193652"/>
            <a:ext cx="7967329" cy="95410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Analysis to define watershed properties done entirely with web services and functions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0525" y="350054"/>
            <a:ext cx="7312991" cy="484632"/>
          </a:xfrm>
        </p:spPr>
        <p:txBody>
          <a:bodyPr/>
          <a:lstStyle/>
          <a:p>
            <a:r>
              <a:rPr lang="en-US" dirty="0">
                <a:solidFill>
                  <a:srgbClr val="44546A"/>
                </a:solidFill>
              </a:rPr>
              <a:t>Geospatial Services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/>
            </a:r>
            <a:b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9132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National Spatial Data Infrastructure (NSDI)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79286" y="1028752"/>
            <a:ext cx="4210714" cy="455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prstClr val="black"/>
                </a:solidFill>
              </a:rPr>
              <a:t>Desired Future State of NSDI</a:t>
            </a:r>
          </a:p>
          <a:p>
            <a:endParaRPr lang="en-US" sz="1200" b="1" u="sng" dirty="0">
              <a:solidFill>
                <a:prstClr val="black"/>
              </a:solidFill>
            </a:endParaRP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Create </a:t>
            </a:r>
            <a:r>
              <a:rPr lang="en-US" sz="2000" dirty="0" smtClean="0">
                <a:solidFill>
                  <a:srgbClr val="FF0000"/>
                </a:solidFill>
              </a:rPr>
              <a:t>network</a:t>
            </a:r>
            <a:r>
              <a:rPr lang="en-US" sz="2000" dirty="0" smtClean="0">
                <a:solidFill>
                  <a:prstClr val="black"/>
                </a:solidFill>
              </a:rPr>
              <a:t> of resources and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Facilitate </a:t>
            </a:r>
            <a:r>
              <a:rPr lang="en-US" sz="2000" dirty="0" smtClean="0">
                <a:solidFill>
                  <a:srgbClr val="FF0000"/>
                </a:solidFill>
              </a:rPr>
              <a:t>discovery</a:t>
            </a:r>
            <a:r>
              <a:rPr lang="en-US" sz="2000" dirty="0" smtClean="0"/>
              <a:t>,</a:t>
            </a:r>
            <a:r>
              <a:rPr lang="en-US" sz="2000" dirty="0" smtClean="0">
                <a:solidFill>
                  <a:prstClr val="black"/>
                </a:solidFill>
              </a:rPr>
              <a:t> access and application of resources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Leverage shared </a:t>
            </a:r>
            <a:r>
              <a:rPr lang="en-US" sz="2000" dirty="0" smtClean="0">
                <a:solidFill>
                  <a:srgbClr val="FF0000"/>
                </a:solidFill>
              </a:rPr>
              <a:t>standard-</a:t>
            </a:r>
            <a:r>
              <a:rPr lang="en-US" sz="2000" dirty="0" smtClean="0">
                <a:solidFill>
                  <a:prstClr val="black"/>
                </a:solidFill>
              </a:rPr>
              <a:t>based services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Develop core set of information layers that interface with </a:t>
            </a:r>
            <a:r>
              <a:rPr lang="en-US" sz="2000" dirty="0" err="1" smtClean="0">
                <a:solidFill>
                  <a:srgbClr val="FF0000"/>
                </a:solidFill>
              </a:rPr>
              <a:t>nonspatial</a:t>
            </a:r>
            <a:r>
              <a:rPr lang="en-US" sz="2000" dirty="0" smtClean="0">
                <a:solidFill>
                  <a:srgbClr val="FF0000"/>
                </a:solidFill>
              </a:rPr>
              <a:t> data</a:t>
            </a:r>
          </a:p>
          <a:p>
            <a:pPr marL="285750" indent="-28575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Use </a:t>
            </a:r>
            <a:r>
              <a:rPr lang="en-US" sz="2000" dirty="0" smtClean="0">
                <a:solidFill>
                  <a:srgbClr val="FF0000"/>
                </a:solidFill>
              </a:rPr>
              <a:t>real-time</a:t>
            </a:r>
            <a:r>
              <a:rPr lang="en-US" sz="2000" dirty="0" smtClean="0">
                <a:solidFill>
                  <a:prstClr val="black"/>
                </a:solidFill>
              </a:rPr>
              <a:t> data feeds and sensor webs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90" y="1028752"/>
            <a:ext cx="3966793" cy="506905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074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868</TotalTime>
  <Words>1499</Words>
  <Application>Microsoft Office PowerPoint</Application>
  <PresentationFormat>On-screen Show (4:3)</PresentationFormat>
  <Paragraphs>297</Paragraphs>
  <Slides>43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Office Theme</vt:lpstr>
      <vt:lpstr>Optional_Corporate_PPT_Template-Arial</vt:lpstr>
      <vt:lpstr>1_Optional_Corporate_PPT_Template-Arial</vt:lpstr>
      <vt:lpstr>3_Office Theme</vt:lpstr>
      <vt:lpstr>1_Office Theme</vt:lpstr>
      <vt:lpstr>VISIO</vt:lpstr>
      <vt:lpstr>Developments in  Water Information Sharing</vt:lpstr>
      <vt:lpstr>President’s Climate Data Initiative</vt:lpstr>
      <vt:lpstr>Goals of Climate Data Initiative</vt:lpstr>
      <vt:lpstr>Open Water Data Initiative</vt:lpstr>
      <vt:lpstr>ACWI – Advisory Committee on Water Information</vt:lpstr>
      <vt:lpstr>Collaboration with the American Water Resources Association </vt:lpstr>
      <vt:lpstr>Major Transitions in Geospatial Info</vt:lpstr>
      <vt:lpstr>Geospatial Services </vt:lpstr>
      <vt:lpstr>National Spatial Data Infrastructure (NSDI)</vt:lpstr>
      <vt:lpstr>Open Water Data Initiative</vt:lpstr>
      <vt:lpstr>National Water Data Infrastructure (NWDI)</vt:lpstr>
      <vt:lpstr>Hydrologic Measurement</vt:lpstr>
      <vt:lpstr>PowerPoint Presentation</vt:lpstr>
      <vt:lpstr>WaterML Web Services –  CUAHSI, USGS, OGC, WMO …..</vt:lpstr>
      <vt:lpstr>Water Data Distribution by US Geological Survey</vt:lpstr>
      <vt:lpstr>Open Geospatial Consortium</vt:lpstr>
      <vt:lpstr>OGC/WMO Hydrology Domain Working Group</vt:lpstr>
      <vt:lpstr>PowerPoint Presentation</vt:lpstr>
      <vt:lpstr>WMO is adopting WaterML</vt:lpstr>
      <vt:lpstr>GEOSS – Global Earth Observation System of Systems</vt:lpstr>
      <vt:lpstr>Global Streamflow Services</vt:lpstr>
      <vt:lpstr>PowerPoint Presentation</vt:lpstr>
      <vt:lpstr>PowerPoint Presentation</vt:lpstr>
      <vt:lpstr>PowerPoint Presentation</vt:lpstr>
      <vt:lpstr>NWS River Forecast Centers</vt:lpstr>
      <vt:lpstr>Nationally Synthesize Operations of Regional River Forecast Centers</vt:lpstr>
      <vt:lpstr>PowerPoint Presentation</vt:lpstr>
      <vt:lpstr>Transformative Research (NSF)</vt:lpstr>
      <vt:lpstr>NHDPlus Geospatial base for National Water Data Infrastructure </vt:lpstr>
      <vt:lpstr>Rapid Model for flow on NHDPlus</vt:lpstr>
      <vt:lpstr>“Dynamic Downscaling” of NWS River Forecasts to NHDPlus</vt:lpstr>
      <vt:lpstr>Water Map and Data Services RAPID Streamflow Calculations – 47 NWS River Forecast basins downscaled to 5,175 NHDPlus catchments in San Antonio and Guadalupe basins</vt:lpstr>
      <vt:lpstr>Integration of Map and Data Services</vt:lpstr>
      <vt:lpstr>Flood hydrology and response</vt:lpstr>
      <vt:lpstr>Halloween Flood, Onion Creek, Austin, Texas, October 2013</vt:lpstr>
      <vt:lpstr>FEMA Flood Hazard Zone</vt:lpstr>
      <vt:lpstr>Real-Time Flood Inundation Mapping (USGS/NWS) </vt:lpstr>
      <vt:lpstr>Mitigation and Response Flood Levels</vt:lpstr>
      <vt:lpstr>National Flood Interoperability Experiment  Data Framework</vt:lpstr>
      <vt:lpstr>RiverML: Modular River Data Format </vt:lpstr>
      <vt:lpstr>Flood Modeling: Geometry and Flow </vt:lpstr>
      <vt:lpstr>HY_Features  as a theoretical framework (Irina Dornblut)</vt:lpstr>
      <vt:lpstr>Conclusions</vt:lpstr>
    </vt:vector>
  </TitlesOfParts>
  <Company>Cockrell School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Water Data Infrastructure</dc:title>
  <dc:creator>Maidment, David R</dc:creator>
  <cp:lastModifiedBy>Maidment</cp:lastModifiedBy>
  <cp:revision>74</cp:revision>
  <dcterms:created xsi:type="dcterms:W3CDTF">2014-03-24T22:14:31Z</dcterms:created>
  <dcterms:modified xsi:type="dcterms:W3CDTF">2014-11-13T03:25:16Z</dcterms:modified>
</cp:coreProperties>
</file>