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9" r:id="rId3"/>
    <p:sldId id="285" r:id="rId4"/>
    <p:sldId id="271" r:id="rId5"/>
    <p:sldId id="290" r:id="rId6"/>
    <p:sldId id="291" r:id="rId7"/>
    <p:sldId id="275" r:id="rId8"/>
    <p:sldId id="266" r:id="rId9"/>
    <p:sldId id="278" r:id="rId10"/>
    <p:sldId id="257" r:id="rId11"/>
    <p:sldId id="258" r:id="rId12"/>
    <p:sldId id="259" r:id="rId13"/>
    <p:sldId id="260" r:id="rId14"/>
    <p:sldId id="261" r:id="rId15"/>
    <p:sldId id="264" r:id="rId16"/>
    <p:sldId id="269" r:id="rId17"/>
    <p:sldId id="281" r:id="rId18"/>
    <p:sldId id="292" r:id="rId19"/>
    <p:sldId id="294" r:id="rId20"/>
    <p:sldId id="29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3023" autoAdjust="0"/>
  </p:normalViewPr>
  <p:slideViewPr>
    <p:cSldViewPr snapToGrid="0">
      <p:cViewPr varScale="1">
        <p:scale>
          <a:sx n="79" d="100"/>
          <a:sy n="79" d="100"/>
        </p:scale>
        <p:origin x="108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A6CAD0-08C9-4FA1-92B9-7338580D3413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88FB67-01B6-418C-954E-8F1DDB9FA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01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Falkenmark</a:t>
            </a:r>
            <a:r>
              <a:rPr lang="en-US" dirty="0" smtClean="0"/>
              <a:t>, M. (1989). The massive water scarcity now threatening Africa: why isn't it being addressed?. </a:t>
            </a:r>
            <a:r>
              <a:rPr lang="en-US" i="1" dirty="0" err="1" smtClean="0"/>
              <a:t>Ambio</a:t>
            </a:r>
            <a:r>
              <a:rPr lang="en-US" dirty="0" smtClean="0"/>
              <a:t>, 112-118.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Falkenmark</a:t>
            </a:r>
            <a:r>
              <a:rPr lang="en-US" dirty="0" smtClean="0"/>
              <a:t>, M. (1990). Rapid population growth and water scarcity: The predicament of tomorrow's Africa. </a:t>
            </a:r>
            <a:r>
              <a:rPr lang="en-US" i="1" dirty="0" smtClean="0"/>
              <a:t>Population and Development Review</a:t>
            </a:r>
            <a:r>
              <a:rPr lang="en-US" dirty="0" smtClean="0"/>
              <a:t>, 81-94.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8FB67-01B6-418C-954E-8F1DDB9FA2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42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effectLst/>
              </a:rPr>
              <a:t>Fekete</a:t>
            </a:r>
            <a:r>
              <a:rPr lang="en-US" dirty="0" smtClean="0">
                <a:effectLst/>
              </a:rPr>
              <a:t>, B. M., C. J. </a:t>
            </a:r>
            <a:r>
              <a:rPr lang="en-US" dirty="0" err="1" smtClean="0">
                <a:effectLst/>
              </a:rPr>
              <a:t>Vörösmarty</a:t>
            </a:r>
            <a:r>
              <a:rPr lang="en-US" dirty="0" smtClean="0">
                <a:effectLst/>
              </a:rPr>
              <a:t>, and W. Grabs (2002), High-resolution fields of global runoff combining observed river discharge and simulated water balances, Global </a:t>
            </a:r>
            <a:r>
              <a:rPr lang="en-US" dirty="0" err="1" smtClean="0">
                <a:effectLst/>
              </a:rPr>
              <a:t>Biogeochem</a:t>
            </a:r>
            <a:r>
              <a:rPr lang="en-US" dirty="0" smtClean="0">
                <a:effectLst/>
              </a:rPr>
              <a:t>. Cycles, 16(3), 1042 - See more at: https://climatedataguide.ucar.edu/climate-data/unhgrdc-estimated-river-runoff#sthash.05NPO4HI.dpuf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8FB67-01B6-418C-954E-8F1DDB9FA2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94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8FB67-01B6-418C-954E-8F1DDB9FA2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37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AE718-50BF-4F4C-A458-49ADC5714DDD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21492-4CC2-495B-9701-27E54653A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738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AE718-50BF-4F4C-A458-49ADC5714DDD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21492-4CC2-495B-9701-27E54653A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15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AE718-50BF-4F4C-A458-49ADC5714DDD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21492-4CC2-495B-9701-27E54653A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89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AE718-50BF-4F4C-A458-49ADC5714DDD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21492-4CC2-495B-9701-27E54653A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37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AE718-50BF-4F4C-A458-49ADC5714DDD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21492-4CC2-495B-9701-27E54653A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232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AE718-50BF-4F4C-A458-49ADC5714DDD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21492-4CC2-495B-9701-27E54653A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75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AE718-50BF-4F4C-A458-49ADC5714DDD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21492-4CC2-495B-9701-27E54653A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41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AE718-50BF-4F4C-A458-49ADC5714DDD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21492-4CC2-495B-9701-27E54653A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87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AE718-50BF-4F4C-A458-49ADC5714DDD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21492-4CC2-495B-9701-27E54653A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40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AE718-50BF-4F4C-A458-49ADC5714DDD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21492-4CC2-495B-9701-27E54653A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60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AE718-50BF-4F4C-A458-49ADC5714DDD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21492-4CC2-495B-9701-27E54653A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440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AE718-50BF-4F4C-A458-49ADC5714DDD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21492-4CC2-495B-9701-27E54653A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812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7912" y="-52086"/>
            <a:ext cx="14402726" cy="70142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419583"/>
            <a:ext cx="12429281" cy="774925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75449" y="2187616"/>
            <a:ext cx="13777800" cy="1402143"/>
          </a:xfrm>
          <a:solidFill>
            <a:schemeClr val="bg1"/>
          </a:solidFill>
          <a:ln>
            <a:solidFill>
              <a:srgbClr val="ABABAB"/>
            </a:solidFill>
          </a:ln>
          <a:effectLst>
            <a:glow>
              <a:schemeClr val="accent1">
                <a:alpha val="40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softEdge rad="0"/>
          </a:effectLst>
        </p:spPr>
        <p:txBody>
          <a:bodyPr>
            <a:normAutofit fontScale="90000"/>
          </a:bodyPr>
          <a:lstStyle/>
          <a:p>
            <a:r>
              <a:rPr lang="en-US" dirty="0" smtClean="0"/>
              <a:t>Mapping Global Water Scarcity Indices</a:t>
            </a:r>
            <a:br>
              <a:rPr lang="en-US" dirty="0" smtClean="0"/>
            </a:br>
            <a:r>
              <a:rPr lang="en-US" sz="2400" dirty="0" smtClean="0">
                <a:latin typeface="+mn-lt"/>
              </a:rPr>
              <a:t>By Paul </a:t>
            </a:r>
            <a:r>
              <a:rPr lang="en-US" sz="2400" dirty="0" err="1" smtClean="0">
                <a:latin typeface="+mn-lt"/>
              </a:rPr>
              <a:t>Ruess</a:t>
            </a:r>
            <a:r>
              <a:rPr lang="en-US" sz="2400" dirty="0" smtClean="0">
                <a:latin typeface="+mn-lt"/>
              </a:rPr>
              <a:t/>
            </a:r>
            <a:br>
              <a:rPr lang="en-US" sz="2400" dirty="0" smtClean="0">
                <a:latin typeface="+mn-lt"/>
              </a:rPr>
            </a:br>
            <a:r>
              <a:rPr lang="en-US" sz="2400" dirty="0" smtClean="0">
                <a:latin typeface="+mn-lt"/>
              </a:rPr>
              <a:t>November 19,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27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Falkenmark</a:t>
            </a:r>
            <a:r>
              <a:rPr lang="en-US" dirty="0" smtClean="0"/>
              <a:t> Indicator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96" y="1192628"/>
            <a:ext cx="9561094" cy="5805402"/>
          </a:xfrm>
        </p:spPr>
      </p:pic>
      <p:sp>
        <p:nvSpPr>
          <p:cNvPr id="10" name="TextBox 9"/>
          <p:cNvSpPr txBox="1"/>
          <p:nvPr/>
        </p:nvSpPr>
        <p:spPr>
          <a:xfrm>
            <a:off x="288365" y="2837027"/>
            <a:ext cx="26597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Conclusions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Amazon is water scarce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Russia is water scarce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USA has no data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063" y="4406901"/>
            <a:ext cx="2169559" cy="1420185"/>
          </a:xfrm>
          <a:prstGeom prst="rect">
            <a:avLst/>
          </a:prstGeom>
        </p:spPr>
      </p:pic>
      <p:sp>
        <p:nvSpPr>
          <p:cNvPr id="12" name="Multiply 11"/>
          <p:cNvSpPr/>
          <p:nvPr/>
        </p:nvSpPr>
        <p:spPr>
          <a:xfrm>
            <a:off x="3348789" y="108451"/>
            <a:ext cx="8005011" cy="7607801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3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Falkenmark</a:t>
            </a:r>
            <a:r>
              <a:rPr lang="en-US" dirty="0" smtClean="0"/>
              <a:t> Indicator (Fixed)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22" y="1027906"/>
            <a:ext cx="10563726" cy="6414190"/>
          </a:xfrm>
        </p:spPr>
      </p:pic>
      <p:sp>
        <p:nvSpPr>
          <p:cNvPr id="3" name="TextBox 2"/>
          <p:cNvSpPr txBox="1"/>
          <p:nvPr/>
        </p:nvSpPr>
        <p:spPr>
          <a:xfrm>
            <a:off x="466225" y="2221832"/>
            <a:ext cx="2446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Why is the USA not stressed?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6225" y="4310232"/>
            <a:ext cx="2199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Does not take into account withdrawals!</a:t>
            </a: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296" y="4110244"/>
            <a:ext cx="2774876" cy="181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2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Withdrawals vs. Population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1" y="2968427"/>
            <a:ext cx="6405856" cy="388957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979" y="1078675"/>
            <a:ext cx="6224580" cy="37795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1767268"/>
            <a:ext cx="52061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India and China are high in both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USA, Canada, and Russia are higher in withdrawals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Africa is higher in population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24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WSI – 0% EWR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1" y="1032935"/>
            <a:ext cx="8101469" cy="4919132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499" y="3744145"/>
            <a:ext cx="5658001" cy="34354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52" y="1270562"/>
            <a:ext cx="4942448" cy="26241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2568" y="5706534"/>
            <a:ext cx="2369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 more stressed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Europe less stressed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233962" y="436721"/>
                <a:ext cx="2156873" cy="5241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𝑊𝑆𝐼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𝑊𝑖𝑡h𝑑𝑟𝑎𝑤𝑎𝑙𝑠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𝑀𝐴𝑅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3962" y="436721"/>
                <a:ext cx="2156873" cy="52411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203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WSI – 20% &amp; 50% EWR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834" y="902229"/>
            <a:ext cx="5688022" cy="345371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166" y="3735808"/>
            <a:ext cx="5689690" cy="3454723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573" y="1093044"/>
            <a:ext cx="8370241" cy="50823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633202" y="330887"/>
                <a:ext cx="2156873" cy="5241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𝑊𝑆𝐼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𝑊𝑖𝑡h𝑑𝑟𝑎𝑤𝑎𝑙𝑠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𝑀𝐴𝑅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𝐸𝑊𝑅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202" y="330887"/>
                <a:ext cx="2156873" cy="52411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2371725" y="6000027"/>
            <a:ext cx="2203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 more detail better?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51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WSI Gradient – 20% &amp; 50%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733" y="1027906"/>
            <a:ext cx="5599953" cy="3400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733" y="3805220"/>
            <a:ext cx="5636341" cy="3422330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802" y="1270000"/>
            <a:ext cx="8433485" cy="51207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77392" y="6088092"/>
            <a:ext cx="2894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about all of the states?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12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the United States?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965" y="3839634"/>
            <a:ext cx="5473813" cy="3323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638" y="966914"/>
            <a:ext cx="5703369" cy="3463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3" y="966914"/>
            <a:ext cx="5703368" cy="346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3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057" y="-291874"/>
            <a:ext cx="6732648" cy="408804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644" y="-291874"/>
            <a:ext cx="6733255" cy="408836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645" y="3049037"/>
            <a:ext cx="6733255" cy="40883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966" y="3049037"/>
            <a:ext cx="6689767" cy="406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048" y="-311484"/>
            <a:ext cx="6981410" cy="423904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855" y="-309979"/>
            <a:ext cx="6991470" cy="4245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771" y="3114677"/>
            <a:ext cx="6977132" cy="42364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855" y="3114677"/>
            <a:ext cx="6994477" cy="424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2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 is change needed?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b="1" dirty="0"/>
              <a:t>Global average </a:t>
            </a:r>
            <a:r>
              <a:rPr lang="en-US" sz="2400" dirty="0"/>
              <a:t>of water stress</a:t>
            </a:r>
          </a:p>
          <a:p>
            <a:pPr lvl="1"/>
            <a:r>
              <a:rPr lang="en-US" sz="2000" dirty="0"/>
              <a:t>If all countries had same FI and WSI, what would those values be?</a:t>
            </a:r>
          </a:p>
          <a:p>
            <a:r>
              <a:rPr lang="en-US" sz="2400" b="1" dirty="0"/>
              <a:t>Compare</a:t>
            </a:r>
            <a:r>
              <a:rPr lang="en-US" sz="2400" dirty="0"/>
              <a:t> average value to currently calculated values for each country</a:t>
            </a:r>
          </a:p>
          <a:p>
            <a:r>
              <a:rPr lang="en-US" sz="2400" dirty="0"/>
              <a:t>Map the </a:t>
            </a:r>
            <a:r>
              <a:rPr lang="en-US" sz="2400" b="1" dirty="0"/>
              <a:t>acceptable population </a:t>
            </a:r>
            <a:r>
              <a:rPr lang="en-US" sz="2400" dirty="0"/>
              <a:t>and</a:t>
            </a:r>
            <a:r>
              <a:rPr lang="en-US" sz="2400" b="1" dirty="0"/>
              <a:t> acceptable withdrawals </a:t>
            </a:r>
            <a:r>
              <a:rPr lang="en-US" sz="2400" dirty="0"/>
              <a:t>for each country</a:t>
            </a:r>
            <a:endParaRPr lang="en-US" sz="2400" b="1" dirty="0"/>
          </a:p>
          <a:p>
            <a:pPr lvl="1"/>
            <a:r>
              <a:rPr lang="en-US" sz="2000" dirty="0"/>
              <a:t>With globally equalized FI and WSI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WHEN is change needed?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2400" dirty="0"/>
              <a:t>Population and withdrawal </a:t>
            </a:r>
            <a:r>
              <a:rPr lang="en-US" sz="2400" b="1" dirty="0"/>
              <a:t>projections</a:t>
            </a:r>
          </a:p>
          <a:p>
            <a:pPr lvl="1"/>
            <a:r>
              <a:rPr lang="en-US" sz="2000" dirty="0"/>
              <a:t>1900s, 2000s, 2030, 2050, etc. </a:t>
            </a:r>
          </a:p>
          <a:p>
            <a:pPr lvl="1"/>
            <a:r>
              <a:rPr lang="en-US" sz="2000" dirty="0"/>
              <a:t>Fit population/withdrawal curves</a:t>
            </a:r>
          </a:p>
          <a:p>
            <a:r>
              <a:rPr lang="en-US" sz="2400" dirty="0"/>
              <a:t>Calculate </a:t>
            </a:r>
            <a:r>
              <a:rPr lang="en-US" sz="2400" b="1" dirty="0"/>
              <a:t>which year </a:t>
            </a:r>
            <a:r>
              <a:rPr lang="en-US" sz="2400" dirty="0"/>
              <a:t>a country will become water scarce</a:t>
            </a:r>
          </a:p>
          <a:p>
            <a:pPr lvl="1"/>
            <a:r>
              <a:rPr lang="en-US" sz="2000" dirty="0"/>
              <a:t>Based on FI and WSI parameters</a:t>
            </a:r>
          </a:p>
          <a:p>
            <a:pPr lvl="1"/>
            <a:r>
              <a:rPr lang="en-US" sz="2000" dirty="0"/>
              <a:t>Assign year values to each country</a:t>
            </a:r>
          </a:p>
          <a:p>
            <a:r>
              <a:rPr lang="en-US" sz="2400" dirty="0">
                <a:sym typeface="Wingdings" panose="05000000000000000000" pitchFamily="2" charset="2"/>
              </a:rPr>
              <a:t>Map </a:t>
            </a:r>
            <a:r>
              <a:rPr lang="en-US" sz="2400" b="1" dirty="0">
                <a:sym typeface="Wingdings" panose="05000000000000000000" pitchFamily="2" charset="2"/>
              </a:rPr>
              <a:t>years remaining </a:t>
            </a:r>
            <a:r>
              <a:rPr lang="en-US" sz="2400" dirty="0">
                <a:sym typeface="Wingdings" panose="05000000000000000000" pitchFamily="2" charset="2"/>
              </a:rPr>
              <a:t>to scarcity</a:t>
            </a:r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Each country has a “scarcity year”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737208" y="716730"/>
                <a:ext cx="2282548" cy="5732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𝑆𝑢𝑟𝑓𝑎𝑐𝑒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𝑅𝑢𝑛𝑜𝑓𝑓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𝑃𝑜𝑝𝑢𝑙𝑎𝑡𝑖𝑜𝑛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7208" y="716730"/>
                <a:ext cx="2282548" cy="57323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324167" y="765846"/>
                <a:ext cx="2156873" cy="5241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𝑊𝑆𝐼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𝑊𝑖𝑡h𝑑𝑟𝑎𝑤𝑎𝑙𝑠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𝑀𝐴𝑅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𝐸𝑊𝑅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4167" y="765846"/>
                <a:ext cx="2156873" cy="52411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771525" y="1971675"/>
            <a:ext cx="5019675" cy="42179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6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52" y="288411"/>
            <a:ext cx="9418320" cy="1143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010" y="1354697"/>
            <a:ext cx="6015990" cy="9944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2" y="1354697"/>
            <a:ext cx="5977890" cy="45605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7" y="5920384"/>
            <a:ext cx="5791200" cy="636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891" y="2563491"/>
            <a:ext cx="4844619" cy="399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1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93925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8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947833" cy="4351338"/>
          </a:xfrm>
        </p:spPr>
        <p:txBody>
          <a:bodyPr/>
          <a:lstStyle/>
          <a:p>
            <a:r>
              <a:rPr lang="en-US" dirty="0" smtClean="0"/>
              <a:t>Indices based on Human Water Rights</a:t>
            </a:r>
          </a:p>
          <a:p>
            <a:pPr lvl="1"/>
            <a:r>
              <a:rPr lang="en-US" dirty="0" err="1" smtClean="0"/>
              <a:t>Falkenmark</a:t>
            </a:r>
            <a:r>
              <a:rPr lang="en-US" dirty="0" smtClean="0"/>
              <a:t> Indicator</a:t>
            </a:r>
          </a:p>
          <a:p>
            <a:r>
              <a:rPr lang="en-US" dirty="0" smtClean="0"/>
              <a:t>Water Resources Vulnerability Indices</a:t>
            </a:r>
          </a:p>
          <a:p>
            <a:r>
              <a:rPr lang="en-US" dirty="0" smtClean="0"/>
              <a:t>Indices Incorporating Environmental Water Requirements</a:t>
            </a:r>
          </a:p>
          <a:p>
            <a:pPr lvl="1"/>
            <a:r>
              <a:rPr lang="en-US" dirty="0" smtClean="0"/>
              <a:t>Water Stress Indicator (WSI)</a:t>
            </a:r>
          </a:p>
          <a:p>
            <a:r>
              <a:rPr lang="en-US" dirty="0" smtClean="0"/>
              <a:t>LCA and Water Footprint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2" y="236377"/>
            <a:ext cx="5844540" cy="1432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033" y="1858308"/>
            <a:ext cx="5129782" cy="2344208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543" y="85260"/>
            <a:ext cx="2633722" cy="17240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925" y="79690"/>
            <a:ext cx="3288433" cy="174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228" y="4229461"/>
            <a:ext cx="2797365" cy="22834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759" y="4219078"/>
            <a:ext cx="3420056" cy="22938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22" y="4898779"/>
            <a:ext cx="4201637" cy="1848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45200" y="36236"/>
            <a:ext cx="6096000" cy="18814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99064" y="6606352"/>
            <a:ext cx="45768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Figures taken from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Falkenmark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, 1989;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Smakhtin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, 2004; and Brown &amp;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Marlock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, 2011. 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07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Falkenmark</a:t>
            </a:r>
            <a:r>
              <a:rPr lang="en-US" dirty="0" smtClean="0"/>
              <a:t> Indicator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5" y="3853119"/>
            <a:ext cx="4755907" cy="1895143"/>
          </a:xfrm>
          <a:prstGeom prst="rect">
            <a:avLst/>
          </a:prstGeom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077" y="1806756"/>
            <a:ext cx="6647363" cy="4351338"/>
          </a:xfrm>
        </p:spPr>
      </p:pic>
      <p:sp>
        <p:nvSpPr>
          <p:cNvPr id="3" name="TextBox 2"/>
          <p:cNvSpPr txBox="1"/>
          <p:nvPr/>
        </p:nvSpPr>
        <p:spPr>
          <a:xfrm>
            <a:off x="838200" y="1564056"/>
            <a:ext cx="419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“Water (m</a:t>
            </a:r>
            <a:r>
              <a:rPr lang="en-US" baseline="30000" dirty="0" smtClean="0"/>
              <a:t>3</a:t>
            </a:r>
            <a:r>
              <a:rPr lang="en-US" dirty="0" smtClean="0"/>
              <a:t>) available per person per year”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25004" y="2492512"/>
                <a:ext cx="3114250" cy="7060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𝑆𝑢𝑟𝑓𝑎𝑐𝑒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𝑅𝑢𝑛𝑜𝑓𝑓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type m:val="skw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𝑦𝑟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𝑃𝑜𝑝𝑢𝑙𝑎𝑡𝑖𝑜𝑛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5004" y="2492512"/>
                <a:ext cx="3114250" cy="70602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241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Stress Indicator (WSI)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1" y="3935252"/>
            <a:ext cx="6292307" cy="20646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278162" y="2358654"/>
                <a:ext cx="2156873" cy="5241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𝑊𝑆𝐼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𝑊𝑖𝑡h𝑑𝑟𝑎𝑤𝑎𝑙𝑠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𝑀𝐴𝑅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8162" y="2358654"/>
                <a:ext cx="2156873" cy="52411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8976102" y="2358654"/>
                <a:ext cx="2156873" cy="5241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𝑊𝑆𝐼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𝑊𝑖𝑡h𝑑𝑟𝑎𝑤𝑎𝑙𝑠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𝑀𝐴𝑅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𝐸𝑊𝑅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6102" y="2358654"/>
                <a:ext cx="2156873" cy="52411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8847994" y="2088191"/>
            <a:ext cx="2654969" cy="11790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63365" y="224658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Withdrawals (m</a:t>
            </a:r>
            <a:r>
              <a:rPr lang="en-US" baseline="30000" dirty="0"/>
              <a:t>3</a:t>
            </a:r>
            <a:r>
              <a:rPr lang="en-US" dirty="0"/>
              <a:t>/</a:t>
            </a:r>
            <a:r>
              <a:rPr lang="en-US" dirty="0" err="1"/>
              <a:t>yr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MAR: Mean Annual Runoff (m</a:t>
            </a:r>
            <a:r>
              <a:rPr lang="en-US" baseline="30000" dirty="0"/>
              <a:t>3</a:t>
            </a:r>
            <a:r>
              <a:rPr lang="en-US" dirty="0"/>
              <a:t>/</a:t>
            </a:r>
            <a:r>
              <a:rPr lang="en-US" dirty="0" err="1"/>
              <a:t>yr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EWR: Environmental Water Requirements (m</a:t>
            </a:r>
            <a:r>
              <a:rPr lang="en-US" baseline="30000" dirty="0"/>
              <a:t>3</a:t>
            </a:r>
            <a:r>
              <a:rPr lang="en-US" dirty="0"/>
              <a:t>/</a:t>
            </a:r>
            <a:r>
              <a:rPr lang="en-US" dirty="0" err="1"/>
              <a:t>yr</a:t>
            </a:r>
            <a:r>
              <a:rPr lang="en-US" dirty="0"/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925" y="79690"/>
            <a:ext cx="3288433" cy="174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0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Stress Indicator (WSI)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288" y="1949114"/>
            <a:ext cx="6100234" cy="370647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3049"/>
            <a:ext cx="6174076" cy="32780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008601" y="1340909"/>
                <a:ext cx="2156873" cy="5241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𝑊𝑆𝐼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𝑊𝑖𝑡h𝑑𝑟𝑎𝑤𝑎𝑙𝑠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𝑀𝐴𝑅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8601" y="1340909"/>
                <a:ext cx="2156873" cy="52411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081968" y="1424996"/>
                <a:ext cx="2156873" cy="5241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𝑊𝑆𝐼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𝑊𝑖𝑡h𝑑𝑟𝑎𝑤𝑎𝑙𝑠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𝑀𝐴𝑅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𝐸𝑊𝑅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1968" y="1424996"/>
                <a:ext cx="2156873" cy="52411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2497667" y="5760441"/>
            <a:ext cx="6757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Environmental Water Requirements (EWR) calculated for each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Watershed boundaries used, as opposed to country boundaries</a:t>
            </a:r>
          </a:p>
        </p:txBody>
      </p:sp>
    </p:spTree>
    <p:extLst>
      <p:ext uri="{BB962C8B-B14F-4D97-AF65-F5344CB8AC3E}">
        <p14:creationId xmlns:p14="http://schemas.microsoft.com/office/powerpoint/2010/main" val="350827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Annual Runoff (Surface Runoff)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Smakhtin</a:t>
            </a:r>
            <a:r>
              <a:rPr lang="en-US" dirty="0" smtClean="0"/>
              <a:t> used </a:t>
            </a:r>
            <a:r>
              <a:rPr lang="en-US" dirty="0" err="1" smtClean="0"/>
              <a:t>WaterGAP</a:t>
            </a:r>
            <a:r>
              <a:rPr lang="en-US" dirty="0" smtClean="0"/>
              <a:t> 2.0 model to calculate MAR</a:t>
            </a:r>
          </a:p>
          <a:p>
            <a:r>
              <a:rPr lang="en-US" dirty="0" smtClean="0"/>
              <a:t>MAR provided by the University of New Hampshire and the Global Runoff Data Center (UNH/GRDC).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7" y="3088106"/>
            <a:ext cx="5755549" cy="3280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78" y="3427415"/>
            <a:ext cx="5401192" cy="294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5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UNH/GRDC Data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78" y="3427415"/>
            <a:ext cx="5401192" cy="2941301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5" y="1251746"/>
            <a:ext cx="7166351" cy="4351338"/>
          </a:xfrm>
        </p:spPr>
      </p:pic>
      <p:sp>
        <p:nvSpPr>
          <p:cNvPr id="4" name="TextBox 3"/>
          <p:cNvSpPr txBox="1"/>
          <p:nvPr/>
        </p:nvSpPr>
        <p:spPr>
          <a:xfrm>
            <a:off x="7049969" y="1690688"/>
            <a:ext cx="49057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30-minute resolution</a:t>
            </a:r>
            <a:r>
              <a:rPr lang="en-US" dirty="0" smtClean="0"/>
              <a:t> (0.5 degrees)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0.5 degrees = 55,660 meters at equator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Changes with latitude (39,357 m @ 45°)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Roughly </a:t>
            </a:r>
            <a:r>
              <a:rPr lang="en-US" b="1" dirty="0" smtClean="0"/>
              <a:t>3.1 billion m</a:t>
            </a:r>
            <a:r>
              <a:rPr lang="en-US" b="1" baseline="30000" dirty="0" smtClean="0"/>
              <a:t>2 </a:t>
            </a:r>
            <a:r>
              <a:rPr lang="en-US" dirty="0" smtClean="0"/>
              <a:t>per area (1.9 million mi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6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UNH/GRDC 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" y="1251283"/>
            <a:ext cx="7186304" cy="43634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43537" y="1923299"/>
            <a:ext cx="3689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Plotted MAR using zonal statistics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Created table with MAR values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Spatial associations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Global population data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41" y="3402566"/>
            <a:ext cx="6079455" cy="369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4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576</Words>
  <Application>Microsoft Office PowerPoint</Application>
  <PresentationFormat>Widescreen</PresentationFormat>
  <Paragraphs>82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Wingdings</vt:lpstr>
      <vt:lpstr>Office Theme</vt:lpstr>
      <vt:lpstr>Mapping Global Water Scarcity Indices By Paul Ruess November 19, 2015</vt:lpstr>
      <vt:lpstr>PowerPoint Presentation</vt:lpstr>
      <vt:lpstr>PowerPoint Presentation</vt:lpstr>
      <vt:lpstr>Falkenmark Indicator</vt:lpstr>
      <vt:lpstr>Water Stress Indicator (WSI)</vt:lpstr>
      <vt:lpstr>Water Stress Indicator (WSI)</vt:lpstr>
      <vt:lpstr>Mean Annual Runoff (Surface Runoff)</vt:lpstr>
      <vt:lpstr>UNH/GRDC Data</vt:lpstr>
      <vt:lpstr>UNH/GRDC Data</vt:lpstr>
      <vt:lpstr>Falkenmark Indicator</vt:lpstr>
      <vt:lpstr>Falkenmark Indicator (Fixed)</vt:lpstr>
      <vt:lpstr>Withdrawals vs. Population</vt:lpstr>
      <vt:lpstr>Global WSI – 0% EWR</vt:lpstr>
      <vt:lpstr>Global WSI – 20% &amp; 50% EWR</vt:lpstr>
      <vt:lpstr>WSI Gradient – 20% &amp; 50%</vt:lpstr>
      <vt:lpstr>What about the United States? </vt:lpstr>
      <vt:lpstr>PowerPoint Presentation</vt:lpstr>
      <vt:lpstr>PowerPoint Presentation</vt:lpstr>
      <vt:lpstr>Next Steps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Ruess, Paul</dc:creator>
  <cp:lastModifiedBy>Maidment, David R</cp:lastModifiedBy>
  <cp:revision>54</cp:revision>
  <dcterms:created xsi:type="dcterms:W3CDTF">2015-11-13T17:42:51Z</dcterms:created>
  <dcterms:modified xsi:type="dcterms:W3CDTF">2015-11-19T17:51:42Z</dcterms:modified>
</cp:coreProperties>
</file>