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6"/>
  </p:notesMasterIdLst>
  <p:handoutMasterIdLst>
    <p:handoutMasterId r:id="rId87"/>
  </p:handoutMasterIdLst>
  <p:sldIdLst>
    <p:sldId id="256" r:id="rId10"/>
    <p:sldId id="321" r:id="rId11"/>
    <p:sldId id="377" r:id="rId12"/>
    <p:sldId id="363" r:id="rId13"/>
    <p:sldId id="379" r:id="rId14"/>
    <p:sldId id="380" r:id="rId15"/>
    <p:sldId id="387" r:id="rId16"/>
    <p:sldId id="381" r:id="rId17"/>
    <p:sldId id="382" r:id="rId18"/>
    <p:sldId id="383" r:id="rId19"/>
    <p:sldId id="364" r:id="rId20"/>
    <p:sldId id="388" r:id="rId21"/>
    <p:sldId id="389" r:id="rId22"/>
    <p:sldId id="365" r:id="rId23"/>
    <p:sldId id="390" r:id="rId24"/>
    <p:sldId id="275" r:id="rId25"/>
    <p:sldId id="385" r:id="rId26"/>
    <p:sldId id="386" r:id="rId27"/>
    <p:sldId id="278" r:id="rId28"/>
    <p:sldId id="279" r:id="rId29"/>
    <p:sldId id="263" r:id="rId30"/>
    <p:sldId id="264" r:id="rId31"/>
    <p:sldId id="282" r:id="rId32"/>
    <p:sldId id="402" r:id="rId33"/>
    <p:sldId id="280" r:id="rId34"/>
    <p:sldId id="392" r:id="rId35"/>
    <p:sldId id="398" r:id="rId36"/>
    <p:sldId id="399" r:id="rId37"/>
    <p:sldId id="397" r:id="rId38"/>
    <p:sldId id="281" r:id="rId39"/>
    <p:sldId id="259" r:id="rId40"/>
    <p:sldId id="283" r:id="rId41"/>
    <p:sldId id="257" r:id="rId42"/>
    <p:sldId id="301" r:id="rId43"/>
    <p:sldId id="302" r:id="rId44"/>
    <p:sldId id="309" r:id="rId45"/>
    <p:sldId id="359" r:id="rId46"/>
    <p:sldId id="360" r:id="rId47"/>
    <p:sldId id="262" r:id="rId48"/>
    <p:sldId id="261" r:id="rId49"/>
    <p:sldId id="308" r:id="rId50"/>
    <p:sldId id="400" r:id="rId51"/>
    <p:sldId id="401" r:id="rId52"/>
    <p:sldId id="285" r:id="rId53"/>
    <p:sldId id="403" r:id="rId54"/>
    <p:sldId id="404"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315" r:id="rId82"/>
    <p:sldId id="297" r:id="rId83"/>
    <p:sldId id="298" r:id="rId84"/>
    <p:sldId id="299" r:id="rId85"/>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7" d="100"/>
          <a:sy n="107" d="100"/>
        </p:scale>
        <p:origin x="348"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9/15/2015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6</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7</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8</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9</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10</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12</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42</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2.wmf"/><Relationship Id="rId4" Type="http://schemas.openxmlformats.org/officeDocument/2006/relationships/oleObject" Target="../embeddings/Microsoft_Word_97_-_2003_Document1.doc"/></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resources.arcgis.com/en/help/main/10.2/#/What_are_map_projections/003r000000010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0.wmf"/></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40.gif"/></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gs.noaa.gov/TOOLS/Vertcon/vertcon.html"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www.ngs.noaa.gov/cgi-bin/VERTCON/vert_con.pr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download.osgeo.org/proj/vdatum/vertcon/"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3.bin"/><Relationship Id="rId7" Type="http://schemas.openxmlformats.org/officeDocument/2006/relationships/oleObject" Target="../embeddings/Microsoft_Word_97_-_2003_Document3.doc"/><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7.wmf"/><Relationship Id="rId4" Type="http://schemas.openxmlformats.org/officeDocument/2006/relationships/oleObject" Target="../embeddings/Microsoft_Word_97_-_2003_Document2.doc"/></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9.wmf"/><Relationship Id="rId4" Type="http://schemas.openxmlformats.org/officeDocument/2006/relationships/oleObject" Target="../embeddings/Microsoft_Word_97_-_2003_Document4.doc"/></Relationships>
</file>

<file path=ppt/slides/_rels/slide53.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6.bin"/><Relationship Id="rId7" Type="http://schemas.openxmlformats.org/officeDocument/2006/relationships/oleObject" Target="../embeddings/Microsoft_Word_97_-_2003_Document6.doc"/><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52.wmf"/><Relationship Id="rId5" Type="http://schemas.openxmlformats.org/officeDocument/2006/relationships/image" Target="../media/image50.wmf"/><Relationship Id="rId10" Type="http://schemas.openxmlformats.org/officeDocument/2006/relationships/oleObject" Target="../embeddings/Microsoft_Word_97_-_2003_Document7.doc"/><Relationship Id="rId4" Type="http://schemas.openxmlformats.org/officeDocument/2006/relationships/oleObject" Target="../embeddings/Microsoft_Word_97_-_2003_Document5.doc"/><Relationship Id="rId9"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9.bin"/><Relationship Id="rId7" Type="http://schemas.openxmlformats.org/officeDocument/2006/relationships/oleObject" Target="../embeddings/Microsoft_Word_97_-_2003_Document9.doc"/><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55.wmf"/><Relationship Id="rId5" Type="http://schemas.openxmlformats.org/officeDocument/2006/relationships/image" Target="../media/image53.wmf"/><Relationship Id="rId10" Type="http://schemas.openxmlformats.org/officeDocument/2006/relationships/oleObject" Target="../embeddings/Microsoft_Word_97_-_2003_Document10.doc"/><Relationship Id="rId4" Type="http://schemas.openxmlformats.org/officeDocument/2006/relationships/oleObject" Target="../embeddings/Microsoft_Word_97_-_2003_Document8.doc"/><Relationship Id="rId9"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56.wmf"/><Relationship Id="rId4" Type="http://schemas.openxmlformats.org/officeDocument/2006/relationships/oleObject" Target="../embeddings/Microsoft_Word_97_-_2003_Document11.doc"/></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57.wmf"/><Relationship Id="rId4" Type="http://schemas.openxmlformats.org/officeDocument/2006/relationships/oleObject" Target="../embeddings/Microsoft_Word_97_-_2003_Document12.doc"/></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58.wmf"/><Relationship Id="rId4" Type="http://schemas.openxmlformats.org/officeDocument/2006/relationships/oleObject" Target="../embeddings/Microsoft_Word_97_-_2003_Document13.doc"/></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5" Type="http://schemas.openxmlformats.org/officeDocument/2006/relationships/image" Target="../media/image59.wmf"/><Relationship Id="rId4" Type="http://schemas.openxmlformats.org/officeDocument/2006/relationships/oleObject" Target="../embeddings/Microsoft_Word_97_-_2003_Document14.doc"/></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0.wmf"/><Relationship Id="rId4" Type="http://schemas.openxmlformats.org/officeDocument/2006/relationships/oleObject" Target="../embeddings/Microsoft_Word_97_-_2003_Document15.doc"/></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7" y="6355912"/>
            <a:ext cx="2414954" cy="369332"/>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599455" y="463587"/>
            <a:ext cx="5945089" cy="461665"/>
          </a:xfrm>
          <a:prstGeom prst="rect">
            <a:avLst/>
          </a:prstGeom>
          <a:solidFill>
            <a:schemeClr val="bg1"/>
          </a:solidFill>
          <a:ln>
            <a:solidFill>
              <a:schemeClr val="tx2"/>
            </a:solidFill>
          </a:ln>
        </p:spPr>
        <p:txBody>
          <a:bodyPr wrap="non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Types of Coordinate Systems</a:t>
            </a:r>
          </a:p>
        </p:txBody>
      </p:sp>
      <p:sp>
        <p:nvSpPr>
          <p:cNvPr id="18435" name="Rectangle 3"/>
          <p:cNvSpPr>
            <a:spLocks noGrp="1" noChangeArrowheads="1"/>
          </p:cNvSpPr>
          <p:nvPr>
            <p:ph type="body" idx="1"/>
          </p:nvPr>
        </p:nvSpPr>
        <p:spPr>
          <a:xfrm>
            <a:off x="609600" y="1828800"/>
            <a:ext cx="7772400" cy="4572000"/>
          </a:xfrm>
        </p:spPr>
        <p:txBody>
          <a:bodyPr/>
          <a:lstStyle/>
          <a:p>
            <a:r>
              <a:rPr lang="en-US" smtClean="0">
                <a:solidFill>
                  <a:srgbClr val="FF3300"/>
                </a:solidFill>
              </a:rPr>
              <a:t>(1) Global Cartesian</a:t>
            </a:r>
            <a:r>
              <a:rPr lang="en-US" smtClean="0"/>
              <a:t> coordinates (x,y,z) for the whole earth</a:t>
            </a:r>
          </a:p>
          <a:p>
            <a:r>
              <a:rPr lang="en-US" smtClean="0">
                <a:solidFill>
                  <a:srgbClr val="FF3300"/>
                </a:solidFill>
              </a:rPr>
              <a:t>(2) Geographic</a:t>
            </a:r>
            <a:r>
              <a:rPr lang="en-US" smtClean="0"/>
              <a:t> coordinates (</a:t>
            </a:r>
            <a:r>
              <a:rPr lang="en-US" smtClean="0">
                <a:latin typeface="Symbol" pitchFamily="18" charset="2"/>
              </a:rPr>
              <a:t>f, l</a:t>
            </a:r>
            <a:r>
              <a:rPr lang="en-US" smtClean="0"/>
              <a:t>, z) </a:t>
            </a:r>
          </a:p>
          <a:p>
            <a:r>
              <a:rPr lang="en-US" smtClean="0">
                <a:solidFill>
                  <a:srgbClr val="FF3300"/>
                </a:solidFill>
              </a:rPr>
              <a:t>(3) Projected</a:t>
            </a:r>
            <a:r>
              <a:rPr lang="en-US" smtClean="0"/>
              <a:t> coordinates (x, y, z) on a local area of the earth’s surface</a:t>
            </a:r>
          </a:p>
          <a:p>
            <a:r>
              <a:rPr lang="en-US" smtClean="0"/>
              <a:t>The z-coordinate in (1) and (3) is defined </a:t>
            </a:r>
            <a:r>
              <a:rPr lang="en-US" smtClean="0">
                <a:solidFill>
                  <a:srgbClr val="FF3300"/>
                </a:solidFill>
              </a:rPr>
              <a:t>geometrically</a:t>
            </a:r>
            <a:r>
              <a:rPr lang="en-US" smtClean="0"/>
              <a:t>; in (2) the z-coordinate is defined </a:t>
            </a:r>
            <a:r>
              <a:rPr lang="en-US" smtClean="0">
                <a:solidFill>
                  <a:srgbClr val="FF3300"/>
                </a:solidFill>
              </a:rPr>
              <a:t>gravitationally</a:t>
            </a:r>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610600" cy="1143000"/>
          </a:xfrm>
        </p:spPr>
        <p:txBody>
          <a:bodyPr/>
          <a:lstStyle/>
          <a:p>
            <a:r>
              <a:rPr lang="en-US" smtClean="0">
                <a:solidFill>
                  <a:srgbClr val="FF3300"/>
                </a:solidFill>
              </a:rPr>
              <a:t>Global Cartesian</a:t>
            </a:r>
            <a:r>
              <a:rPr lang="en-US" smtClean="0"/>
              <a:t> Coordinates (x,y,z)</a:t>
            </a:r>
          </a:p>
        </p:txBody>
      </p:sp>
      <p:grpSp>
        <p:nvGrpSpPr>
          <p:cNvPr id="19459" name="Group 28"/>
          <p:cNvGrpSpPr>
            <a:grpSpLocks/>
          </p:cNvGrpSpPr>
          <p:nvPr/>
        </p:nvGrpSpPr>
        <p:grpSpPr bwMode="auto">
          <a:xfrm>
            <a:off x="1905000" y="1828800"/>
            <a:ext cx="5497513" cy="3790950"/>
            <a:chOff x="1200" y="1152"/>
            <a:chExt cx="3463" cy="2388"/>
          </a:xfrm>
        </p:grpSpPr>
        <p:sp>
          <p:nvSpPr>
            <p:cNvPr id="19460" name="Arc 25"/>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19461" name="Oval 4"/>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19462" name="Line 5"/>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19463" name="Text Box 6"/>
            <p:cNvSpPr txBox="1">
              <a:spLocks noChangeArrowheads="1"/>
            </p:cNvSpPr>
            <p:nvPr/>
          </p:nvSpPr>
          <p:spPr bwMode="auto">
            <a:xfrm>
              <a:off x="2924" y="2328"/>
              <a:ext cx="290" cy="327"/>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19464" name="Text Box 7"/>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19465" name="Text Box 8"/>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19466" name="Text Box 9"/>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19467" name="Line 13"/>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19468" name="Arc 14"/>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19469" name="Arc 15"/>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19470" name="Line 16"/>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19471" name="Line 17"/>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19472" name="Text Box 19"/>
            <p:cNvSpPr txBox="1">
              <a:spLocks noChangeArrowheads="1"/>
            </p:cNvSpPr>
            <p:nvPr/>
          </p:nvSpPr>
          <p:spPr bwMode="auto">
            <a:xfrm>
              <a:off x="1200" y="1388"/>
              <a:ext cx="1189" cy="596"/>
            </a:xfrm>
            <a:prstGeom prst="rect">
              <a:avLst/>
            </a:prstGeom>
            <a:noFill/>
            <a:ln w="9525">
              <a:noFill/>
              <a:miter lim="800000"/>
              <a:headEnd/>
              <a:tailEnd/>
            </a:ln>
          </p:spPr>
          <p:txBody>
            <a:bodyPr wrap="none">
              <a:spAutoFit/>
            </a:bodyPr>
            <a:lstStyle/>
            <a:p>
              <a:pPr algn="ctr"/>
              <a:r>
                <a:rPr lang="de-DE" sz="2800" b="0">
                  <a:latin typeface="Arial" charset="0"/>
                </a:rPr>
                <a:t>Greenwich</a:t>
              </a:r>
            </a:p>
            <a:p>
              <a:pPr algn="ctr"/>
              <a:r>
                <a:rPr lang="de-DE" sz="2800" b="0">
                  <a:latin typeface="Arial" charset="0"/>
                </a:rPr>
                <a:t>Meridian</a:t>
              </a:r>
              <a:endParaRPr lang="de-DE" sz="2800" b="0"/>
            </a:p>
          </p:txBody>
        </p:sp>
        <p:sp>
          <p:nvSpPr>
            <p:cNvPr id="19473" name="Line 20"/>
            <p:cNvSpPr>
              <a:spLocks noChangeShapeType="1"/>
            </p:cNvSpPr>
            <p:nvPr/>
          </p:nvSpPr>
          <p:spPr bwMode="auto">
            <a:xfrm>
              <a:off x="1930" y="1964"/>
              <a:ext cx="604" cy="338"/>
            </a:xfrm>
            <a:prstGeom prst="line">
              <a:avLst/>
            </a:prstGeom>
            <a:noFill/>
            <a:ln w="12700">
              <a:solidFill>
                <a:schemeClr val="tx1"/>
              </a:solidFill>
              <a:round/>
              <a:headEnd/>
              <a:tailEnd type="triangle" w="med" len="med"/>
            </a:ln>
          </p:spPr>
          <p:txBody>
            <a:bodyPr wrap="none" anchor="ctr"/>
            <a:lstStyle/>
            <a:p>
              <a:endParaRPr lang="en-US"/>
            </a:p>
          </p:txBody>
        </p:sp>
        <p:sp>
          <p:nvSpPr>
            <p:cNvPr id="19474" name="Text Box 21"/>
            <p:cNvSpPr txBox="1">
              <a:spLocks noChangeArrowheads="1"/>
            </p:cNvSpPr>
            <p:nvPr/>
          </p:nvSpPr>
          <p:spPr bwMode="auto">
            <a:xfrm>
              <a:off x="3761" y="3213"/>
              <a:ext cx="902" cy="327"/>
            </a:xfrm>
            <a:prstGeom prst="rect">
              <a:avLst/>
            </a:prstGeom>
            <a:noFill/>
            <a:ln w="9525">
              <a:noFill/>
              <a:miter lim="800000"/>
              <a:headEnd/>
              <a:tailEnd/>
            </a:ln>
          </p:spPr>
          <p:txBody>
            <a:bodyPr wrap="none">
              <a:spAutoFit/>
            </a:bodyPr>
            <a:lstStyle/>
            <a:p>
              <a:r>
                <a:rPr lang="de-DE" sz="2800" b="0">
                  <a:latin typeface="Arial" charset="0"/>
                </a:rPr>
                <a:t>Equator</a:t>
              </a:r>
              <a:endParaRPr lang="de-DE" sz="2800" b="0"/>
            </a:p>
          </p:txBody>
        </p:sp>
        <p:sp>
          <p:nvSpPr>
            <p:cNvPr id="19475" name="Line 22"/>
            <p:cNvSpPr>
              <a:spLocks noChangeShapeType="1"/>
            </p:cNvSpPr>
            <p:nvPr/>
          </p:nvSpPr>
          <p:spPr bwMode="auto">
            <a:xfrm flipH="1" flipV="1">
              <a:off x="3382" y="2803"/>
              <a:ext cx="476" cy="461"/>
            </a:xfrm>
            <a:prstGeom prst="line">
              <a:avLst/>
            </a:prstGeom>
            <a:noFill/>
            <a:ln w="12700">
              <a:solidFill>
                <a:schemeClr val="tx1"/>
              </a:solidFill>
              <a:round/>
              <a:headEnd/>
              <a:tailEnd type="triangle" w="med" len="med"/>
            </a:ln>
          </p:spPr>
          <p:txBody>
            <a:bodyPr wrap="none" anchor="ctr"/>
            <a:lstStyle/>
            <a:p>
              <a:endParaRPr lang="en-US"/>
            </a:p>
          </p:txBody>
        </p:sp>
        <p:sp>
          <p:nvSpPr>
            <p:cNvPr id="19476" name="Line 23"/>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19477" name="Text Box 24"/>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19478" name="Arc 26"/>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grpSp>
      <p:sp>
        <p:nvSpPr>
          <p:cNvPr id="23" name="TextBox 22"/>
          <p:cNvSpPr txBox="1"/>
          <p:nvPr/>
        </p:nvSpPr>
        <p:spPr>
          <a:xfrm>
            <a:off x="2743200" y="6172200"/>
            <a:ext cx="3671774" cy="400110"/>
          </a:xfrm>
          <a:prstGeom prst="rect">
            <a:avLst/>
          </a:prstGeom>
          <a:noFill/>
        </p:spPr>
        <p:txBody>
          <a:bodyPr wrap="none" rtlCol="0">
            <a:spAutoFit/>
          </a:bodyPr>
          <a:lstStyle/>
          <a:p>
            <a:r>
              <a:rPr lang="en-US" dirty="0" smtClean="0"/>
              <a:t>Next 7 slides are from Dr Irmak</a:t>
            </a:r>
            <a:endParaRPr lang="en-US" dirty="0"/>
          </a:p>
        </p:txBody>
      </p:sp>
    </p:spTree>
    <p:extLst>
      <p:ext uri="{BB962C8B-B14F-4D97-AF65-F5344CB8AC3E}">
        <p14:creationId xmlns:p14="http://schemas.microsoft.com/office/powerpoint/2010/main" val="4170922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533400"/>
            <a:ext cx="8763000" cy="1143000"/>
          </a:xfrm>
        </p:spPr>
        <p:txBody>
          <a:bodyPr/>
          <a:lstStyle/>
          <a:p>
            <a:pPr algn="l"/>
            <a:r>
              <a:rPr lang="en-US" sz="3200" b="1" smtClean="0">
                <a:solidFill>
                  <a:srgbClr val="0000FF"/>
                </a:solidFill>
              </a:rPr>
              <a:t>Spatial Reference =  Datum +                                   </a:t>
            </a:r>
            <a:br>
              <a:rPr lang="en-US" sz="3200" b="1" smtClean="0">
                <a:solidFill>
                  <a:srgbClr val="0000FF"/>
                </a:solidFill>
              </a:rPr>
            </a:br>
            <a:r>
              <a:rPr lang="en-US" sz="3200" b="1" smtClean="0">
                <a:solidFill>
                  <a:srgbClr val="0000FF"/>
                </a:solidFill>
              </a:rPr>
              <a:t>                                   Projection + </a:t>
            </a:r>
            <a:br>
              <a:rPr lang="en-US" sz="3200" b="1" smtClean="0">
                <a:solidFill>
                  <a:srgbClr val="0000FF"/>
                </a:solidFill>
              </a:rPr>
            </a:br>
            <a:r>
              <a:rPr lang="en-US" sz="3200" b="1" smtClean="0">
                <a:solidFill>
                  <a:srgbClr val="0000FF"/>
                </a:solidFill>
              </a:rPr>
              <a:t>                                   Coordinate system</a:t>
            </a:r>
          </a:p>
        </p:txBody>
      </p:sp>
      <p:sp>
        <p:nvSpPr>
          <p:cNvPr id="16387" name="Rectangle 3"/>
          <p:cNvSpPr>
            <a:spLocks noGrp="1" noChangeArrowheads="1"/>
          </p:cNvSpPr>
          <p:nvPr>
            <p:ph type="body" idx="1"/>
          </p:nvPr>
        </p:nvSpPr>
        <p:spPr>
          <a:xfrm>
            <a:off x="685800" y="1981200"/>
            <a:ext cx="7772400" cy="4572000"/>
          </a:xfrm>
        </p:spPr>
        <p:txBody>
          <a:bodyPr/>
          <a:lstStyle/>
          <a:p>
            <a:r>
              <a:rPr lang="en-US" sz="2800" smtClean="0"/>
              <a:t>For consistent analysis the </a:t>
            </a:r>
            <a:r>
              <a:rPr lang="en-US" sz="2800" smtClean="0">
                <a:solidFill>
                  <a:srgbClr val="FF3300"/>
                </a:solidFill>
              </a:rPr>
              <a:t>spatial reference</a:t>
            </a:r>
            <a:r>
              <a:rPr lang="en-US" sz="2800" smtClean="0"/>
              <a:t> of data sets should be the </a:t>
            </a:r>
            <a:r>
              <a:rPr lang="en-US" sz="2800" smtClean="0">
                <a:solidFill>
                  <a:srgbClr val="FF3300"/>
                </a:solidFill>
              </a:rPr>
              <a:t>same.</a:t>
            </a:r>
          </a:p>
          <a:p>
            <a:r>
              <a:rPr lang="en-US" sz="2800" smtClean="0"/>
              <a:t>ArcGIS does </a:t>
            </a:r>
            <a:r>
              <a:rPr lang="en-US" sz="2800" smtClean="0">
                <a:solidFill>
                  <a:srgbClr val="FF3300"/>
                </a:solidFill>
              </a:rPr>
              <a:t>projection on the fly</a:t>
            </a:r>
            <a:r>
              <a:rPr lang="en-US" sz="2800" smtClean="0"/>
              <a:t> so can display data with different spatial references properly </a:t>
            </a:r>
            <a:r>
              <a:rPr lang="en-US" sz="2800" b="1" i="1" smtClean="0">
                <a:solidFill>
                  <a:srgbClr val="FF3300"/>
                </a:solidFill>
              </a:rPr>
              <a:t>if they are properly specified.</a:t>
            </a:r>
          </a:p>
          <a:p>
            <a:r>
              <a:rPr lang="en-US" sz="2800" smtClean="0"/>
              <a:t>ArcGIS terminology</a:t>
            </a:r>
          </a:p>
          <a:p>
            <a:pPr lvl="1"/>
            <a:r>
              <a:rPr lang="en-US" sz="2400" b="1" smtClean="0">
                <a:solidFill>
                  <a:srgbClr val="FF3300"/>
                </a:solidFill>
              </a:rPr>
              <a:t>Define projection.</a:t>
            </a:r>
            <a:r>
              <a:rPr lang="en-US" sz="2400" smtClean="0"/>
              <a:t>  Specify the projection for some data without changing the data.</a:t>
            </a:r>
          </a:p>
          <a:p>
            <a:pPr lvl="1"/>
            <a:r>
              <a:rPr lang="en-US" sz="2400" b="1" smtClean="0">
                <a:solidFill>
                  <a:srgbClr val="FF3300"/>
                </a:solidFill>
              </a:rPr>
              <a:t>Project.</a:t>
            </a:r>
            <a:r>
              <a:rPr lang="en-US" sz="2400" smtClean="0"/>
              <a:t>  Change the data from one projection to another. </a:t>
            </a:r>
          </a:p>
        </p:txBody>
      </p:sp>
    </p:spTree>
    <p:extLst>
      <p:ext uri="{BB962C8B-B14F-4D97-AF65-F5344CB8AC3E}">
        <p14:creationId xmlns:p14="http://schemas.microsoft.com/office/powerpoint/2010/main" val="3818252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46" name="Document" r:id="rId4" imgW="7759080" imgH="3960000" progId="Word.Document.8">
                  <p:embed/>
                </p:oleObj>
              </mc:Choice>
              <mc:Fallback>
                <p:oleObj name="Document" r:id="rId4" imgW="7759080" imgH="3960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02422"/>
            <a:ext cx="6477000" cy="4936478"/>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07804" y="236025"/>
            <a:ext cx="7772400" cy="1143000"/>
          </a:xfrm>
        </p:spPr>
        <p:txBody>
          <a:bodyPr/>
          <a:lstStyle/>
          <a:p>
            <a:r>
              <a:rPr lang="en-US" dirty="0" smtClean="0"/>
              <a:t>Readings: Map Projection</a:t>
            </a:r>
            <a:endParaRPr lang="en-US" dirty="0"/>
          </a:p>
        </p:txBody>
      </p:sp>
      <p:sp>
        <p:nvSpPr>
          <p:cNvPr id="4" name="Rectangle 3"/>
          <p:cNvSpPr/>
          <p:nvPr/>
        </p:nvSpPr>
        <p:spPr>
          <a:xfrm>
            <a:off x="685800" y="1066800"/>
            <a:ext cx="7848600" cy="307777"/>
          </a:xfrm>
          <a:prstGeom prst="rect">
            <a:avLst/>
          </a:prstGeom>
        </p:spPr>
        <p:txBody>
          <a:bodyPr wrap="square">
            <a:spAutoFit/>
          </a:bodyPr>
          <a:lstStyle/>
          <a:p>
            <a:r>
              <a:rPr lang="en-US" sz="1400" dirty="0">
                <a:hlinkClick r:id="rId3"/>
              </a:rPr>
              <a:t>http://resources.arcgis.com/en/help/main/10.2/#/What_are_map_projections/003r00000001000000</a:t>
            </a:r>
            <a:r>
              <a:rPr lang="en-US" sz="1400" dirty="0" smtClean="0">
                <a:hlinkClick r:id="rId3"/>
              </a:rPr>
              <a:t>/</a:t>
            </a:r>
            <a:r>
              <a:rPr lang="en-US" sz="1400" dirty="0" smtClean="0"/>
              <a:t> </a:t>
            </a:r>
            <a:endParaRPr lang="en-US" sz="1400" dirty="0"/>
          </a:p>
        </p:txBody>
      </p:sp>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70"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Converting Vertical </a:t>
            </a:r>
            <a:r>
              <a:rPr lang="en-US" dirty="0" err="1" smtClean="0"/>
              <a:t>Datums</a:t>
            </a:r>
            <a:endParaRPr lang="en-US" dirty="0"/>
          </a:p>
        </p:txBody>
      </p:sp>
      <p:pic>
        <p:nvPicPr>
          <p:cNvPr id="4" name="Picture 3"/>
          <p:cNvPicPr>
            <a:picLocks noChangeAspect="1"/>
          </p:cNvPicPr>
          <p:nvPr/>
        </p:nvPicPr>
        <p:blipFill>
          <a:blip r:embed="rId2"/>
          <a:stretch>
            <a:fillRect/>
          </a:stretch>
        </p:blipFill>
        <p:spPr>
          <a:xfrm>
            <a:off x="1905000" y="2057400"/>
            <a:ext cx="4942894" cy="4635500"/>
          </a:xfrm>
          <a:prstGeom prst="rect">
            <a:avLst/>
          </a:prstGeom>
        </p:spPr>
      </p:pic>
      <p:sp>
        <p:nvSpPr>
          <p:cNvPr id="6" name="Rectangle 3"/>
          <p:cNvSpPr txBox="1">
            <a:spLocks noChangeArrowheads="1"/>
          </p:cNvSpPr>
          <p:nvPr/>
        </p:nvSpPr>
        <p:spPr bwMode="auto">
          <a:xfrm>
            <a:off x="838200" y="990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b="0" kern="0" dirty="0" smtClean="0">
                <a:solidFill>
                  <a:srgbClr val="000000"/>
                </a:solidFill>
              </a:rPr>
              <a:t>VERTCON (not in </a:t>
            </a:r>
            <a:r>
              <a:rPr lang="en-US" sz="2400" b="0" kern="0" dirty="0" err="1" smtClean="0">
                <a:solidFill>
                  <a:srgbClr val="000000"/>
                </a:solidFill>
              </a:rPr>
              <a:t>ArcInfo</a:t>
            </a:r>
            <a:r>
              <a:rPr lang="en-US" sz="2400" b="0" kern="0" dirty="0" smtClean="0">
                <a:solidFill>
                  <a:srgbClr val="000000"/>
                </a:solidFill>
              </a:rPr>
              <a:t>)</a:t>
            </a:r>
          </a:p>
          <a:p>
            <a:pPr lvl="1"/>
            <a:r>
              <a:rPr lang="en-US" sz="1400" b="0" kern="0" dirty="0">
                <a:solidFill>
                  <a:srgbClr val="0000FF"/>
                </a:solidFill>
                <a:hlinkClick r:id="rId3"/>
              </a:rPr>
              <a:t>http://</a:t>
            </a:r>
            <a:r>
              <a:rPr lang="en-US" sz="1400" b="0" kern="0" dirty="0" smtClean="0">
                <a:solidFill>
                  <a:srgbClr val="0000FF"/>
                </a:solidFill>
                <a:hlinkClick r:id="rId3"/>
              </a:rPr>
              <a:t>www.ngs.noaa.gov/TOOLS/Vertcon/vertcon.html</a:t>
            </a:r>
            <a:endParaRPr lang="en-US" sz="1400" b="0" kern="0" dirty="0" smtClean="0">
              <a:solidFill>
                <a:srgbClr val="0000FF"/>
              </a:solidFill>
            </a:endParaRPr>
          </a:p>
          <a:p>
            <a:pPr lvl="1"/>
            <a:r>
              <a:rPr lang="en-US" sz="1400" b="0" kern="0" dirty="0">
                <a:solidFill>
                  <a:srgbClr val="0000FF"/>
                </a:solidFill>
              </a:rPr>
              <a:t>Tool </a:t>
            </a:r>
            <a:r>
              <a:rPr lang="en-US" sz="1400" b="0" kern="0" dirty="0">
                <a:solidFill>
                  <a:srgbClr val="0000FF"/>
                </a:solidFill>
                <a:hlinkClick r:id="rId4"/>
              </a:rPr>
              <a:t>http://</a:t>
            </a:r>
            <a:r>
              <a:rPr lang="en-US" sz="1400" b="0" kern="0" dirty="0" smtClean="0">
                <a:solidFill>
                  <a:srgbClr val="0000FF"/>
                </a:solidFill>
                <a:hlinkClick r:id="rId4"/>
              </a:rPr>
              <a:t>www.ngs.noaa.gov/cgi-bin/VERTCON/vert_con.prl</a:t>
            </a:r>
            <a:r>
              <a:rPr lang="en-US" sz="1400" b="0" kern="0" dirty="0" smtClean="0">
                <a:solidFill>
                  <a:srgbClr val="0000FF"/>
                </a:solidFill>
              </a:rPr>
              <a:t>  </a:t>
            </a:r>
          </a:p>
        </p:txBody>
      </p:sp>
    </p:spTree>
    <p:extLst>
      <p:ext uri="{BB962C8B-B14F-4D97-AF65-F5344CB8AC3E}">
        <p14:creationId xmlns:p14="http://schemas.microsoft.com/office/powerpoint/2010/main" val="228872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Datum differences in the Great Salt Lake Region</a:t>
            </a:r>
            <a:endParaRPr lang="en-US" dirty="0"/>
          </a:p>
        </p:txBody>
      </p:sp>
      <p:sp>
        <p:nvSpPr>
          <p:cNvPr id="6" name="Content Placeholder 5"/>
          <p:cNvSpPr>
            <a:spLocks noGrp="1"/>
          </p:cNvSpPr>
          <p:nvPr>
            <p:ph sz="half" idx="2"/>
          </p:nvPr>
        </p:nvSpPr>
        <p:spPr>
          <a:xfrm>
            <a:off x="5257800" y="2438400"/>
            <a:ext cx="3603893" cy="4114800"/>
          </a:xfrm>
        </p:spPr>
        <p:txBody>
          <a:bodyPr/>
          <a:lstStyle/>
          <a:p>
            <a:r>
              <a:rPr lang="en-US" sz="1800" dirty="0" smtClean="0"/>
              <a:t>NAVD88-NGVD29 from </a:t>
            </a:r>
            <a:r>
              <a:rPr lang="en-US" sz="1800" dirty="0" smtClean="0">
                <a:hlinkClick r:id="rId2"/>
              </a:rPr>
              <a:t>http</a:t>
            </a:r>
            <a:r>
              <a:rPr lang="en-US" sz="1800" dirty="0">
                <a:hlinkClick r:id="rId2"/>
              </a:rPr>
              <a:t>://</a:t>
            </a:r>
            <a:r>
              <a:rPr lang="en-US" sz="1800" dirty="0" smtClean="0">
                <a:hlinkClick r:id="rId2"/>
              </a:rPr>
              <a:t>download.osgeo.org/proj/vdatum/vertcon/</a:t>
            </a:r>
            <a:r>
              <a:rPr lang="en-US" sz="1800" dirty="0" smtClean="0"/>
              <a:t> </a:t>
            </a:r>
          </a:p>
          <a:p>
            <a:r>
              <a:rPr lang="en-US" sz="1800" dirty="0" smtClean="0"/>
              <a:t>Surprising that differences vary by up to 0.1 m (4 inches) across the extent of the GSL</a:t>
            </a:r>
          </a:p>
          <a:p>
            <a:r>
              <a:rPr lang="en-US" sz="1800" dirty="0" smtClean="0"/>
              <a:t>National Elevation dataset uses NAVD 88</a:t>
            </a:r>
          </a:p>
          <a:p>
            <a:r>
              <a:rPr lang="en-US" sz="1800" dirty="0" smtClean="0"/>
              <a:t>GSL Level records use NGVD29</a:t>
            </a:r>
            <a:endParaRPr lang="en-US" sz="1800" dirty="0"/>
          </a:p>
        </p:txBody>
      </p:sp>
      <p:pic>
        <p:nvPicPr>
          <p:cNvPr id="4" name="Picture 3"/>
          <p:cNvPicPr>
            <a:picLocks noChangeAspect="1"/>
          </p:cNvPicPr>
          <p:nvPr/>
        </p:nvPicPr>
        <p:blipFill>
          <a:blip r:embed="rId3"/>
          <a:stretch>
            <a:fillRect/>
          </a:stretch>
        </p:blipFill>
        <p:spPr>
          <a:xfrm>
            <a:off x="457200" y="2007637"/>
            <a:ext cx="4625707" cy="4314825"/>
          </a:xfrm>
          <a:prstGeom prst="rect">
            <a:avLst/>
          </a:prstGeom>
        </p:spPr>
      </p:pic>
    </p:spTree>
    <p:extLst>
      <p:ext uri="{BB962C8B-B14F-4D97-AF65-F5344CB8AC3E}">
        <p14:creationId xmlns:p14="http://schemas.microsoft.com/office/powerpoint/2010/main" val="2289324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14" name="Document" r:id="rId4" imgW="2507760" imgH="1781280" progId="Word.Document.8">
                  <p:embed/>
                </p:oleObj>
              </mc:Choice>
              <mc:Fallback>
                <p:oleObj name="Document" r:id="rId4" imgW="2507760" imgH="1781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15" name="Document" r:id="rId7" imgW="2378160" imgH="2219400" progId="Word.Document.8">
                  <p:embed/>
                </p:oleObj>
              </mc:Choice>
              <mc:Fallback>
                <p:oleObj name="Document" r:id="rId7" imgW="2378160" imgH="2219400" progId="Word.Documen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18" name="Document" r:id="rId4" imgW="2568600" imgH="1866960" progId="Word.Document.8">
                  <p:embed/>
                </p:oleObj>
              </mc:Choice>
              <mc:Fallback>
                <p:oleObj name="Document" r:id="rId4" imgW="2568600" imgH="186696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182" name="Document" r:id="rId4" imgW="1882800" imgH="1247760" progId="Word.Document.8">
                  <p:embed/>
                </p:oleObj>
              </mc:Choice>
              <mc:Fallback>
                <p:oleObj name="Document" r:id="rId4" imgW="1882800" imgH="124776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183" name="Document" r:id="rId7" imgW="1943640" imgH="1819440" progId="Word.Document.8">
                  <p:embed/>
                </p:oleObj>
              </mc:Choice>
              <mc:Fallback>
                <p:oleObj name="Document" r:id="rId7" imgW="1943640" imgH="1819440" progId="Word.Document.8">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184" name="Document" r:id="rId10" imgW="2362680" imgH="1685880" progId="Word.Document.8">
                  <p:embed/>
                </p:oleObj>
              </mc:Choice>
              <mc:Fallback>
                <p:oleObj name="Document" r:id="rId10" imgW="2362680" imgH="1685880" progId="Word.Document.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206" name="Document" r:id="rId4" imgW="2019960" imgH="1971720" progId="Word.Document.8">
                  <p:embed/>
                </p:oleObj>
              </mc:Choice>
              <mc:Fallback>
                <p:oleObj name="Document" r:id="rId4" imgW="2019960" imgH="197172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207" name="Document" r:id="rId7" imgW="1501920" imgH="2390760" progId="Word.Document.8">
                  <p:embed/>
                </p:oleObj>
              </mc:Choice>
              <mc:Fallback>
                <p:oleObj name="Document" r:id="rId7" imgW="1501920" imgH="2390760" progId="Word.Documen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208" name="Document" r:id="rId10" imgW="1631160" imgH="2266920" progId="Word.Document.8">
                  <p:embed/>
                </p:oleObj>
              </mc:Choice>
              <mc:Fallback>
                <p:oleObj name="Document" r:id="rId10" imgW="1631160" imgH="2266920" progId="Word.Document.8">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sz="4000" smtClean="0"/>
              <a:t>Albers Equal Area Conic Projection</a:t>
            </a:r>
            <a:endParaRPr lang="en-US"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190" name="Document" r:id="rId4" imgW="4100040" imgH="4143240" progId="Word.Document.8">
                  <p:embed/>
                </p:oleObj>
              </mc:Choice>
              <mc:Fallback>
                <p:oleObj name="Document" r:id="rId4" imgW="4100040" imgH="414324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14" name="Document" r:id="rId4" imgW="3079080" imgH="4229280" progId="Word.Document.8">
                  <p:embed/>
                </p:oleObj>
              </mc:Choice>
              <mc:Fallback>
                <p:oleObj name="Document" r:id="rId4" imgW="3079080" imgH="42292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38" name="Document" r:id="rId4" imgW="3162960" imgH="4876920" progId="Word.Document.8">
                  <p:embed/>
                </p:oleObj>
              </mc:Choice>
              <mc:Fallback>
                <p:oleObj name="Document" r:id="rId4" imgW="3162960" imgH="487692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62" name="Document" r:id="rId4" imgW="3071520" imgH="4133880" progId="Word.Document.8">
                  <p:embed/>
                </p:oleObj>
              </mc:Choice>
              <mc:Fallback>
                <p:oleObj name="Document" r:id="rId4" imgW="3071520" imgH="413388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286" name="Document" r:id="rId4" imgW="1882800" imgH="1247760" progId="Word.Document.8">
                  <p:embed/>
                </p:oleObj>
              </mc:Choice>
              <mc:Fallback>
                <p:oleObj name="Document" r:id="rId4" imgW="1882800" imgH="124776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4.xml><?xml version="1.0" encoding="utf-8"?>
<ds:datastoreItem xmlns:ds="http://schemas.openxmlformats.org/officeDocument/2006/customXml" ds:itemID="{1B135007-E379-46CA-9847-01A077D7E954}">
  <ds:schemaRefs>
    <ds:schemaRef ds:uri="ESRI.ArcGIS.Mapping.OfficeIntegration.PowerPointInfo"/>
  </ds:schemaRefs>
</ds:datastoreItem>
</file>

<file path=customXml/itemProps5.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6.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7.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8.xml><?xml version="1.0" encoding="utf-8"?>
<ds:datastoreItem xmlns:ds="http://schemas.openxmlformats.org/officeDocument/2006/customXml" ds:itemID="{C135782C-CD69-4BF5-A5BB-78A27BAD5C2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1494</TotalTime>
  <Words>3298</Words>
  <Application>Microsoft Office PowerPoint</Application>
  <PresentationFormat>On-screen Show (4:3)</PresentationFormat>
  <Paragraphs>509</Paragraphs>
  <Slides>76</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Default Design</vt:lpstr>
      <vt:lpstr>Document</vt:lpstr>
      <vt:lpstr>Equation</vt:lpstr>
      <vt:lpstr>Geodesy, Map Projections and Coordinate Systems</vt:lpstr>
      <vt:lpstr>Learning Objectives: By the end of this class you should be able to:</vt:lpstr>
      <vt:lpstr>Readings: Map Projection</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Types of Coordinate Systems</vt:lpstr>
      <vt:lpstr>Global Cartesian Coordinates (x,y,z)</vt:lpstr>
      <vt:lpstr>Spatial Reference =  Datum +                                                                       Projection +                                     Coordinate system</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Geodetic Datum differences in the Great Salt Lake Region</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Maidment</cp:lastModifiedBy>
  <cp:revision>148</cp:revision>
  <cp:lastPrinted>2011-09-10T08:46:57Z</cp:lastPrinted>
  <dcterms:created xsi:type="dcterms:W3CDTF">1998-09-22T03:35:01Z</dcterms:created>
  <dcterms:modified xsi:type="dcterms:W3CDTF">2015-09-15T06:23:56Z</dcterms:modified>
</cp:coreProperties>
</file>