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3" r:id="rId2"/>
  </p:sldMasterIdLst>
  <p:notesMasterIdLst>
    <p:notesMasterId r:id="rId14"/>
  </p:notesMasterIdLst>
  <p:sldIdLst>
    <p:sldId id="269" r:id="rId3"/>
    <p:sldId id="316" r:id="rId4"/>
    <p:sldId id="358" r:id="rId5"/>
    <p:sldId id="363" r:id="rId6"/>
    <p:sldId id="366" r:id="rId7"/>
    <p:sldId id="365" r:id="rId8"/>
    <p:sldId id="367" r:id="rId9"/>
    <p:sldId id="369" r:id="rId10"/>
    <p:sldId id="364" r:id="rId11"/>
    <p:sldId id="362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" initials="N" lastIdx="5" clrIdx="0"/>
  <p:cmAuthor id="1" name="Taehoon Lim" initials="TL" lastIdx="1" clrIdx="1">
    <p:extLst>
      <p:ext uri="{19B8F6BF-5375-455C-9EA6-DF929625EA0E}">
        <p15:presenceInfo xmlns:p15="http://schemas.microsoft.com/office/powerpoint/2012/main" userId="2bf2c482c8bbe4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24" d="100"/>
          <a:sy n="124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BF86-94C9-43ED-9200-95D796079081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B275-255E-4196-ADAB-4F50F3A399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4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7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72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6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399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65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58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09"/>
            <a:ext cx="3429000" cy="6834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4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65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399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6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3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09"/>
            <a:ext cx="3429000" cy="6834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E8A87E-5312-0140-BEB2-D5E89A6273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7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E8A87E-5312-0140-BEB2-D5E89A6273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382000" cy="39624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 smtClean="0"/>
              <a:t>GIS In Water Resources </a:t>
            </a:r>
            <a:br>
              <a:rPr lang="en-US" sz="4000" b="1" dirty="0" smtClean="0"/>
            </a:br>
            <a:r>
              <a:rPr lang="en-US" sz="4000" b="1" dirty="0" smtClean="0"/>
              <a:t>C </a:t>
            </a:r>
            <a:r>
              <a:rPr lang="en-US" sz="4000" b="1" dirty="0"/>
              <a:t>E 394K</a:t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Impact of Floods to the Bridge Deterioration Process – The case of Onion Creek</a:t>
            </a:r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2057400"/>
          </a:xfrm>
        </p:spPr>
        <p:txBody>
          <a:bodyPr anchor="t">
            <a:noAutofit/>
          </a:bodyPr>
          <a:lstStyle/>
          <a:p>
            <a:pPr algn="ctr">
              <a:spcAft>
                <a:spcPts val="600"/>
              </a:spcAft>
            </a:pPr>
            <a:endParaRPr lang="en-US" sz="2400" dirty="0" smtClean="0"/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Oscar Galvis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Nov 22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2016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65319"/>
      </p:ext>
    </p:extLst>
  </p:cSld>
  <p:clrMapOvr>
    <a:masterClrMapping/>
  </p:clrMapOvr>
  <p:transition advTm="123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Moving Forward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2228246"/>
            <a:ext cx="8458200" cy="4172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spc="-70" smtClean="0"/>
              <a:t>Automate </a:t>
            </a:r>
            <a:r>
              <a:rPr lang="en-US" sz="3500" spc="-70" dirty="0"/>
              <a:t>analysis for more catchments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500" spc="-7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500" spc="-7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500" spc="-70" dirty="0" smtClean="0"/>
          </a:p>
        </p:txBody>
      </p:sp>
    </p:spTree>
    <p:extLst>
      <p:ext uri="{BB962C8B-B14F-4D97-AF65-F5344CB8AC3E}">
        <p14:creationId xmlns:p14="http://schemas.microsoft.com/office/powerpoint/2010/main" val="391456209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2954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you for your attention!</a:t>
            </a:r>
          </a:p>
          <a:p>
            <a:pPr algn="ctr"/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30143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6"/>
    </mc:Choice>
    <mc:Fallback xmlns="">
      <p:transition spd="slow" advTm="68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82296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Problem: Floods Impact Bridge “Natural” Deterioration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940" y="2286000"/>
            <a:ext cx="4495800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Overtopping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Impacts on Piers and abutments</a:t>
            </a:r>
          </a:p>
          <a:p>
            <a:pPr lvl="0"/>
            <a:endParaRPr lang="en-US" sz="3600" dirty="0" smtClean="0"/>
          </a:p>
          <a:p>
            <a:endParaRPr lang="en-US" sz="3500" spc="-70" dirty="0" smtClean="0"/>
          </a:p>
        </p:txBody>
      </p:sp>
      <p:sp>
        <p:nvSpPr>
          <p:cNvPr id="4" name="TextBox 4"/>
          <p:cNvSpPr txBox="1"/>
          <p:nvPr/>
        </p:nvSpPr>
        <p:spPr>
          <a:xfrm>
            <a:off x="393940" y="4152181"/>
            <a:ext cx="4495800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And a lot more!</a:t>
            </a:r>
          </a:p>
          <a:p>
            <a:endParaRPr lang="en-US" sz="3500" spc="-7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04" y="2380531"/>
            <a:ext cx="4724400" cy="3543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75" y="2477307"/>
            <a:ext cx="4843057" cy="27229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00" y="3367894"/>
            <a:ext cx="52387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2597"/>
      </p:ext>
    </p:extLst>
  </p:cSld>
  <p:clrMapOvr>
    <a:masterClrMapping/>
  </p:clrMapOvr>
  <p:transition advTm="37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Methodology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" name="Paralelogramo 1"/>
          <p:cNvSpPr/>
          <p:nvPr/>
        </p:nvSpPr>
        <p:spPr>
          <a:xfrm>
            <a:off x="685800" y="4286534"/>
            <a:ext cx="2590800" cy="9906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Bridge Deterioration Due to Floods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Paralelogramo 4"/>
          <p:cNvSpPr/>
          <p:nvPr/>
        </p:nvSpPr>
        <p:spPr>
          <a:xfrm>
            <a:off x="5479577" y="1879980"/>
            <a:ext cx="2292823" cy="78702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Hydrologic Information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2561231" y="1879980"/>
            <a:ext cx="2086969" cy="655061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Bridge Inventory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10000" y="3149220"/>
            <a:ext cx="2447499" cy="609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HAND Analysis</a:t>
            </a:r>
            <a:endParaRPr lang="en-US" sz="2400" dirty="0"/>
          </a:p>
        </p:txBody>
      </p:sp>
      <p:sp>
        <p:nvSpPr>
          <p:cNvPr id="9" name="Rectángulo 8"/>
          <p:cNvSpPr/>
          <p:nvPr/>
        </p:nvSpPr>
        <p:spPr>
          <a:xfrm>
            <a:off x="3806371" y="4311555"/>
            <a:ext cx="2447499" cy="9655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Assess Impacts on Bridges</a:t>
            </a:r>
            <a:endParaRPr lang="en-US" sz="2400" dirty="0"/>
          </a:p>
        </p:txBody>
      </p:sp>
      <p:sp>
        <p:nvSpPr>
          <p:cNvPr id="10" name="Rectángulo 9"/>
          <p:cNvSpPr/>
          <p:nvPr/>
        </p:nvSpPr>
        <p:spPr>
          <a:xfrm>
            <a:off x="3810000" y="5676901"/>
            <a:ext cx="2447499" cy="9655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Estimate Economic Impact</a:t>
            </a:r>
            <a:endParaRPr lang="en-US" sz="2400" dirty="0"/>
          </a:p>
        </p:txBody>
      </p:sp>
      <p:cxnSp>
        <p:nvCxnSpPr>
          <p:cNvPr id="12" name="Conector recto de flecha 11"/>
          <p:cNvCxnSpPr>
            <a:stCxn id="6" idx="4"/>
            <a:endCxn id="3" idx="0"/>
          </p:cNvCxnSpPr>
          <p:nvPr/>
        </p:nvCxnSpPr>
        <p:spPr>
          <a:xfrm>
            <a:off x="3604716" y="2535041"/>
            <a:ext cx="1429034" cy="614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5" idx="3"/>
            <a:endCxn id="3" idx="0"/>
          </p:cNvCxnSpPr>
          <p:nvPr/>
        </p:nvCxnSpPr>
        <p:spPr>
          <a:xfrm flipH="1">
            <a:off x="5033750" y="2667000"/>
            <a:ext cx="1493861" cy="482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3" idx="2"/>
            <a:endCxn id="9" idx="0"/>
          </p:cNvCxnSpPr>
          <p:nvPr/>
        </p:nvCxnSpPr>
        <p:spPr>
          <a:xfrm flipH="1">
            <a:off x="5030121" y="3758820"/>
            <a:ext cx="3629" cy="5527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2" idx="2"/>
            <a:endCxn id="9" idx="1"/>
          </p:cNvCxnSpPr>
          <p:nvPr/>
        </p:nvCxnSpPr>
        <p:spPr>
          <a:xfrm>
            <a:off x="3152775" y="4781834"/>
            <a:ext cx="653596" cy="12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9" idx="2"/>
            <a:endCxn id="10" idx="0"/>
          </p:cNvCxnSpPr>
          <p:nvPr/>
        </p:nvCxnSpPr>
        <p:spPr>
          <a:xfrm>
            <a:off x="5030121" y="5277134"/>
            <a:ext cx="3629" cy="399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aralelogramo 5"/>
          <p:cNvSpPr/>
          <p:nvPr/>
        </p:nvSpPr>
        <p:spPr>
          <a:xfrm>
            <a:off x="6527708" y="4448592"/>
            <a:ext cx="2581458" cy="691503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LIDAR Information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Conector recto de flecha 11"/>
          <p:cNvCxnSpPr>
            <a:stCxn id="14" idx="5"/>
            <a:endCxn id="9" idx="3"/>
          </p:cNvCxnSpPr>
          <p:nvPr/>
        </p:nvCxnSpPr>
        <p:spPr>
          <a:xfrm flipH="1">
            <a:off x="6253870" y="4794344"/>
            <a:ext cx="3602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05143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Case Study: Onion Creek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b="7446"/>
          <a:stretch/>
        </p:blipFill>
        <p:spPr>
          <a:xfrm>
            <a:off x="2180358" y="1600198"/>
            <a:ext cx="4601441" cy="51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5534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Inputs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905000"/>
            <a:ext cx="8458200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Bridge Inventory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Lidar Information (Thanks to Lukas Godbout)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Height of the Bridges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Hydrologic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NHD flowlines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Maximum 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Wright et al. (2012)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Potential Maximum Flow for 2100</a:t>
            </a:r>
          </a:p>
        </p:txBody>
      </p:sp>
    </p:spTree>
    <p:extLst>
      <p:ext uri="{BB962C8B-B14F-4D97-AF65-F5344CB8AC3E}">
        <p14:creationId xmlns:p14="http://schemas.microsoft.com/office/powerpoint/2010/main" val="988975141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Bridge Deterioration Due to Floods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000" y="2228246"/>
            <a:ext cx="8458200" cy="46297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Overtopping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Inundation height is 90% or more of bridge structure height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Treatment: Replacement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Erosion of Piers Base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Inundation height between 70% - 90% of </a:t>
            </a:r>
            <a:r>
              <a:rPr lang="en-US" sz="3500" spc="-70" dirty="0"/>
              <a:t>bridge structure </a:t>
            </a:r>
            <a:r>
              <a:rPr lang="en-US" sz="3500" spc="-70" dirty="0" smtClean="0"/>
              <a:t>height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spc="-70" dirty="0" smtClean="0"/>
              <a:t>Treatment: Increase footing depth</a:t>
            </a:r>
            <a:endParaRPr lang="en-US" sz="3500" spc="-7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500" spc="-70" dirty="0" smtClean="0"/>
          </a:p>
        </p:txBody>
      </p:sp>
    </p:spTree>
    <p:extLst>
      <p:ext uri="{BB962C8B-B14F-4D97-AF65-F5344CB8AC3E}">
        <p14:creationId xmlns:p14="http://schemas.microsoft.com/office/powerpoint/2010/main" val="2142776967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Results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05000"/>
            <a:ext cx="5762625" cy="46386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343400" y="3200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6019800" y="487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1752600" y="35814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585727" y="3200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3731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Results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14444" r="15490" b="26667"/>
          <a:stretch/>
        </p:blipFill>
        <p:spPr>
          <a:xfrm>
            <a:off x="2895600" y="838200"/>
            <a:ext cx="5791200" cy="579120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81000" y="2362200"/>
            <a:ext cx="2362200" cy="21151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lang="en-US" sz="3500" spc="-70" dirty="0" smtClean="0"/>
              <a:t>Bridge Height = 12 </a:t>
            </a:r>
            <a:r>
              <a:rPr lang="en-US" sz="3500" spc="-70" dirty="0" err="1" smtClean="0"/>
              <a:t>ft</a:t>
            </a:r>
            <a:endParaRPr lang="en-US" sz="3500" spc="-70" dirty="0" smtClean="0"/>
          </a:p>
        </p:txBody>
      </p:sp>
    </p:spTree>
    <p:extLst>
      <p:ext uri="{BB962C8B-B14F-4D97-AF65-F5344CB8AC3E}">
        <p14:creationId xmlns:p14="http://schemas.microsoft.com/office/powerpoint/2010/main" val="2215991514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36750"/>
            <a:ext cx="7924800" cy="6634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Results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6667"/>
          <a:stretch/>
        </p:blipFill>
        <p:spPr>
          <a:xfrm>
            <a:off x="3124200" y="762000"/>
            <a:ext cx="5299364" cy="601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04800" y="2362200"/>
            <a:ext cx="3581400" cy="21151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r>
              <a:rPr lang="en-US" sz="3500" spc="-70" dirty="0" smtClean="0"/>
              <a:t>Inundation Height based on Maximum Flow = 14.2 </a:t>
            </a:r>
            <a:r>
              <a:rPr lang="en-US" sz="3500" spc="-70" dirty="0" err="1" smtClean="0"/>
              <a:t>ft</a:t>
            </a:r>
            <a:endParaRPr lang="en-US" sz="3500" spc="-70" dirty="0" smtClean="0"/>
          </a:p>
        </p:txBody>
      </p:sp>
    </p:spTree>
    <p:extLst>
      <p:ext uri="{BB962C8B-B14F-4D97-AF65-F5344CB8AC3E}">
        <p14:creationId xmlns:p14="http://schemas.microsoft.com/office/powerpoint/2010/main" val="102561600"/>
      </p:ext>
    </p:extLst>
  </p:cSld>
  <p:clrMapOvr>
    <a:masterClrMapping/>
  </p:clrMapOvr>
  <p:transition advTm="1301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01_Wordmark_4x3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4_01_Wordmark_4x3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163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2014_01_Wordmark_4x3</vt:lpstr>
      <vt:lpstr>1_2014_01_Wordmark_4x3</vt:lpstr>
      <vt:lpstr>GIS In Water Resources  C E 394K  Impact of Floods to the Bridge Deterioration Process – The case of Onion Creek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 Brien, William J</dc:creator>
  <cp:lastModifiedBy>Maidment, David R</cp:lastModifiedBy>
  <cp:revision>276</cp:revision>
  <dcterms:created xsi:type="dcterms:W3CDTF">2014-10-06T19:13:12Z</dcterms:created>
  <dcterms:modified xsi:type="dcterms:W3CDTF">2016-11-22T18:01:18Z</dcterms:modified>
</cp:coreProperties>
</file>