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69" r:id="rId3"/>
  </p:sldMasterIdLst>
  <p:notesMasterIdLst>
    <p:notesMasterId r:id="rId17"/>
  </p:notesMasterIdLst>
  <p:handoutMasterIdLst>
    <p:handoutMasterId r:id="rId18"/>
  </p:handoutMasterIdLst>
  <p:sldIdLst>
    <p:sldId id="715" r:id="rId4"/>
    <p:sldId id="709" r:id="rId5"/>
    <p:sldId id="716" r:id="rId6"/>
    <p:sldId id="717" r:id="rId7"/>
    <p:sldId id="724" r:id="rId8"/>
    <p:sldId id="728" r:id="rId9"/>
    <p:sldId id="718" r:id="rId10"/>
    <p:sldId id="727" r:id="rId11"/>
    <p:sldId id="720" r:id="rId12"/>
    <p:sldId id="719" r:id="rId13"/>
    <p:sldId id="725" r:id="rId14"/>
    <p:sldId id="721" r:id="rId15"/>
    <p:sldId id="722" r:id="rId16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3540F3E4-3A56-594D-A98C-62123F4F527F}">
          <p14:sldIdLst>
            <p14:sldId id="715"/>
            <p14:sldId id="709"/>
            <p14:sldId id="716"/>
            <p14:sldId id="717"/>
            <p14:sldId id="724"/>
            <p14:sldId id="728"/>
            <p14:sldId id="718"/>
            <p14:sldId id="727"/>
            <p14:sldId id="720"/>
            <p14:sldId id="719"/>
            <p14:sldId id="725"/>
            <p14:sldId id="721"/>
            <p14:sldId id="7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700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0955" autoAdjust="0"/>
  </p:normalViewPr>
  <p:slideViewPr>
    <p:cSldViewPr>
      <p:cViewPr varScale="1">
        <p:scale>
          <a:sx n="107" d="100"/>
          <a:sy n="107" d="100"/>
        </p:scale>
        <p:origin x="51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5C930-24D3-494E-9F93-9FB646D9BE0E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F7DEB-FD9A-1948-8DC0-44B0BB41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66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7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 txBox="1">
            <a:spLocks/>
          </p:cNvSpPr>
          <p:nvPr/>
        </p:nvSpPr>
        <p:spPr>
          <a:xfrm>
            <a:off x="548640" y="4114800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cap="all" dirty="0">
                <a:latin typeface="Arial Black" charset="0"/>
              </a:rPr>
              <a:t>James Bronikowski</a:t>
            </a:r>
            <a:endParaRPr lang="en-US" sz="1050" b="0" i="0" cap="all" baseline="0" dirty="0">
              <a:latin typeface="Arial Black" charset="0"/>
            </a:endParaRP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EWRE Graduate Student,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cap="all" dirty="0">
                <a:latin typeface="Arial Black" charset="0"/>
              </a:rPr>
              <a:t>December</a:t>
            </a:r>
            <a:r>
              <a:rPr lang="en-US" sz="1200" b="0" i="0" cap="all" baseline="0" dirty="0">
                <a:latin typeface="Arial Black" charset="0"/>
              </a:rPr>
              <a:t> 2017</a:t>
            </a:r>
            <a:endParaRPr lang="en-US" sz="1200" b="0" dirty="0"/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50292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A visualization of Water supply resources in </a:t>
            </a:r>
            <a:r>
              <a:rPr lang="en-US" sz="3600" dirty="0" err="1"/>
              <a:t>montgomery</a:t>
            </a:r>
            <a:r>
              <a:rPr lang="en-US" sz="3600" dirty="0"/>
              <a:t> county, TX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99" y="320040"/>
            <a:ext cx="18773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4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Groundwater Trends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ACD11-AF0D-42BF-90E8-DC30121EB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Multiple formations in the Gulf Coast Aquifer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Well depths range from xx’ to XX’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Historical use of Chicot and Evangeline 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Subsidence effects from </a:t>
            </a:r>
            <a:r>
              <a:rPr lang="en-US" sz="1800" dirty="0" err="1"/>
              <a:t>overdrafting</a:t>
            </a:r>
            <a:r>
              <a:rPr lang="en-US" sz="1800" dirty="0"/>
              <a:t> of these 2 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4D084-8D9E-41B6-ACD7-B7AA47C1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445" y="819150"/>
            <a:ext cx="5150933" cy="41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4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GW levels </a:t>
            </a:r>
            <a:r>
              <a:rPr lang="en-US" b="1" u="sng" dirty="0"/>
              <a:t>are</a:t>
            </a:r>
            <a:r>
              <a:rPr lang="en-US" dirty="0"/>
              <a:t> changing (Up/down by location)</a:t>
            </a:r>
          </a:p>
          <a:p>
            <a:r>
              <a:rPr lang="en-US" dirty="0"/>
              <a:t>Current GW withdrawals </a:t>
            </a:r>
            <a:r>
              <a:rPr lang="en-US" b="1" u="sng" dirty="0"/>
              <a:t>do</a:t>
            </a:r>
            <a:r>
              <a:rPr lang="en-US" dirty="0"/>
              <a:t> exceed annual recharge rates</a:t>
            </a:r>
          </a:p>
          <a:p>
            <a:r>
              <a:rPr lang="en-US" dirty="0"/>
              <a:t>Surface Water supply is relatively limited, conservation and AWS must be considered</a:t>
            </a:r>
          </a:p>
          <a:p>
            <a:r>
              <a:rPr lang="en-US" dirty="0"/>
              <a:t>MAG – How much should be pumped?</a:t>
            </a:r>
          </a:p>
        </p:txBody>
      </p:sp>
    </p:spTree>
    <p:extLst>
      <p:ext uri="{BB962C8B-B14F-4D97-AF65-F5344CB8AC3E}">
        <p14:creationId xmlns:p14="http://schemas.microsoft.com/office/powerpoint/2010/main" val="176388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160712" cy="711040"/>
          </a:xfrm>
        </p:spPr>
        <p:txBody>
          <a:bodyPr>
            <a:noAutofit/>
          </a:bodyPr>
          <a:lstStyle/>
          <a:p>
            <a:r>
              <a:rPr lang="en-US" sz="2400" dirty="0"/>
              <a:t>Work to be Completed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BA43A-7240-479F-B272-31534B538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88" y="1428749"/>
            <a:ext cx="3617912" cy="33147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Elevation/Distance to SW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Well density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Water Level changes at monitoring wells (Analyze data file)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Calculate increase in impervious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F527D76-9554-451B-AE12-2D4574AD3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895350"/>
            <a:ext cx="4239874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9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Prolific use of GW wells, 1 surface reservoir</a:t>
            </a:r>
          </a:p>
          <a:p>
            <a:r>
              <a:rPr lang="en-US" dirty="0"/>
              <a:t>History of regional land subsidence</a:t>
            </a:r>
          </a:p>
          <a:p>
            <a:r>
              <a:rPr lang="en-US" dirty="0"/>
              <a:t>Creation of Lone Star GCD</a:t>
            </a:r>
          </a:p>
          <a:p>
            <a:r>
              <a:rPr lang="en-US" dirty="0"/>
              <a:t>District Regulatory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857250"/>
          </a:xfrm>
        </p:spPr>
        <p:txBody>
          <a:bodyPr/>
          <a:lstStyle/>
          <a:p>
            <a:pPr algn="ctr"/>
            <a:r>
              <a:rPr lang="en-US" dirty="0"/>
              <a:t>Public Groundwater Wells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71FAE-7965-47E6-99EE-A2C6BB34F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97374"/>
            <a:ext cx="3548727" cy="340995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0776-D586-4B6F-8352-D7D568B16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397374"/>
            <a:ext cx="4419600" cy="3288926"/>
          </a:xfrm>
        </p:spPr>
        <p:txBody>
          <a:bodyPr>
            <a:normAutofit/>
          </a:bodyPr>
          <a:lstStyle/>
          <a:p>
            <a:r>
              <a:rPr lang="en-US" sz="2800" dirty="0"/>
              <a:t>400+ PWS wells</a:t>
            </a:r>
          </a:p>
          <a:p>
            <a:r>
              <a:rPr lang="en-US" sz="2800" dirty="0"/>
              <a:t>~15.7 billion gallons (PWS)</a:t>
            </a:r>
          </a:p>
          <a:p>
            <a:r>
              <a:rPr lang="en-US" sz="2800" dirty="0"/>
              <a:t>~18.4 billion gallons (Total)</a:t>
            </a:r>
          </a:p>
          <a:p>
            <a:r>
              <a:rPr lang="en-US" sz="2800" dirty="0"/>
              <a:t>~500,000 people</a:t>
            </a:r>
          </a:p>
          <a:p>
            <a:r>
              <a:rPr lang="en-US" sz="2800" dirty="0"/>
              <a:t>~507 mi</a:t>
            </a:r>
            <a:r>
              <a:rPr lang="en-US" sz="2800" baseline="30000" dirty="0"/>
              <a:t>2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207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590550"/>
            <a:ext cx="8229600" cy="857250"/>
          </a:xfrm>
        </p:spPr>
        <p:txBody>
          <a:bodyPr/>
          <a:lstStyle/>
          <a:p>
            <a:r>
              <a:rPr lang="en-US" dirty="0"/>
              <a:t>Lake Conroe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4114800" cy="2914650"/>
          </a:xfrm>
        </p:spPr>
        <p:txBody>
          <a:bodyPr>
            <a:normAutofit/>
          </a:bodyPr>
          <a:lstStyle/>
          <a:p>
            <a:r>
              <a:rPr lang="en-US" sz="2400" dirty="0"/>
              <a:t>Normal Pool@ 201’ above MSL</a:t>
            </a:r>
          </a:p>
          <a:p>
            <a:r>
              <a:rPr lang="en-US" sz="2400" dirty="0"/>
              <a:t>Up to 100,000 ac-</a:t>
            </a:r>
            <a:r>
              <a:rPr lang="en-US" sz="2400" dirty="0" err="1"/>
              <a:t>ft</a:t>
            </a:r>
            <a:r>
              <a:rPr lang="en-US" sz="2400" dirty="0"/>
              <a:t>/</a:t>
            </a:r>
            <a:r>
              <a:rPr lang="en-US" sz="2400" dirty="0" err="1"/>
              <a:t>yr</a:t>
            </a:r>
            <a:r>
              <a:rPr lang="en-US" sz="2400" dirty="0"/>
              <a:t> under permit (Phased)</a:t>
            </a:r>
          </a:p>
          <a:p>
            <a:r>
              <a:rPr lang="en-US" sz="2400" dirty="0"/>
              <a:t>Max permitted release = Up to 4’ drawdown in lake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EE694-654D-40B6-8CB3-ECBF9CE9B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06103"/>
            <a:ext cx="3753020" cy="35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7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GCD Regulatory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GW Level reduction of </a:t>
            </a:r>
            <a:r>
              <a:rPr lang="en-US" b="1" u="sng" dirty="0"/>
              <a:t>30%</a:t>
            </a:r>
            <a:r>
              <a:rPr lang="en-US" dirty="0"/>
              <a:t> by Jan 1, 2016</a:t>
            </a:r>
          </a:p>
          <a:p>
            <a:r>
              <a:rPr lang="en-US" dirty="0"/>
              <a:t>200+ PWS in the county</a:t>
            </a:r>
          </a:p>
          <a:p>
            <a:r>
              <a:rPr lang="en-US" dirty="0"/>
              <a:t>SJRA GRP – Large SW supply project</a:t>
            </a:r>
          </a:p>
          <a:p>
            <a:r>
              <a:rPr lang="en-US" b="1" u="sng" dirty="0"/>
              <a:t>Over-conversion</a:t>
            </a:r>
            <a:r>
              <a:rPr lang="en-US" dirty="0"/>
              <a:t> by large volume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4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26AF52-2876-45C7-A271-98FC46232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590550"/>
            <a:ext cx="5867400" cy="413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5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857250"/>
          </a:xfrm>
        </p:spPr>
        <p:txBody>
          <a:bodyPr/>
          <a:lstStyle/>
          <a:p>
            <a:r>
              <a:rPr lang="en-US" dirty="0"/>
              <a:t>Population &amp; Land Use Trends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6D3287-5871-4EF1-89C4-52A27300B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0381" y="1504950"/>
            <a:ext cx="3181619" cy="31584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A619CD-F658-4DFB-AC61-342F3F276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04950"/>
            <a:ext cx="3242474" cy="3158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178DA6-9048-455F-AE14-B48A89DF7C92}"/>
              </a:ext>
            </a:extLst>
          </p:cNvPr>
          <p:cNvSpPr txBox="1"/>
          <p:nvPr/>
        </p:nvSpPr>
        <p:spPr>
          <a:xfrm>
            <a:off x="3429000" y="28567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Increase in Impervious Cover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FD931B-DB2F-4354-8C03-886AFCDA98FB}"/>
              </a:ext>
            </a:extLst>
          </p:cNvPr>
          <p:cNvSpPr txBox="1"/>
          <p:nvPr/>
        </p:nvSpPr>
        <p:spPr>
          <a:xfrm>
            <a:off x="1499594" y="47161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31CE0-093B-48F1-895A-4A200F6F17D8}"/>
              </a:ext>
            </a:extLst>
          </p:cNvPr>
          <p:cNvSpPr txBox="1"/>
          <p:nvPr/>
        </p:nvSpPr>
        <p:spPr>
          <a:xfrm>
            <a:off x="6705600" y="47161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366607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482440"/>
          </a:xfrm>
        </p:spPr>
        <p:txBody>
          <a:bodyPr>
            <a:normAutofit/>
          </a:bodyPr>
          <a:lstStyle/>
          <a:p>
            <a:r>
              <a:rPr lang="en-US" sz="2400" dirty="0"/>
              <a:t>Population Trends</a:t>
            </a:r>
          </a:p>
        </p:txBody>
      </p:sp>
      <p:pic>
        <p:nvPicPr>
          <p:cNvPr id="1026" name="Picture 2" descr="http://lakeconroecn.com/images/montgomer-cnty-population.jpg">
            <a:extLst>
              <a:ext uri="{FF2B5EF4-FFF2-40B4-BE49-F238E27FC236}">
                <a16:creationId xmlns:a16="http://schemas.microsoft.com/office/drawing/2014/main" id="{A3F0AA06-781A-40BF-B638-22265B5BA2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819150"/>
            <a:ext cx="4699883" cy="405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F6CCC1-A6CE-4ECC-9EDF-A7EC94502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88" y="1428749"/>
            <a:ext cx="3008313" cy="3314701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2016:</a:t>
            </a:r>
            <a:r>
              <a:rPr lang="en-US" sz="1800" dirty="0">
                <a:sym typeface="Wingdings"/>
              </a:rPr>
              <a:t> ~500,000 people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ym typeface="Wingdings"/>
              </a:rPr>
              <a:t>Over 1 million people within 20 years</a:t>
            </a:r>
            <a:endParaRPr lang="en-US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ym typeface="Wingdings"/>
              </a:rPr>
              <a:t>Conroe is the largest city (~82,000)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ym typeface="Wingdings"/>
              </a:rPr>
              <a:t>Many small rural communities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ym typeface="Wingdings"/>
              </a:rPr>
              <a:t>Growing lakefront community with various economic levels</a:t>
            </a:r>
          </a:p>
        </p:txBody>
      </p:sp>
    </p:spTree>
    <p:extLst>
      <p:ext uri="{BB962C8B-B14F-4D97-AF65-F5344CB8AC3E}">
        <p14:creationId xmlns:p14="http://schemas.microsoft.com/office/powerpoint/2010/main" val="107720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857250"/>
          </a:xfrm>
        </p:spPr>
        <p:txBody>
          <a:bodyPr/>
          <a:lstStyle/>
          <a:p>
            <a:pPr algn="ctr"/>
            <a:r>
              <a:rPr lang="en-US" dirty="0"/>
              <a:t>Precipitation &amp; Recharge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985FA-A3E2-480D-8B3F-7E9CFDD39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038350"/>
            <a:ext cx="4038600" cy="2118122"/>
          </a:xfrm>
        </p:spPr>
        <p:txBody>
          <a:bodyPr>
            <a:normAutofit/>
          </a:bodyPr>
          <a:lstStyle/>
          <a:p>
            <a:r>
              <a:rPr lang="en-US" sz="2400" dirty="0"/>
              <a:t>Precipitation – Relatively Uniform,  E</a:t>
            </a:r>
            <a:r>
              <a:rPr lang="en-US" sz="2400" dirty="0">
                <a:sym typeface="Wingdings" panose="05000000000000000000" pitchFamily="2" charset="2"/>
              </a:rPr>
              <a:t>W Decrease</a:t>
            </a:r>
            <a:endParaRPr lang="en-US" sz="2400" dirty="0"/>
          </a:p>
          <a:p>
            <a:r>
              <a:rPr lang="en-US" sz="2400" dirty="0"/>
              <a:t>Recharge Rate – Relatively Uniform, N</a:t>
            </a:r>
            <a:r>
              <a:rPr lang="en-US" sz="2400" dirty="0">
                <a:sym typeface="Wingdings" panose="05000000000000000000" pitchFamily="2" charset="2"/>
              </a:rPr>
              <a:t>S Decrease</a:t>
            </a:r>
          </a:p>
          <a:p>
            <a:endParaRPr lang="en-US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4B123F-1512-4872-A93E-E90B6D86E6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543050"/>
            <a:ext cx="3352800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9231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16374</TotalTime>
  <Words>304</Words>
  <Application>Microsoft Office PowerPoint</Application>
  <PresentationFormat>On-screen Show (16:9)</PresentationFormat>
  <Paragraphs>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ヒラギノ角ゴ Pro W3</vt:lpstr>
      <vt:lpstr>16-9 Cover</vt:lpstr>
      <vt:lpstr>16-9 Light Background</vt:lpstr>
      <vt:lpstr>16-9 White Backgroud</vt:lpstr>
      <vt:lpstr>PowerPoint Presentation</vt:lpstr>
      <vt:lpstr>Background</vt:lpstr>
      <vt:lpstr>Public Groundwater Wells</vt:lpstr>
      <vt:lpstr>Lake Conroe</vt:lpstr>
      <vt:lpstr>GCD Regulatory Situation</vt:lpstr>
      <vt:lpstr>PowerPoint Presentation</vt:lpstr>
      <vt:lpstr>Population &amp; Land Use Trends</vt:lpstr>
      <vt:lpstr>Population Trends</vt:lpstr>
      <vt:lpstr>Precipitation &amp; Recharge</vt:lpstr>
      <vt:lpstr>Groundwater Trends</vt:lpstr>
      <vt:lpstr>Observations</vt:lpstr>
      <vt:lpstr>Work to be Completed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Maidment, David R</cp:lastModifiedBy>
  <cp:revision>431</cp:revision>
  <cp:lastPrinted>2011-01-24T02:49:42Z</cp:lastPrinted>
  <dcterms:created xsi:type="dcterms:W3CDTF">2011-06-30T15:04:08Z</dcterms:created>
  <dcterms:modified xsi:type="dcterms:W3CDTF">2017-11-30T18:00:10Z</dcterms:modified>
  <cp:category/>
</cp:coreProperties>
</file>