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308" r:id="rId3"/>
    <p:sldId id="325" r:id="rId4"/>
    <p:sldId id="314" r:id="rId5"/>
    <p:sldId id="320" r:id="rId6"/>
    <p:sldId id="309" r:id="rId7"/>
    <p:sldId id="322" r:id="rId8"/>
    <p:sldId id="324" r:id="rId9"/>
    <p:sldId id="323" r:id="rId10"/>
    <p:sldId id="327" r:id="rId11"/>
    <p:sldId id="328" r:id="rId12"/>
    <p:sldId id="326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437" autoAdjust="0"/>
  </p:normalViewPr>
  <p:slideViewPr>
    <p:cSldViewPr showGuides="1">
      <p:cViewPr varScale="1">
        <p:scale>
          <a:sx n="80" d="100"/>
          <a:sy n="80" d="100"/>
        </p:scale>
        <p:origin x="43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2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655331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639" y="5562602"/>
            <a:ext cx="4573191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11/30/2017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5" y="609600"/>
            <a:ext cx="1981717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609600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11/30/2017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0129" y="6400800"/>
            <a:ext cx="5956385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30155" y="6400800"/>
            <a:ext cx="1549063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11/30/2017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9431" y="6400800"/>
            <a:ext cx="1067080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49" y="1616077"/>
            <a:ext cx="7317103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450" y="4495803"/>
            <a:ext cx="7317103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11/30/2017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130" y="1828800"/>
            <a:ext cx="4420751" cy="441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050">
              <a:defRPr sz="1200"/>
            </a:lvl6pPr>
            <a:lvl7pPr marL="1543050">
              <a:defRPr sz="1200"/>
            </a:lvl7pPr>
            <a:lvl8pPr marL="1543050">
              <a:defRPr sz="1200"/>
            </a:lvl8pPr>
            <a:lvl9pPr marL="1543050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762" y="1828800"/>
            <a:ext cx="4420751" cy="441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050">
              <a:defRPr sz="1200"/>
            </a:lvl6pPr>
            <a:lvl7pPr marL="1543050">
              <a:defRPr sz="1200"/>
            </a:lvl7pPr>
            <a:lvl8pPr marL="1543050">
              <a:defRPr sz="1200"/>
            </a:lvl8pPr>
            <a:lvl9pPr marL="1543050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11/30/2017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538" y="1828800"/>
            <a:ext cx="4417703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538" y="2743200"/>
            <a:ext cx="4417703" cy="3505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050">
              <a:defRPr sz="1050"/>
            </a:lvl5pPr>
            <a:lvl6pPr marL="1543050">
              <a:defRPr sz="1050"/>
            </a:lvl6pPr>
            <a:lvl7pPr marL="1543050">
              <a:defRPr sz="1050"/>
            </a:lvl7pPr>
            <a:lvl8pPr marL="1543050">
              <a:defRPr sz="1050"/>
            </a:lvl8pPr>
            <a:lvl9pPr marL="1543050"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3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3" cy="3505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050">
              <a:defRPr sz="1050"/>
            </a:lvl5pPr>
            <a:lvl6pPr marL="1543050">
              <a:defRPr sz="1050"/>
            </a:lvl6pPr>
            <a:lvl7pPr marL="1543050">
              <a:defRPr sz="1050"/>
            </a:lvl7pPr>
            <a:lvl8pPr marL="1543050">
              <a:defRPr sz="1050"/>
            </a:lvl8pPr>
            <a:lvl9pPr marL="1543050"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11/30/2017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11/30/2017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"/>
            <a:ext cx="12191999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11/30/2017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30" y="588966"/>
            <a:ext cx="3658553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3" y="588966"/>
            <a:ext cx="5487829" cy="55800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30" y="3581402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11/30/2017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30" y="588963"/>
            <a:ext cx="3658553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6050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9138" y="805658"/>
            <a:ext cx="5061604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30" y="3581402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11/30/2017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"/>
            <a:ext cx="12191999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419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130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130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129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81800" y="1600200"/>
            <a:ext cx="5181599" cy="3733800"/>
          </a:xfrm>
        </p:spPr>
        <p:txBody>
          <a:bodyPr>
            <a:normAutofit/>
          </a:bodyPr>
          <a:lstStyle/>
          <a:p>
            <a:r>
              <a:rPr lang="en-US" sz="3500" dirty="0"/>
              <a:t>Contrasting Detailed and Approximate Floodplain Studies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Matagorda County, TX</a:t>
            </a:r>
          </a:p>
          <a:p>
            <a:endParaRPr lang="it-IT" dirty="0"/>
          </a:p>
          <a:p>
            <a:r>
              <a:rPr lang="it-IT" sz="1000" dirty="0"/>
              <a:t>CE 394K Fall 2017</a:t>
            </a:r>
          </a:p>
          <a:p>
            <a:r>
              <a:rPr lang="it-IT" sz="1000" dirty="0"/>
              <a:t>Sydney Kase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13D7-8A41-4CD2-87D0-8251CA7C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130" y="381000"/>
            <a:ext cx="9146383" cy="6096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EE29CE-3D65-47EA-911D-898C42D8C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19200"/>
            <a:ext cx="6477000" cy="5181600"/>
          </a:xfrm>
        </p:spPr>
      </p:pic>
    </p:spTree>
    <p:extLst>
      <p:ext uri="{BB962C8B-B14F-4D97-AF65-F5344CB8AC3E}">
        <p14:creationId xmlns:p14="http://schemas.microsoft.com/office/powerpoint/2010/main" val="17404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80130" y="76200"/>
            <a:ext cx="9146383" cy="12192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80130" y="1524000"/>
            <a:ext cx="9146383" cy="4419600"/>
          </a:xfrm>
        </p:spPr>
        <p:txBody>
          <a:bodyPr/>
          <a:lstStyle/>
          <a:p>
            <a:r>
              <a:rPr lang="en-US" dirty="0"/>
              <a:t>Why does FEMA create the </a:t>
            </a:r>
            <a:r>
              <a:rPr lang="en-US" b="1" dirty="0"/>
              <a:t>NFHL</a:t>
            </a:r>
            <a:r>
              <a:rPr lang="en-US" dirty="0"/>
              <a:t> and </a:t>
            </a:r>
            <a:r>
              <a:rPr lang="en-US" b="1" dirty="0"/>
              <a:t>FIRM</a:t>
            </a:r>
            <a:r>
              <a:rPr lang="en-US" dirty="0"/>
              <a:t> maps?</a:t>
            </a:r>
          </a:p>
          <a:p>
            <a:pPr lvl="1"/>
            <a:r>
              <a:rPr lang="en-US" dirty="0"/>
              <a:t>To warn the public of their flood risk and set flood insurance rates.</a:t>
            </a:r>
          </a:p>
          <a:p>
            <a:r>
              <a:rPr lang="en-US" dirty="0"/>
              <a:t>Why does it take so long to produce effective floodplain maps?</a:t>
            </a:r>
          </a:p>
          <a:p>
            <a:pPr lvl="1"/>
            <a:r>
              <a:rPr lang="en-US" dirty="0"/>
              <a:t>Meetings, appeals, qualitative review process</a:t>
            </a:r>
          </a:p>
          <a:p>
            <a:r>
              <a:rPr lang="en-US" dirty="0"/>
              <a:t>What does the </a:t>
            </a:r>
            <a:r>
              <a:rPr lang="en-US" b="1" dirty="0"/>
              <a:t>Qualitative Review </a:t>
            </a:r>
            <a:r>
              <a:rPr lang="en-US" dirty="0"/>
              <a:t>process really achieve?</a:t>
            </a:r>
          </a:p>
          <a:p>
            <a:pPr lvl="1"/>
            <a:r>
              <a:rPr lang="en-US" dirty="0"/>
              <a:t>Catches errors in the data/panels/reports/letters, allows time for a deeper investigation of the material.</a:t>
            </a:r>
          </a:p>
          <a:p>
            <a:r>
              <a:rPr lang="en-US" dirty="0"/>
              <a:t>What are the differences between </a:t>
            </a:r>
            <a:r>
              <a:rPr lang="en-US" b="1" dirty="0"/>
              <a:t>detailed and approximate </a:t>
            </a:r>
            <a:r>
              <a:rPr lang="en-US" dirty="0"/>
              <a:t>studies?</a:t>
            </a:r>
          </a:p>
          <a:p>
            <a:pPr lvl="1"/>
            <a:r>
              <a:rPr lang="en-US" dirty="0"/>
              <a:t>There are several, but the main differences are:</a:t>
            </a:r>
          </a:p>
          <a:p>
            <a:pPr lvl="2"/>
            <a:r>
              <a:rPr lang="en-US" dirty="0"/>
              <a:t>Accuracy</a:t>
            </a:r>
          </a:p>
          <a:p>
            <a:pPr lvl="2"/>
            <a:r>
              <a:rPr lang="en-US" dirty="0"/>
              <a:t>Time/Cost</a:t>
            </a:r>
          </a:p>
          <a:p>
            <a:pPr lvl="2"/>
            <a:r>
              <a:rPr lang="en-US" dirty="0"/>
              <a:t>Source data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81800" y="1600200"/>
            <a:ext cx="5181599" cy="3733800"/>
          </a:xfrm>
        </p:spPr>
        <p:txBody>
          <a:bodyPr>
            <a:normAutofit/>
          </a:bodyPr>
          <a:lstStyle/>
          <a:p>
            <a:r>
              <a:rPr lang="en-US" sz="3500" dirty="0"/>
              <a:t>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C65F34-401C-4F3F-BAA9-678127E3D4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80130" y="76200"/>
            <a:ext cx="9146383" cy="1219200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80130" y="1524000"/>
            <a:ext cx="9146383" cy="4419600"/>
          </a:xfrm>
        </p:spPr>
        <p:txBody>
          <a:bodyPr/>
          <a:lstStyle/>
          <a:p>
            <a:r>
              <a:rPr lang="en-US" dirty="0"/>
              <a:t>Why does FEMA create the </a:t>
            </a:r>
            <a:r>
              <a:rPr lang="en-US" b="1" dirty="0"/>
              <a:t>NFHL</a:t>
            </a:r>
            <a:r>
              <a:rPr lang="en-US" dirty="0"/>
              <a:t> and </a:t>
            </a:r>
            <a:r>
              <a:rPr lang="en-US" b="1" dirty="0"/>
              <a:t>FIRM</a:t>
            </a:r>
            <a:r>
              <a:rPr lang="en-US" dirty="0"/>
              <a:t> maps?</a:t>
            </a:r>
          </a:p>
          <a:p>
            <a:r>
              <a:rPr lang="en-US" dirty="0"/>
              <a:t>Why does it take so long to produce effective floodplain maps?</a:t>
            </a:r>
          </a:p>
          <a:p>
            <a:r>
              <a:rPr lang="en-US" dirty="0"/>
              <a:t>What does the </a:t>
            </a:r>
            <a:r>
              <a:rPr lang="en-US" b="1" dirty="0"/>
              <a:t>Qualitative Review </a:t>
            </a:r>
            <a:r>
              <a:rPr lang="en-US" dirty="0"/>
              <a:t>process really achieve?</a:t>
            </a:r>
          </a:p>
          <a:p>
            <a:r>
              <a:rPr lang="en-US" dirty="0"/>
              <a:t>What are the differences between </a:t>
            </a:r>
            <a:r>
              <a:rPr lang="en-US" b="1" dirty="0"/>
              <a:t>detailed and approximate </a:t>
            </a:r>
            <a:r>
              <a:rPr lang="en-US" dirty="0"/>
              <a:t>studies?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6D6C7-E573-4B1D-91ED-A7C4E95F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79824"/>
            <a:ext cx="4800600" cy="3201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7FF63-FE25-4DA8-95F6-22A445D73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563" y="3479823"/>
            <a:ext cx="5690080" cy="32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0A8-6B56-422C-AF1F-8D055A73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130" y="381000"/>
            <a:ext cx="9146383" cy="840260"/>
          </a:xfrm>
        </p:spPr>
        <p:txBody>
          <a:bodyPr/>
          <a:lstStyle/>
          <a:p>
            <a:r>
              <a:rPr lang="en-US" dirty="0"/>
              <a:t>Matagorda County, TX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65B19E-D2CD-458A-A254-C5FE435FA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171"/>
            <a:ext cx="6195581" cy="478749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73366-1A9B-4A09-A5F0-83BD729D0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4" t="16027" r="15195" b="14524"/>
          <a:stretch/>
        </p:blipFill>
        <p:spPr>
          <a:xfrm>
            <a:off x="2209800" y="1676171"/>
            <a:ext cx="2438400" cy="176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EDAA1-A16A-451A-879B-2F0735082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673" y="3589922"/>
            <a:ext cx="4140654" cy="28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30" y="381000"/>
            <a:ext cx="9146383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Path to new Effective Mapping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FFE7C-C4FD-48AF-BBCD-38C1A8B5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14400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30" y="381000"/>
            <a:ext cx="9146383" cy="609600"/>
          </a:xfrm>
        </p:spPr>
        <p:txBody>
          <a:bodyPr/>
          <a:lstStyle/>
          <a:p>
            <a:r>
              <a:rPr lang="en-US" dirty="0"/>
              <a:t>Example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68747-FDCD-49AF-AA44-CADD1EC7E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54" y="1219200"/>
            <a:ext cx="7244892" cy="54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Qualitative Review Process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0D883-02FA-4FCE-B78F-EEC4142B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6E901-548A-4136-8895-4EDED4884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10193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detailed studies over approximate?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 Studies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Best Guess</a:t>
            </a:r>
            <a:r>
              <a:rPr lang="en-US" dirty="0"/>
              <a:t>” Method</a:t>
            </a:r>
          </a:p>
          <a:p>
            <a:r>
              <a:rPr lang="en-US" dirty="0"/>
              <a:t>Less time/labor intensive</a:t>
            </a:r>
          </a:p>
          <a:p>
            <a:r>
              <a:rPr lang="en-US" dirty="0"/>
              <a:t>Commonly employed in </a:t>
            </a:r>
            <a:r>
              <a:rPr lang="en-US" b="1" dirty="0"/>
              <a:t>sparsely populated </a:t>
            </a:r>
            <a:r>
              <a:rPr lang="en-US" dirty="0"/>
              <a:t>areas</a:t>
            </a:r>
          </a:p>
          <a:p>
            <a:r>
              <a:rPr lang="en-US" dirty="0" err="1"/>
              <a:t>Redelineation</a:t>
            </a:r>
            <a:r>
              <a:rPr lang="en-US" dirty="0"/>
              <a:t> of previous inundation on </a:t>
            </a:r>
            <a:r>
              <a:rPr lang="en-US" b="1" dirty="0"/>
              <a:t>new topography</a:t>
            </a:r>
          </a:p>
          <a:p>
            <a:r>
              <a:rPr lang="en-US" dirty="0"/>
              <a:t>Base Flood Elevations are used determine inundation extents, but gathered from more </a:t>
            </a:r>
            <a:r>
              <a:rPr lang="en-US" b="1" dirty="0"/>
              <a:t>informal sources</a:t>
            </a:r>
          </a:p>
          <a:p>
            <a:pPr lvl="1"/>
            <a:r>
              <a:rPr lang="en-US" dirty="0"/>
              <a:t>Contour Interpolation Method</a:t>
            </a:r>
          </a:p>
          <a:p>
            <a:pPr lvl="1"/>
            <a:r>
              <a:rPr lang="en-US" dirty="0"/>
              <a:t>Historical high-water marks</a:t>
            </a:r>
          </a:p>
          <a:p>
            <a:pPr lvl="1"/>
            <a:r>
              <a:rPr lang="en-US" dirty="0"/>
              <a:t>Stream gage data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Detailed Studies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Account for </a:t>
            </a:r>
            <a:r>
              <a:rPr lang="en-US" b="1" dirty="0"/>
              <a:t>wave height </a:t>
            </a:r>
            <a:r>
              <a:rPr lang="en-US" dirty="0"/>
              <a:t>(coastal)</a:t>
            </a:r>
          </a:p>
          <a:p>
            <a:r>
              <a:rPr lang="en-US" dirty="0"/>
              <a:t>Models </a:t>
            </a:r>
            <a:r>
              <a:rPr lang="en-US" b="1" dirty="0"/>
              <a:t>structures </a:t>
            </a:r>
            <a:r>
              <a:rPr lang="en-US" dirty="0"/>
              <a:t>(culvert geometry, etc.)</a:t>
            </a:r>
          </a:p>
          <a:p>
            <a:r>
              <a:rPr lang="en-US" dirty="0"/>
              <a:t>Higher </a:t>
            </a:r>
            <a:r>
              <a:rPr lang="en-US" b="1" dirty="0"/>
              <a:t>accuracy</a:t>
            </a:r>
          </a:p>
          <a:p>
            <a:r>
              <a:rPr lang="en-US" dirty="0"/>
              <a:t>Developed outside of GIS software</a:t>
            </a:r>
          </a:p>
          <a:p>
            <a:pPr lvl="1"/>
            <a:r>
              <a:rPr lang="en-US" dirty="0"/>
              <a:t>XP-</a:t>
            </a:r>
            <a:r>
              <a:rPr lang="en-US" dirty="0" err="1"/>
              <a:t>Swmm</a:t>
            </a:r>
            <a:endParaRPr lang="en-US" dirty="0"/>
          </a:p>
          <a:p>
            <a:pPr lvl="1"/>
            <a:r>
              <a:rPr lang="en-US" dirty="0" err="1"/>
              <a:t>XPstorm</a:t>
            </a:r>
            <a:endParaRPr lang="en-US" dirty="0"/>
          </a:p>
          <a:p>
            <a:pPr lvl="1"/>
            <a:r>
              <a:rPr lang="en-US" dirty="0"/>
              <a:t>HEC-RAS</a:t>
            </a:r>
          </a:p>
          <a:p>
            <a:pPr lvl="1"/>
            <a:r>
              <a:rPr lang="en-US" dirty="0"/>
              <a:t>HEC-HMS</a:t>
            </a:r>
          </a:p>
          <a:p>
            <a:pPr lvl="1"/>
            <a:r>
              <a:rPr lang="en-US" dirty="0"/>
              <a:t>FLO-2D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Modeling Versus Detailed Modeling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Detailed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slideplayer.com/slide/6029518/20/images/12/Floodplain+Delineation.jpg">
            <a:extLst>
              <a:ext uri="{FF2B5EF4-FFF2-40B4-BE49-F238E27FC236}">
                <a16:creationId xmlns:a16="http://schemas.microsoft.com/office/drawing/2014/main" id="{AFE937D2-DDB4-43A5-929F-734D6959E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2822601"/>
            <a:ext cx="5029200" cy="34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294FB-111A-4E6C-8D00-064EB817C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241" y="3263865"/>
            <a:ext cx="5631861" cy="25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 detailed studies over approximate?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 Studies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12DE3F-0BF3-4396-B8C4-117E06093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45720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Detailed Studies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5358F2-F790-43A0-98AB-E11368F1B1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2743200"/>
            <a:ext cx="4572000" cy="3657600"/>
          </a:xfrm>
        </p:spPr>
      </p:pic>
    </p:spTree>
    <p:extLst>
      <p:ext uri="{BB962C8B-B14F-4D97-AF65-F5344CB8AC3E}">
        <p14:creationId xmlns:p14="http://schemas.microsoft.com/office/powerpoint/2010/main" val="29334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0</TotalTime>
  <Words>283</Words>
  <Application>Microsoft Office PowerPoint</Application>
  <PresentationFormat>Widescreen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Ocean Waves 16x9</vt:lpstr>
      <vt:lpstr>Contrasting Detailed and Approximate Floodplain Studies</vt:lpstr>
      <vt:lpstr>Essential Questions</vt:lpstr>
      <vt:lpstr>Matagorda County, TX</vt:lpstr>
      <vt:lpstr>The Path to new Effective Mapping</vt:lpstr>
      <vt:lpstr>Example Timeline</vt:lpstr>
      <vt:lpstr>The Qualitative Review Process</vt:lpstr>
      <vt:lpstr>Why choose detailed studies over approximate?</vt:lpstr>
      <vt:lpstr>Approximate Modeling Versus Detailed Modeling</vt:lpstr>
      <vt:lpstr>Why choose detailed studies over approximate?</vt:lpstr>
      <vt:lpstr>Comparison</vt:lpstr>
      <vt:lpstr>Conclusions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2017-11-30T14:43:13Z</dcterms:created>
  <dcterms:modified xsi:type="dcterms:W3CDTF">2017-11-30T18:01:21Z</dcterms:modified>
</cp:coreProperties>
</file>