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9" r:id="rId1"/>
    <p:sldMasterId id="2147483659" r:id="rId2"/>
    <p:sldMasterId id="2147483669" r:id="rId3"/>
  </p:sldMasterIdLst>
  <p:notesMasterIdLst>
    <p:notesMasterId r:id="rId16"/>
  </p:notesMasterIdLst>
  <p:sldIdLst>
    <p:sldId id="713" r:id="rId4"/>
    <p:sldId id="708" r:id="rId5"/>
    <p:sldId id="714" r:id="rId6"/>
    <p:sldId id="716" r:id="rId7"/>
    <p:sldId id="717" r:id="rId8"/>
    <p:sldId id="718" r:id="rId9"/>
    <p:sldId id="719" r:id="rId10"/>
    <p:sldId id="720" r:id="rId11"/>
    <p:sldId id="721" r:id="rId12"/>
    <p:sldId id="722" r:id="rId13"/>
    <p:sldId id="715" r:id="rId14"/>
    <p:sldId id="723" r:id="rId15"/>
  </p:sldIdLst>
  <p:sldSz cx="9144000" cy="5143500" type="screen16x9"/>
  <p:notesSz cx="6858000" cy="9313863"/>
  <p:defaultTextStyle>
    <a:defPPr>
      <a:defRPr lang="en-US"/>
    </a:defPPr>
    <a:lvl1pPr algn="l" rtl="0" fontAlgn="base">
      <a:spcBef>
        <a:spcPct val="0"/>
      </a:spcBef>
      <a:spcAft>
        <a:spcPct val="0"/>
      </a:spcAft>
      <a:defRPr sz="2400" kern="1200">
        <a:solidFill>
          <a:schemeClr val="tx1"/>
        </a:solidFill>
        <a:latin typeface="Arial" charset="0"/>
        <a:ea typeface="ヒラギノ角ゴ Pro W3"/>
        <a:cs typeface="Arial" charset="0"/>
      </a:defRPr>
    </a:lvl1pPr>
    <a:lvl2pPr marL="457200" algn="l" rtl="0" fontAlgn="base">
      <a:spcBef>
        <a:spcPct val="0"/>
      </a:spcBef>
      <a:spcAft>
        <a:spcPct val="0"/>
      </a:spcAft>
      <a:defRPr sz="2400" kern="1200">
        <a:solidFill>
          <a:schemeClr val="tx1"/>
        </a:solidFill>
        <a:latin typeface="Arial" charset="0"/>
        <a:ea typeface="ヒラギノ角ゴ Pro W3"/>
        <a:cs typeface="Arial" charset="0"/>
      </a:defRPr>
    </a:lvl2pPr>
    <a:lvl3pPr marL="914400" algn="l" rtl="0" fontAlgn="base">
      <a:spcBef>
        <a:spcPct val="0"/>
      </a:spcBef>
      <a:spcAft>
        <a:spcPct val="0"/>
      </a:spcAft>
      <a:defRPr sz="2400" kern="1200">
        <a:solidFill>
          <a:schemeClr val="tx1"/>
        </a:solidFill>
        <a:latin typeface="Arial" charset="0"/>
        <a:ea typeface="ヒラギノ角ゴ Pro W3"/>
        <a:cs typeface="Arial" charset="0"/>
      </a:defRPr>
    </a:lvl3pPr>
    <a:lvl4pPr marL="1371600" algn="l" rtl="0" fontAlgn="base">
      <a:spcBef>
        <a:spcPct val="0"/>
      </a:spcBef>
      <a:spcAft>
        <a:spcPct val="0"/>
      </a:spcAft>
      <a:defRPr sz="2400" kern="1200">
        <a:solidFill>
          <a:schemeClr val="tx1"/>
        </a:solidFill>
        <a:latin typeface="Arial" charset="0"/>
        <a:ea typeface="ヒラギノ角ゴ Pro W3"/>
        <a:cs typeface="Arial" charset="0"/>
      </a:defRPr>
    </a:lvl4pPr>
    <a:lvl5pPr marL="1828800" algn="l" rtl="0" fontAlgn="base">
      <a:spcBef>
        <a:spcPct val="0"/>
      </a:spcBef>
      <a:spcAft>
        <a:spcPct val="0"/>
      </a:spcAft>
      <a:defRPr sz="2400" kern="1200">
        <a:solidFill>
          <a:schemeClr val="tx1"/>
        </a:solidFill>
        <a:latin typeface="Arial" charset="0"/>
        <a:ea typeface="ヒラギノ角ゴ Pro W3"/>
        <a:cs typeface="Arial" charset="0"/>
      </a:defRPr>
    </a:lvl5pPr>
    <a:lvl6pPr marL="2286000" algn="l" defTabSz="914400" rtl="0" eaLnBrk="1" latinLnBrk="0" hangingPunct="1">
      <a:defRPr sz="2400" kern="1200">
        <a:solidFill>
          <a:schemeClr val="tx1"/>
        </a:solidFill>
        <a:latin typeface="Arial" charset="0"/>
        <a:ea typeface="ヒラギノ角ゴ Pro W3"/>
        <a:cs typeface="Arial" charset="0"/>
      </a:defRPr>
    </a:lvl6pPr>
    <a:lvl7pPr marL="2743200" algn="l" defTabSz="914400" rtl="0" eaLnBrk="1" latinLnBrk="0" hangingPunct="1">
      <a:defRPr sz="2400" kern="1200">
        <a:solidFill>
          <a:schemeClr val="tx1"/>
        </a:solidFill>
        <a:latin typeface="Arial" charset="0"/>
        <a:ea typeface="ヒラギノ角ゴ Pro W3"/>
        <a:cs typeface="Arial" charset="0"/>
      </a:defRPr>
    </a:lvl7pPr>
    <a:lvl8pPr marL="3200400" algn="l" defTabSz="914400" rtl="0" eaLnBrk="1" latinLnBrk="0" hangingPunct="1">
      <a:defRPr sz="2400" kern="1200">
        <a:solidFill>
          <a:schemeClr val="tx1"/>
        </a:solidFill>
        <a:latin typeface="Arial" charset="0"/>
        <a:ea typeface="ヒラギノ角ゴ Pro W3"/>
        <a:cs typeface="Arial" charset="0"/>
      </a:defRPr>
    </a:lvl8pPr>
    <a:lvl9pPr marL="3657600" algn="l" defTabSz="914400" rtl="0" eaLnBrk="1" latinLnBrk="0" hangingPunct="1">
      <a:defRPr sz="2400" kern="1200">
        <a:solidFill>
          <a:schemeClr val="tx1"/>
        </a:solidFill>
        <a:latin typeface="Arial" charset="0"/>
        <a:ea typeface="ヒラギノ角ゴ Pro W3"/>
        <a:cs typeface="Arial" charset="0"/>
      </a:defRPr>
    </a:lvl9pPr>
  </p:defaultTextStyle>
  <p:extLst>
    <p:ext uri="{521415D9-36F7-43E2-AB2F-B90AF26B5E84}">
      <p14:sectionLst xmlns:p14="http://schemas.microsoft.com/office/powerpoint/2010/main">
        <p14:section name="Untitled Section" id="{3540F3E4-3A56-594D-A98C-62123F4F527F}">
          <p14:sldIdLst>
            <p14:sldId id="713"/>
            <p14:sldId id="708"/>
            <p14:sldId id="714"/>
            <p14:sldId id="716"/>
            <p14:sldId id="717"/>
            <p14:sldId id="718"/>
            <p14:sldId id="719"/>
            <p14:sldId id="720"/>
            <p14:sldId id="721"/>
            <p14:sldId id="722"/>
            <p14:sldId id="715"/>
            <p14:sldId id="723"/>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5700"/>
    <a:srgbClr val="C6531F"/>
    <a:srgbClr val="C01338"/>
    <a:srgbClr val="C00000"/>
    <a:srgbClr val="79C82A"/>
    <a:srgbClr val="DE7E7A"/>
    <a:srgbClr val="D61C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85" autoAdjust="0"/>
    <p:restoredTop sz="90964" autoAdjust="0"/>
  </p:normalViewPr>
  <p:slideViewPr>
    <p:cSldViewPr>
      <p:cViewPr varScale="1">
        <p:scale>
          <a:sx n="107" d="100"/>
          <a:sy n="107" d="100"/>
        </p:scale>
        <p:origin x="510" y="10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693"/>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eaLnBrk="0" hangingPunct="0">
              <a:defRPr sz="1200">
                <a:cs typeface="ヒラギノ角ゴ Pro W3"/>
              </a:defRPr>
            </a:lvl1pPr>
          </a:lstStyle>
          <a:p>
            <a:pPr>
              <a:defRPr/>
            </a:pPr>
            <a:endParaRPr lang="en-US"/>
          </a:p>
        </p:txBody>
      </p:sp>
      <p:sp>
        <p:nvSpPr>
          <p:cNvPr id="24579" name="Rectangle 3"/>
          <p:cNvSpPr>
            <a:spLocks noGrp="1" noChangeArrowheads="1"/>
          </p:cNvSpPr>
          <p:nvPr>
            <p:ph type="dt" idx="1"/>
          </p:nvPr>
        </p:nvSpPr>
        <p:spPr bwMode="auto">
          <a:xfrm>
            <a:off x="3884613" y="0"/>
            <a:ext cx="2971800" cy="465693"/>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r" eaLnBrk="0" hangingPunct="0">
              <a:defRPr sz="1200">
                <a:cs typeface="ヒラギノ角ゴ Pro W3"/>
              </a:defRPr>
            </a:lvl1pPr>
          </a:lstStyle>
          <a:p>
            <a:pPr>
              <a:defRPr/>
            </a:pPr>
            <a:fld id="{F6FD56A5-6355-4B13-B783-7CC5477550B3}" type="datetimeFigureOut">
              <a:rPr lang="en-US"/>
              <a:pPr>
                <a:defRPr/>
              </a:pPr>
              <a:t>12/4/2018</a:t>
            </a:fld>
            <a:endParaRPr lang="en-US"/>
          </a:p>
        </p:txBody>
      </p:sp>
      <p:sp>
        <p:nvSpPr>
          <p:cNvPr id="16388" name="Rectangle 4"/>
          <p:cNvSpPr>
            <a:spLocks noGrp="1" noRot="1" noChangeAspect="1" noChangeArrowheads="1" noTextEdit="1"/>
          </p:cNvSpPr>
          <p:nvPr>
            <p:ph type="sldImg" idx="2"/>
          </p:nvPr>
        </p:nvSpPr>
        <p:spPr bwMode="auto">
          <a:xfrm>
            <a:off x="327025" y="700088"/>
            <a:ext cx="6203950" cy="3490912"/>
          </a:xfrm>
          <a:prstGeom prst="rect">
            <a:avLst/>
          </a:prstGeom>
          <a:noFill/>
          <a:ln w="9525">
            <a:solidFill>
              <a:srgbClr val="000000"/>
            </a:solidFill>
            <a:miter lim="800000"/>
            <a:headEnd/>
            <a:tailEnd/>
          </a:ln>
        </p:spPr>
      </p:sp>
      <p:sp>
        <p:nvSpPr>
          <p:cNvPr id="24581" name="Rectangle 5"/>
          <p:cNvSpPr>
            <a:spLocks noGrp="1" noChangeArrowheads="1"/>
          </p:cNvSpPr>
          <p:nvPr>
            <p:ph type="body" sz="quarter" idx="3"/>
          </p:nvPr>
        </p:nvSpPr>
        <p:spPr bwMode="auto">
          <a:xfrm>
            <a:off x="685800" y="4424085"/>
            <a:ext cx="5486400" cy="4191238"/>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582" name="Rectangle 6"/>
          <p:cNvSpPr>
            <a:spLocks noGrp="1" noChangeArrowheads="1"/>
          </p:cNvSpPr>
          <p:nvPr>
            <p:ph type="ftr" sz="quarter" idx="4"/>
          </p:nvPr>
        </p:nvSpPr>
        <p:spPr bwMode="auto">
          <a:xfrm>
            <a:off x="0" y="8846554"/>
            <a:ext cx="2971800" cy="465693"/>
          </a:xfrm>
          <a:prstGeom prst="rect">
            <a:avLst/>
          </a:prstGeom>
          <a:noFill/>
          <a:ln w="9525">
            <a:noFill/>
            <a:miter lim="800000"/>
            <a:headEnd/>
            <a:tailEnd/>
          </a:ln>
          <a:effectLst/>
        </p:spPr>
        <p:txBody>
          <a:bodyPr vert="horz" wrap="square" lIns="91332" tIns="45666" rIns="91332" bIns="45666" numCol="1" anchor="b" anchorCtr="0" compatLnSpc="1">
            <a:prstTxWarp prst="textNoShape">
              <a:avLst/>
            </a:prstTxWarp>
          </a:bodyPr>
          <a:lstStyle>
            <a:lvl1pPr eaLnBrk="0" hangingPunct="0">
              <a:defRPr sz="1200">
                <a:cs typeface="ヒラギノ角ゴ Pro W3"/>
              </a:defRPr>
            </a:lvl1pPr>
          </a:lstStyle>
          <a:p>
            <a:pPr>
              <a:defRPr/>
            </a:pPr>
            <a:endParaRPr lang="en-US"/>
          </a:p>
        </p:txBody>
      </p:sp>
      <p:sp>
        <p:nvSpPr>
          <p:cNvPr id="24583" name="Rectangle 7"/>
          <p:cNvSpPr>
            <a:spLocks noGrp="1" noChangeArrowheads="1"/>
          </p:cNvSpPr>
          <p:nvPr>
            <p:ph type="sldNum" sz="quarter" idx="5"/>
          </p:nvPr>
        </p:nvSpPr>
        <p:spPr bwMode="auto">
          <a:xfrm>
            <a:off x="3884613" y="8846554"/>
            <a:ext cx="2971800" cy="465693"/>
          </a:xfrm>
          <a:prstGeom prst="rect">
            <a:avLst/>
          </a:prstGeom>
          <a:noFill/>
          <a:ln w="9525">
            <a:noFill/>
            <a:miter lim="800000"/>
            <a:headEnd/>
            <a:tailEnd/>
          </a:ln>
          <a:effectLst/>
        </p:spPr>
        <p:txBody>
          <a:bodyPr vert="horz" wrap="square" lIns="91332" tIns="45666" rIns="91332" bIns="45666" numCol="1" anchor="b" anchorCtr="0" compatLnSpc="1">
            <a:prstTxWarp prst="textNoShape">
              <a:avLst/>
            </a:prstTxWarp>
          </a:bodyPr>
          <a:lstStyle>
            <a:lvl1pPr algn="r" eaLnBrk="0" hangingPunct="0">
              <a:defRPr sz="1200">
                <a:cs typeface="ヒラギノ角ゴ Pro W3"/>
              </a:defRPr>
            </a:lvl1pPr>
          </a:lstStyle>
          <a:p>
            <a:pPr>
              <a:defRPr/>
            </a:pPr>
            <a:fld id="{6E074355-CE0D-4C68-A6CB-C364ED71B33B}" type="slidenum">
              <a:rPr lang="en-US"/>
              <a:pPr>
                <a:defRPr/>
              </a:pPr>
              <a:t>‹#›</a:t>
            </a:fld>
            <a:endParaRPr lang="en-US"/>
          </a:p>
        </p:txBody>
      </p:sp>
    </p:spTree>
    <p:extLst>
      <p:ext uri="{BB962C8B-B14F-4D97-AF65-F5344CB8AC3E}">
        <p14:creationId xmlns:p14="http://schemas.microsoft.com/office/powerpoint/2010/main" val="15090979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jointmission.gsfc.nasa.gov/viirs.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1</a:t>
            </a:fld>
            <a:endParaRPr lang="en-US"/>
          </a:p>
        </p:txBody>
      </p:sp>
    </p:spTree>
    <p:extLst>
      <p:ext uri="{BB962C8B-B14F-4D97-AF65-F5344CB8AC3E}">
        <p14:creationId xmlns:p14="http://schemas.microsoft.com/office/powerpoint/2010/main" val="1217704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2010 census cost 13 billion dollars </a:t>
            </a:r>
          </a:p>
          <a:p>
            <a:r>
              <a:rPr lang="en-US" dirty="0"/>
              <a:t>Expressed desire from numerous agencies to incorporate near real time socioeconomic factors in disaster prediction tools</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3</a:t>
            </a:fld>
            <a:endParaRPr lang="en-US"/>
          </a:p>
        </p:txBody>
      </p:sp>
    </p:spTree>
    <p:extLst>
      <p:ext uri="{BB962C8B-B14F-4D97-AF65-F5344CB8AC3E}">
        <p14:creationId xmlns:p14="http://schemas.microsoft.com/office/powerpoint/2010/main" val="3997031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Calibri" pitchFamily="34" charset="0"/>
                <a:ea typeface="+mn-ea"/>
                <a:cs typeface="+mn-cs"/>
              </a:rPr>
              <a:t> </a:t>
            </a:r>
            <a:r>
              <a:rPr lang="en-US" sz="1200" b="0" i="0" u="none" strike="noStrike" kern="1200" dirty="0">
                <a:solidFill>
                  <a:schemeClr val="tx1"/>
                </a:solidFill>
                <a:effectLst/>
                <a:latin typeface="Calibri" pitchFamily="34" charset="0"/>
                <a:ea typeface="+mn-ea"/>
                <a:cs typeface="+mn-cs"/>
                <a:hlinkClick r:id="rId3"/>
              </a:rPr>
              <a:t>Visible Infrared Imaging Radiometer Suite (VIIRS)</a:t>
            </a:r>
            <a:r>
              <a:rPr lang="en-US" sz="1200" b="0" i="0" u="none" strike="noStrike" kern="1200" dirty="0">
                <a:solidFill>
                  <a:schemeClr val="tx1"/>
                </a:solidFill>
                <a:effectLst/>
                <a:latin typeface="Calibri" pitchFamily="34" charset="0"/>
                <a:ea typeface="+mn-ea"/>
                <a:cs typeface="+mn-cs"/>
              </a:rPr>
              <a:t> Day Night Band</a:t>
            </a:r>
            <a:endParaRPr lang="en-US" dirty="0"/>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4</a:t>
            </a:fld>
            <a:endParaRPr lang="en-US"/>
          </a:p>
        </p:txBody>
      </p:sp>
    </p:spTree>
    <p:extLst>
      <p:ext uri="{BB962C8B-B14F-4D97-AF65-F5344CB8AC3E}">
        <p14:creationId xmlns:p14="http://schemas.microsoft.com/office/powerpoint/2010/main" val="35460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Applications to countries and regions that do not have accurate census data, but for the sake of this project keeping it local </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5</a:t>
            </a:fld>
            <a:endParaRPr lang="en-US"/>
          </a:p>
        </p:txBody>
      </p:sp>
    </p:spTree>
    <p:extLst>
      <p:ext uri="{BB962C8B-B14F-4D97-AF65-F5344CB8AC3E}">
        <p14:creationId xmlns:p14="http://schemas.microsoft.com/office/powerpoint/2010/main" val="1367670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scales everything on a 0 to 1, popular for datasets that have inaccuracies in their attributes and geometry </a:t>
            </a:r>
          </a:p>
          <a:p>
            <a:endParaRPr lang="en-US" dirty="0"/>
          </a:p>
          <a:p>
            <a:r>
              <a:rPr lang="en-US" dirty="0"/>
              <a:t>Median age and median household income </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7</a:t>
            </a:fld>
            <a:endParaRPr lang="en-US"/>
          </a:p>
        </p:txBody>
      </p:sp>
    </p:spTree>
    <p:extLst>
      <p:ext uri="{BB962C8B-B14F-4D97-AF65-F5344CB8AC3E}">
        <p14:creationId xmlns:p14="http://schemas.microsoft.com/office/powerpoint/2010/main" val="1320910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Began to go through the validation process and comparing some of the tracts with known vulnerability data online. Census tract 2125 which is on the east side of Houston, and the poverty rate is nearly double that of Harris county, nearly half the children under the age of 18 live in poverty. Listed as one of the least vulnerable. </a:t>
            </a:r>
          </a:p>
          <a:p>
            <a:endParaRPr lang="en-US" dirty="0"/>
          </a:p>
          <a:p>
            <a:r>
              <a:rPr lang="en-US" dirty="0"/>
              <a:t>Census tract 2101, which is the most immediate downtown tracts, has average aged citizens (around 31) has a median income of 4 times that of Houston, and no one living in poverty. </a:t>
            </a:r>
          </a:p>
          <a:p>
            <a:endParaRPr lang="en-US" dirty="0"/>
          </a:p>
          <a:p>
            <a:r>
              <a:rPr lang="en-US" dirty="0"/>
              <a:t>There are a lot of ways to adjust this kind of model such as putting a heavier weight on the hand analysis, or other environmental factors. </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8</a:t>
            </a:fld>
            <a:endParaRPr lang="en-US"/>
          </a:p>
        </p:txBody>
      </p:sp>
    </p:spTree>
    <p:extLst>
      <p:ext uri="{BB962C8B-B14F-4D97-AF65-F5344CB8AC3E}">
        <p14:creationId xmlns:p14="http://schemas.microsoft.com/office/powerpoint/2010/main" val="184815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Looked at the Metropolitan Statistical areas to start </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9</a:t>
            </a:fld>
            <a:endParaRPr lang="en-US"/>
          </a:p>
        </p:txBody>
      </p:sp>
    </p:spTree>
    <p:extLst>
      <p:ext uri="{BB962C8B-B14F-4D97-AF65-F5344CB8AC3E}">
        <p14:creationId xmlns:p14="http://schemas.microsoft.com/office/powerpoint/2010/main" val="1902849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R2 of 0.85 (88% of all Texans live within 88 counties that make up these MSAs)</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10</a:t>
            </a:fld>
            <a:endParaRPr lang="en-US"/>
          </a:p>
        </p:txBody>
      </p:sp>
    </p:spTree>
    <p:extLst>
      <p:ext uri="{BB962C8B-B14F-4D97-AF65-F5344CB8AC3E}">
        <p14:creationId xmlns:p14="http://schemas.microsoft.com/office/powerpoint/2010/main" val="1379953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343"/>
            <a:ext cx="7772400" cy="1102995"/>
          </a:xfrm>
        </p:spPr>
        <p:txBody>
          <a:bodyPr/>
          <a:lstStyle>
            <a:lvl1pPr>
              <a:defRPr>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lumMod val="85000"/>
                    <a:lumOff val="15000"/>
                  </a:schemeClr>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561331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749028"/>
            <a:ext cx="4038600" cy="31087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749028"/>
            <a:ext cx="4038600" cy="31087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043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420688" y="641510"/>
            <a:ext cx="3008313" cy="871538"/>
          </a:xfrm>
        </p:spPr>
        <p:txBody>
          <a:bodyPr anchor="b"/>
          <a:lstStyle>
            <a:lvl1pPr algn="l">
              <a:defRPr sz="2000" b="1"/>
            </a:lvl1pPr>
          </a:lstStyle>
          <a:p>
            <a:r>
              <a:rPr lang="en-US" dirty="0"/>
              <a:t>Click to edit Master title style</a:t>
            </a:r>
          </a:p>
        </p:txBody>
      </p:sp>
      <p:sp>
        <p:nvSpPr>
          <p:cNvPr id="6" name="Content Placeholder 2"/>
          <p:cNvSpPr>
            <a:spLocks noGrp="1"/>
          </p:cNvSpPr>
          <p:nvPr>
            <p:ph idx="1"/>
          </p:nvPr>
        </p:nvSpPr>
        <p:spPr>
          <a:xfrm>
            <a:off x="3575050" y="920884"/>
            <a:ext cx="5111750" cy="40511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3"/>
          <p:cNvSpPr>
            <a:spLocks noGrp="1"/>
          </p:cNvSpPr>
          <p:nvPr>
            <p:ph type="body" sz="half" idx="2"/>
          </p:nvPr>
        </p:nvSpPr>
        <p:spPr>
          <a:xfrm>
            <a:off x="420688" y="1601629"/>
            <a:ext cx="3008313" cy="314182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349021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1792288" y="3829050"/>
            <a:ext cx="5486400" cy="425768"/>
          </a:xfrm>
        </p:spPr>
        <p:txBody>
          <a:bodyPr anchor="b"/>
          <a:lstStyle>
            <a:lvl1pPr algn="l">
              <a:defRPr sz="2000" b="1"/>
            </a:lvl1pPr>
          </a:lstStyle>
          <a:p>
            <a:r>
              <a:rPr lang="en-US" dirty="0"/>
              <a:t>Click to edit Master title style</a:t>
            </a:r>
          </a:p>
        </p:txBody>
      </p:sp>
      <p:sp>
        <p:nvSpPr>
          <p:cNvPr id="6" name="Picture Placeholder 2"/>
          <p:cNvSpPr>
            <a:spLocks noGrp="1"/>
          </p:cNvSpPr>
          <p:nvPr>
            <p:ph type="pic" idx="1"/>
          </p:nvPr>
        </p:nvSpPr>
        <p:spPr>
          <a:xfrm>
            <a:off x="1792288" y="685800"/>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ext Placeholder 3"/>
          <p:cNvSpPr>
            <a:spLocks noGrp="1"/>
          </p:cNvSpPr>
          <p:nvPr>
            <p:ph type="body" sz="half" idx="2"/>
          </p:nvPr>
        </p:nvSpPr>
        <p:spPr>
          <a:xfrm>
            <a:off x="1792288" y="4254817"/>
            <a:ext cx="5486400" cy="6029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026708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857250"/>
          </a:xfrm>
        </p:spPr>
        <p:txBody>
          <a:bodyPr/>
          <a:lstStyle/>
          <a:p>
            <a:r>
              <a:rPr lang="en-US" dirty="0"/>
              <a:t>Click to edit Master title style</a:t>
            </a:r>
          </a:p>
        </p:txBody>
      </p:sp>
      <p:sp>
        <p:nvSpPr>
          <p:cNvPr id="3" name="Content Placeholder 2"/>
          <p:cNvSpPr>
            <a:spLocks noGrp="1"/>
          </p:cNvSpPr>
          <p:nvPr>
            <p:ph idx="1"/>
          </p:nvPr>
        </p:nvSpPr>
        <p:spPr>
          <a:xfrm>
            <a:off x="457200" y="1737360"/>
            <a:ext cx="8229600" cy="29489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0783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itle 1"/>
          <p:cNvSpPr>
            <a:spLocks noGrp="1"/>
          </p:cNvSpPr>
          <p:nvPr>
            <p:ph type="title"/>
          </p:nvPr>
        </p:nvSpPr>
        <p:spPr>
          <a:xfrm>
            <a:off x="722313" y="3305176"/>
            <a:ext cx="7772400" cy="1021556"/>
          </a:xfrm>
        </p:spPr>
        <p:txBody>
          <a:bodyPr anchor="t"/>
          <a:lstStyle>
            <a:lvl1pPr algn="l">
              <a:defRPr sz="4000" b="1" cap="all">
                <a:latin typeface="Arial"/>
              </a:defRPr>
            </a:lvl1pPr>
          </a:lstStyle>
          <a:p>
            <a:r>
              <a:rPr lang="en-US" dirty="0"/>
              <a:t>Click to edit Master title style</a:t>
            </a:r>
          </a:p>
        </p:txBody>
      </p:sp>
      <p:sp>
        <p:nvSpPr>
          <p:cNvPr id="5" name="Text Placeholder 2"/>
          <p:cNvSpPr>
            <a:spLocks noGrp="1"/>
          </p:cNvSpPr>
          <p:nvPr>
            <p:ph type="body" idx="1"/>
          </p:nvPr>
        </p:nvSpPr>
        <p:spPr>
          <a:xfrm>
            <a:off x="722313" y="2180035"/>
            <a:ext cx="7772400" cy="1125140"/>
          </a:xfrm>
        </p:spPr>
        <p:txBody>
          <a:bodyPr anchor="b"/>
          <a:lstStyle>
            <a:lvl1pPr marL="0" indent="0">
              <a:buNone/>
              <a:defRPr sz="2000">
                <a:solidFill>
                  <a:schemeClr val="tx1">
                    <a:lumMod val="75000"/>
                    <a:lumOff val="25000"/>
                  </a:schemeClr>
                </a:solidFill>
                <a:latin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85988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74470"/>
            <a:ext cx="4038600" cy="3017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74470"/>
            <a:ext cx="4038600" cy="3017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6750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0688" y="641510"/>
            <a:ext cx="3008313" cy="871538"/>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920884"/>
            <a:ext cx="5111750" cy="40511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20688" y="1601629"/>
            <a:ext cx="3008313" cy="314182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436964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829050"/>
            <a:ext cx="5486400" cy="42576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85800"/>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254817"/>
            <a:ext cx="5486400" cy="6029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36138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969085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77478"/>
            <a:ext cx="8229600" cy="857250"/>
          </a:xfrm>
        </p:spPr>
        <p:txBody>
          <a:bodyPr/>
          <a:lstStyle/>
          <a:p>
            <a:r>
              <a:rPr lang="en-US"/>
              <a:t>Click to edit Master title style</a:t>
            </a:r>
          </a:p>
        </p:txBody>
      </p:sp>
      <p:sp>
        <p:nvSpPr>
          <p:cNvPr id="3" name="Content Placeholder 2"/>
          <p:cNvSpPr>
            <a:spLocks noGrp="1"/>
          </p:cNvSpPr>
          <p:nvPr>
            <p:ph idx="1"/>
          </p:nvPr>
        </p:nvSpPr>
        <p:spPr>
          <a:xfrm>
            <a:off x="457200" y="1771650"/>
            <a:ext cx="8229600" cy="291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7501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atin typeface="Arial"/>
              </a:defRPr>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latin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7915884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theme" Target="../theme/theme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9.xml"/><Relationship Id="rId7"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95300" y="1200150"/>
            <a:ext cx="7886700" cy="1752600"/>
          </a:xfrm>
          <a:prstGeom prst="rect">
            <a:avLst/>
          </a:prstGeom>
        </p:spPr>
        <p:txBody>
          <a:bodyPr vert="horz" wrap="square" lIns="91440" tIns="45720" rIns="91440" bIns="45720" rtlCol="0" anchor="b">
            <a:noAutofit/>
          </a:bodyPr>
          <a:lstStyle/>
          <a:p>
            <a:r>
              <a:rPr lang="en-US" dirty="0"/>
              <a:t>Insert your</a:t>
            </a:r>
            <a:br>
              <a:rPr lang="en-US" dirty="0"/>
            </a:br>
            <a:r>
              <a:rPr lang="en-US" dirty="0"/>
              <a:t>headline here</a:t>
            </a:r>
            <a:br>
              <a:rPr lang="en-US" dirty="0"/>
            </a:br>
            <a:r>
              <a:rPr lang="en-US" dirty="0"/>
              <a:t>up to 3 lines</a:t>
            </a:r>
          </a:p>
        </p:txBody>
      </p:sp>
      <p:sp>
        <p:nvSpPr>
          <p:cNvPr id="10" name="Text Placeholder 9"/>
          <p:cNvSpPr>
            <a:spLocks noGrp="1"/>
          </p:cNvSpPr>
          <p:nvPr>
            <p:ph type="body" idx="1"/>
          </p:nvPr>
        </p:nvSpPr>
        <p:spPr>
          <a:xfrm>
            <a:off x="495300" y="3333749"/>
            <a:ext cx="7886700" cy="457201"/>
          </a:xfrm>
          <a:prstGeom prst="rect">
            <a:avLst/>
          </a:prstGeom>
        </p:spPr>
        <p:txBody>
          <a:bodyPr vert="horz" lIns="91440" tIns="45720" rIns="91440" bIns="45720" rtlCol="0">
            <a:noAutofit/>
          </a:bodyPr>
          <a:lstStyle/>
          <a:p>
            <a:pPr lvl="0"/>
            <a:r>
              <a:rPr lang="en-US" dirty="0"/>
              <a:t>Insert your subtitle or any additional description text here up to</a:t>
            </a:r>
            <a:br>
              <a:rPr lang="en-US" dirty="0"/>
            </a:br>
            <a:r>
              <a:rPr lang="en-US" dirty="0"/>
              <a:t>two lines of text or you can delete this text box</a:t>
            </a:r>
          </a:p>
        </p:txBody>
      </p:sp>
      <p:cxnSp>
        <p:nvCxnSpPr>
          <p:cNvPr id="14" name="Straight Connector 13"/>
          <p:cNvCxnSpPr/>
          <p:nvPr userDrawn="1"/>
        </p:nvCxnSpPr>
        <p:spPr>
          <a:xfrm>
            <a:off x="628650" y="3105150"/>
            <a:ext cx="56197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9"/>
          <p:cNvSpPr txBox="1">
            <a:spLocks/>
          </p:cNvSpPr>
          <p:nvPr userDrawn="1"/>
        </p:nvSpPr>
        <p:spPr>
          <a:xfrm>
            <a:off x="490384" y="4171949"/>
            <a:ext cx="7886700" cy="457201"/>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a:buNone/>
              <a:defRPr sz="16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lnSpc>
                <a:spcPct val="50000"/>
              </a:lnSpc>
              <a:spcAft>
                <a:spcPts val="0"/>
              </a:spcAft>
            </a:pPr>
            <a:r>
              <a:rPr lang="en-US" sz="1050" b="0" i="0" cap="all" baseline="0" dirty="0">
                <a:latin typeface="Arial Black" charset="0"/>
              </a:rPr>
              <a:t>Presenter or speaker name</a:t>
            </a:r>
          </a:p>
          <a:p>
            <a:pPr fontAlgn="auto">
              <a:lnSpc>
                <a:spcPct val="30000"/>
              </a:lnSpc>
              <a:spcAft>
                <a:spcPts val="0"/>
              </a:spcAft>
            </a:pPr>
            <a:r>
              <a:rPr lang="en-US" sz="1050" dirty="0"/>
              <a:t>Position/Role,</a:t>
            </a:r>
            <a:r>
              <a:rPr lang="en-US" sz="1050" baseline="0" dirty="0"/>
              <a:t> The University of Texas at Austin</a:t>
            </a:r>
            <a:endParaRPr lang="en-US" sz="1050" dirty="0"/>
          </a:p>
        </p:txBody>
      </p:sp>
      <p:sp>
        <p:nvSpPr>
          <p:cNvPr id="16" name="Text Placeholder 9"/>
          <p:cNvSpPr txBox="1">
            <a:spLocks/>
          </p:cNvSpPr>
          <p:nvPr userDrawn="1"/>
        </p:nvSpPr>
        <p:spPr>
          <a:xfrm>
            <a:off x="548640" y="457200"/>
            <a:ext cx="7828444" cy="389296"/>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16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pPr>
            <a:r>
              <a:rPr lang="en-US" sz="1200" b="0" i="0" cap="all" baseline="0" dirty="0">
                <a:latin typeface="Arial Black" charset="0"/>
              </a:rPr>
              <a:t>Month 20xx</a:t>
            </a:r>
            <a:endParaRPr lang="en-US" sz="1200" b="0" dirty="0"/>
          </a:p>
        </p:txBody>
      </p:sp>
    </p:spTree>
    <p:extLst>
      <p:ext uri="{BB962C8B-B14F-4D97-AF65-F5344CB8AC3E}">
        <p14:creationId xmlns:p14="http://schemas.microsoft.com/office/powerpoint/2010/main" val="1503322918"/>
      </p:ext>
    </p:extLst>
  </p:cSld>
  <p:clrMap bg1="lt1" tx1="dk1" bg2="lt2" tx2="dk2" accent1="accent1" accent2="accent2" accent3="accent3" accent4="accent4" accent5="accent5" accent6="accent6" hlink="hlink" folHlink="folHlink"/>
  <p:txStyles>
    <p:titleStyle>
      <a:lvl1pPr algn="l" defTabSz="914400" rtl="0" eaLnBrk="1" latinLnBrk="0" hangingPunct="1">
        <a:lnSpc>
          <a:spcPts val="4000"/>
        </a:lnSpc>
        <a:spcBef>
          <a:spcPct val="0"/>
        </a:spcBef>
        <a:buNone/>
        <a:defRPr sz="4800" b="1" i="0" kern="800" cap="all" normalizeH="0" baseline="0">
          <a:solidFill>
            <a:schemeClr val="bg1"/>
          </a:solidFill>
          <a:latin typeface="Arial Black" charset="0"/>
          <a:ea typeface="Arial Black" charset="0"/>
          <a:cs typeface="Arial Black" charset="0"/>
        </a:defRPr>
      </a:lvl1pPr>
    </p:titleStyle>
    <p:bodyStyle>
      <a:lvl1pPr marL="0" indent="0" algn="l" defTabSz="914400" rtl="0" eaLnBrk="1" latinLnBrk="0" hangingPunct="1">
        <a:lnSpc>
          <a:spcPct val="90000"/>
        </a:lnSpc>
        <a:spcBef>
          <a:spcPts val="1000"/>
        </a:spcBef>
        <a:buFont typeface="Arial"/>
        <a:buNone/>
        <a:defRPr sz="14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28650"/>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80210"/>
            <a:ext cx="8229600" cy="29489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182391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7" r:id="rId5"/>
    <p:sldLayoutId id="2147483668" r:id="rId6"/>
  </p:sldLayoutIdLst>
  <p:txStyles>
    <p:titleStyle>
      <a:lvl1pPr algn="l" defTabSz="457200" rtl="0" eaLnBrk="1" latinLnBrk="0" hangingPunct="1">
        <a:spcBef>
          <a:spcPct val="0"/>
        </a:spcBef>
        <a:buNone/>
        <a:defRPr sz="4400" kern="1200">
          <a:solidFill>
            <a:schemeClr val="tx1">
              <a:lumMod val="85000"/>
              <a:lumOff val="15000"/>
            </a:schemeClr>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lumMod val="85000"/>
              <a:lumOff val="1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85000"/>
              <a:lumOff val="15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lumMod val="85000"/>
              <a:lumOff val="15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lumMod val="85000"/>
              <a:lumOff val="1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lumMod val="85000"/>
              <a:lumOff val="1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85800"/>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79972"/>
            <a:ext cx="8229600" cy="29146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163865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7" r:id="rId5"/>
    <p:sldLayoutId id="2147483678" r:id="rId6"/>
  </p:sldLayoutIdLst>
  <p:txStyles>
    <p:titleStyle>
      <a:lvl1pPr algn="l" defTabSz="457200" rtl="0" eaLnBrk="1" latinLnBrk="0" hangingPunct="1">
        <a:spcBef>
          <a:spcPct val="0"/>
        </a:spcBef>
        <a:buNone/>
        <a:defRPr sz="4400" kern="1200">
          <a:solidFill>
            <a:schemeClr val="tx1">
              <a:lumMod val="75000"/>
              <a:lumOff val="25000"/>
            </a:schemeClr>
          </a:solidFill>
          <a:latin typeface=""/>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tif"/><Relationship Id="rId4" Type="http://schemas.openxmlformats.org/officeDocument/2006/relationships/image" Target="../media/image10.t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tif"/><Relationship Id="rId7" Type="http://schemas.openxmlformats.org/officeDocument/2006/relationships/image" Target="../media/image16.t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tif"/><Relationship Id="rId5" Type="http://schemas.openxmlformats.org/officeDocument/2006/relationships/image" Target="../media/image14.tif"/><Relationship Id="rId4" Type="http://schemas.openxmlformats.org/officeDocument/2006/relationships/image" Target="../media/image13.tif"/></Relationships>
</file>

<file path=ppt/slides/_rels/slide8.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F5700"/>
        </a:solidFill>
        <a:effectLst/>
      </p:bgPr>
    </p:bg>
    <p:spTree>
      <p:nvGrpSpPr>
        <p:cNvPr id="1" name=""/>
        <p:cNvGrpSpPr/>
        <p:nvPr/>
      </p:nvGrpSpPr>
      <p:grpSpPr>
        <a:xfrm>
          <a:off x="0" y="0"/>
          <a:ext cx="0" cy="0"/>
          <a:chOff x="0" y="0"/>
          <a:chExt cx="0" cy="0"/>
        </a:xfrm>
      </p:grpSpPr>
      <p:cxnSp>
        <p:nvCxnSpPr>
          <p:cNvPr id="10" name="Straight Connector 9"/>
          <p:cNvCxnSpPr/>
          <p:nvPr/>
        </p:nvCxnSpPr>
        <p:spPr>
          <a:xfrm>
            <a:off x="628650" y="3105150"/>
            <a:ext cx="56197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9"/>
          <p:cNvSpPr txBox="1">
            <a:spLocks/>
          </p:cNvSpPr>
          <p:nvPr/>
        </p:nvSpPr>
        <p:spPr>
          <a:xfrm>
            <a:off x="548640" y="4114800"/>
            <a:ext cx="7985760" cy="457201"/>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a:buNone/>
              <a:defRPr sz="16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lnSpc>
                <a:spcPct val="50000"/>
              </a:lnSpc>
              <a:spcAft>
                <a:spcPts val="0"/>
              </a:spcAft>
            </a:pPr>
            <a:r>
              <a:rPr lang="en-US" sz="1050" b="0" i="0" cap="all" baseline="0" dirty="0">
                <a:latin typeface="Arial Black" charset="0"/>
              </a:rPr>
              <a:t>MATTHEW PREISSER</a:t>
            </a:r>
          </a:p>
          <a:p>
            <a:pPr fontAlgn="auto">
              <a:lnSpc>
                <a:spcPct val="30000"/>
              </a:lnSpc>
              <a:spcAft>
                <a:spcPts val="0"/>
              </a:spcAft>
            </a:pPr>
            <a:r>
              <a:rPr lang="en-US" sz="1050" dirty="0"/>
              <a:t>Dual Master’s Degree Student Public Affairs and Environmental &amp; Water Resources Engineering</a:t>
            </a:r>
          </a:p>
        </p:txBody>
      </p:sp>
      <p:sp>
        <p:nvSpPr>
          <p:cNvPr id="12" name="Text Placeholder 9"/>
          <p:cNvSpPr txBox="1">
            <a:spLocks/>
          </p:cNvSpPr>
          <p:nvPr/>
        </p:nvSpPr>
        <p:spPr>
          <a:xfrm>
            <a:off x="548640" y="457200"/>
            <a:ext cx="7828444" cy="389296"/>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16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pPr>
            <a:r>
              <a:rPr lang="en-US" sz="1200" b="0" i="0" cap="all" baseline="0" dirty="0">
                <a:latin typeface="Arial Black" charset="0"/>
              </a:rPr>
              <a:t>December 2018</a:t>
            </a:r>
            <a:endParaRPr lang="en-US" sz="1200" b="0" dirty="0"/>
          </a:p>
        </p:txBody>
      </p:sp>
      <p:sp>
        <p:nvSpPr>
          <p:cNvPr id="13" name="Title Placeholder 7"/>
          <p:cNvSpPr txBox="1">
            <a:spLocks/>
          </p:cNvSpPr>
          <p:nvPr/>
        </p:nvSpPr>
        <p:spPr>
          <a:xfrm>
            <a:off x="502920" y="1200150"/>
            <a:ext cx="7886700" cy="1752600"/>
          </a:xfrm>
          <a:prstGeom prst="rect">
            <a:avLst/>
          </a:prstGeom>
        </p:spPr>
        <p:txBody>
          <a:bodyPr vert="horz" wrap="square" lIns="91440" tIns="45720" rIns="91440" bIns="45720" rtlCol="0" anchor="b">
            <a:noAutofit/>
          </a:bodyPr>
          <a:lstStyle>
            <a:lvl1pPr algn="l" defTabSz="914400" rtl="0" eaLnBrk="1" latinLnBrk="0" hangingPunct="1">
              <a:lnSpc>
                <a:spcPts val="4000"/>
              </a:lnSpc>
              <a:spcBef>
                <a:spcPct val="0"/>
              </a:spcBef>
              <a:buNone/>
              <a:defRPr sz="4800" b="1" i="0" kern="800" cap="all" normalizeH="0" baseline="0">
                <a:solidFill>
                  <a:schemeClr val="bg1"/>
                </a:solidFill>
                <a:latin typeface="Arial Black" charset="0"/>
                <a:ea typeface="Arial Black" charset="0"/>
                <a:cs typeface="Arial Black" charset="0"/>
              </a:defRPr>
            </a:lvl1pPr>
          </a:lstStyle>
          <a:p>
            <a:pPr fontAlgn="auto">
              <a:spcAft>
                <a:spcPts val="0"/>
              </a:spcAft>
            </a:pPr>
            <a:r>
              <a:rPr lang="en-US" sz="4000" dirty="0"/>
              <a:t>Social vulnerability during extreme weather events</a:t>
            </a:r>
          </a:p>
        </p:txBody>
      </p:sp>
      <p:sp>
        <p:nvSpPr>
          <p:cNvPr id="15" name="Text Placeholder 9"/>
          <p:cNvSpPr txBox="1">
            <a:spLocks/>
          </p:cNvSpPr>
          <p:nvPr/>
        </p:nvSpPr>
        <p:spPr>
          <a:xfrm>
            <a:off x="548640" y="3333749"/>
            <a:ext cx="7886700" cy="45720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14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pPr>
            <a:r>
              <a:rPr lang="en-US" dirty="0"/>
              <a:t>Using The Visible Infrared Imaging Radiometer Suite (VIIRS) DNB Satellite Imagery as an Estimation Tool for Socio-Economic Factors  </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8699" y="320040"/>
            <a:ext cx="1877397" cy="914400"/>
          </a:xfrm>
          <a:prstGeom prst="rect">
            <a:avLst/>
          </a:prstGeom>
        </p:spPr>
      </p:pic>
    </p:spTree>
    <p:extLst>
      <p:ext uri="{BB962C8B-B14F-4D97-AF65-F5344CB8AC3E}">
        <p14:creationId xmlns:p14="http://schemas.microsoft.com/office/powerpoint/2010/main" val="779105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966B18-5CED-7C4A-866B-A9B46EA72D91}"/>
              </a:ext>
            </a:extLst>
          </p:cNvPr>
          <p:cNvPicPr>
            <a:picLocks noChangeAspect="1"/>
          </p:cNvPicPr>
          <p:nvPr/>
        </p:nvPicPr>
        <p:blipFill rotWithShape="1">
          <a:blip r:embed="rId3">
            <a:extLst>
              <a:ext uri="{28A0092B-C50C-407E-A947-70E740481C1C}">
                <a14:useLocalDpi xmlns:a14="http://schemas.microsoft.com/office/drawing/2010/main" val="0"/>
              </a:ext>
            </a:extLst>
          </a:blip>
          <a:srcRect t="11481"/>
          <a:stretch/>
        </p:blipFill>
        <p:spPr>
          <a:xfrm>
            <a:off x="457200" y="571500"/>
            <a:ext cx="8229600" cy="4552950"/>
          </a:xfrm>
          <a:prstGeom prst="rect">
            <a:avLst/>
          </a:prstGeom>
          <a:ln w="19050">
            <a:solidFill>
              <a:schemeClr val="tx1"/>
            </a:solidFill>
          </a:ln>
        </p:spPr>
      </p:pic>
    </p:spTree>
    <p:extLst>
      <p:ext uri="{BB962C8B-B14F-4D97-AF65-F5344CB8AC3E}">
        <p14:creationId xmlns:p14="http://schemas.microsoft.com/office/powerpoint/2010/main" val="3215400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6735-1DE5-E546-A077-46F74F5D1F52}"/>
              </a:ext>
            </a:extLst>
          </p:cNvPr>
          <p:cNvSpPr>
            <a:spLocks noGrp="1"/>
          </p:cNvSpPr>
          <p:nvPr>
            <p:ph type="title"/>
          </p:nvPr>
        </p:nvSpPr>
        <p:spPr/>
        <p:txBody>
          <a:bodyPr/>
          <a:lstStyle/>
          <a:p>
            <a:r>
              <a:rPr lang="en-US" dirty="0"/>
              <a:t>Future Research </a:t>
            </a:r>
          </a:p>
        </p:txBody>
      </p:sp>
      <p:sp>
        <p:nvSpPr>
          <p:cNvPr id="3" name="Content Placeholder 2">
            <a:extLst>
              <a:ext uri="{FF2B5EF4-FFF2-40B4-BE49-F238E27FC236}">
                <a16:creationId xmlns:a16="http://schemas.microsoft.com/office/drawing/2014/main" id="{DEB8DF1E-EB0F-B14C-8394-891E45675E4B}"/>
              </a:ext>
            </a:extLst>
          </p:cNvPr>
          <p:cNvSpPr>
            <a:spLocks noGrp="1"/>
          </p:cNvSpPr>
          <p:nvPr>
            <p:ph idx="1"/>
          </p:nvPr>
        </p:nvSpPr>
        <p:spPr>
          <a:xfrm>
            <a:off x="457200" y="1737360"/>
            <a:ext cx="3962400" cy="2948940"/>
          </a:xfrm>
        </p:spPr>
        <p:txBody>
          <a:bodyPr>
            <a:normAutofit/>
          </a:bodyPr>
          <a:lstStyle/>
          <a:p>
            <a:r>
              <a:rPr lang="en-US" sz="2400" dirty="0"/>
              <a:t>Application to countries with little to no census resources</a:t>
            </a:r>
          </a:p>
          <a:p>
            <a:r>
              <a:rPr lang="en-US" sz="2400" dirty="0"/>
              <a:t>Incorporate other satellite imaging datasets</a:t>
            </a:r>
          </a:p>
          <a:p>
            <a:r>
              <a:rPr lang="en-US" sz="2400" dirty="0"/>
              <a:t>Satellite data resolution analysis </a:t>
            </a:r>
          </a:p>
        </p:txBody>
      </p:sp>
      <p:pic>
        <p:nvPicPr>
          <p:cNvPr id="4" name="Picture 3">
            <a:extLst>
              <a:ext uri="{FF2B5EF4-FFF2-40B4-BE49-F238E27FC236}">
                <a16:creationId xmlns:a16="http://schemas.microsoft.com/office/drawing/2014/main" id="{65D58FF9-18B6-D841-B376-0116AF85FED8}"/>
              </a:ext>
            </a:extLst>
          </p:cNvPr>
          <p:cNvPicPr>
            <a:picLocks noChangeAspect="1"/>
          </p:cNvPicPr>
          <p:nvPr/>
        </p:nvPicPr>
        <p:blipFill>
          <a:blip r:embed="rId2"/>
          <a:stretch>
            <a:fillRect/>
          </a:stretch>
        </p:blipFill>
        <p:spPr>
          <a:xfrm>
            <a:off x="4445000" y="1645285"/>
            <a:ext cx="4513898" cy="3009265"/>
          </a:xfrm>
          <a:prstGeom prst="rect">
            <a:avLst/>
          </a:prstGeom>
          <a:ln>
            <a:solidFill>
              <a:schemeClr val="bg1"/>
            </a:solidFill>
          </a:ln>
        </p:spPr>
      </p:pic>
    </p:spTree>
    <p:extLst>
      <p:ext uri="{BB962C8B-B14F-4D97-AF65-F5344CB8AC3E}">
        <p14:creationId xmlns:p14="http://schemas.microsoft.com/office/powerpoint/2010/main" val="3902569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C7889-7C56-B14B-91CB-5540D580FF9D}"/>
              </a:ext>
            </a:extLst>
          </p:cNvPr>
          <p:cNvSpPr>
            <a:spLocks noGrp="1"/>
          </p:cNvSpPr>
          <p:nvPr>
            <p:ph type="title"/>
          </p:nvPr>
        </p:nvSpPr>
        <p:spPr/>
        <p:txBody>
          <a:bodyPr/>
          <a:lstStyle/>
          <a:p>
            <a:r>
              <a:rPr lang="en-US" dirty="0"/>
              <a:t>Questions?</a:t>
            </a:r>
          </a:p>
        </p:txBody>
      </p:sp>
      <p:pic>
        <p:nvPicPr>
          <p:cNvPr id="4" name="Picture 3">
            <a:extLst>
              <a:ext uri="{FF2B5EF4-FFF2-40B4-BE49-F238E27FC236}">
                <a16:creationId xmlns:a16="http://schemas.microsoft.com/office/drawing/2014/main" id="{339C85AD-6F0C-9049-A13F-B275E2F0DCDB}"/>
              </a:ext>
            </a:extLst>
          </p:cNvPr>
          <p:cNvPicPr>
            <a:picLocks noChangeAspect="1"/>
          </p:cNvPicPr>
          <p:nvPr/>
        </p:nvPicPr>
        <p:blipFill>
          <a:blip r:embed="rId2"/>
          <a:stretch>
            <a:fillRect/>
          </a:stretch>
        </p:blipFill>
        <p:spPr>
          <a:xfrm>
            <a:off x="2278464" y="1352550"/>
            <a:ext cx="4587072" cy="3668762"/>
          </a:xfrm>
          <a:prstGeom prst="rect">
            <a:avLst/>
          </a:prstGeom>
          <a:ln>
            <a:solidFill>
              <a:schemeClr val="tx1"/>
            </a:solidFill>
          </a:ln>
        </p:spPr>
      </p:pic>
    </p:spTree>
    <p:extLst>
      <p:ext uri="{BB962C8B-B14F-4D97-AF65-F5344CB8AC3E}">
        <p14:creationId xmlns:p14="http://schemas.microsoft.com/office/powerpoint/2010/main" val="283087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5013B-2AD9-4A49-B48A-68E55BB6FB61}"/>
              </a:ext>
            </a:extLst>
          </p:cNvPr>
          <p:cNvSpPr>
            <a:spLocks noGrp="1"/>
          </p:cNvSpPr>
          <p:nvPr>
            <p:ph type="title"/>
          </p:nvPr>
        </p:nvSpPr>
        <p:spPr/>
        <p:txBody>
          <a:bodyPr>
            <a:normAutofit/>
          </a:bodyPr>
          <a:lstStyle/>
          <a:p>
            <a:r>
              <a:rPr lang="en-US" sz="3200" dirty="0"/>
              <a:t>Overview</a:t>
            </a:r>
          </a:p>
        </p:txBody>
      </p:sp>
      <p:sp>
        <p:nvSpPr>
          <p:cNvPr id="4" name="Text Placeholder 3">
            <a:extLst>
              <a:ext uri="{FF2B5EF4-FFF2-40B4-BE49-F238E27FC236}">
                <a16:creationId xmlns:a16="http://schemas.microsoft.com/office/drawing/2014/main" id="{8A253E98-94DC-C942-946E-6F646CEA0BB5}"/>
              </a:ext>
            </a:extLst>
          </p:cNvPr>
          <p:cNvSpPr>
            <a:spLocks noGrp="1"/>
          </p:cNvSpPr>
          <p:nvPr>
            <p:ph type="body" sz="half" idx="2"/>
          </p:nvPr>
        </p:nvSpPr>
        <p:spPr>
          <a:xfrm>
            <a:off x="265114" y="1841567"/>
            <a:ext cx="3236912" cy="2209799"/>
          </a:xfrm>
        </p:spPr>
        <p:txBody>
          <a:bodyPr>
            <a:normAutofit/>
          </a:bodyPr>
          <a:lstStyle/>
          <a:p>
            <a:pPr marL="285750" indent="-285750">
              <a:buFont typeface="Arial" panose="020B0604020202020204" pitchFamily="34" charset="0"/>
              <a:buChar char="•"/>
            </a:pPr>
            <a:r>
              <a:rPr lang="en-US" dirty="0"/>
              <a:t>Motivation </a:t>
            </a:r>
          </a:p>
          <a:p>
            <a:pPr marL="285750" indent="-285750">
              <a:buFont typeface="Arial" panose="020B0604020202020204" pitchFamily="34" charset="0"/>
              <a:buChar char="•"/>
            </a:pPr>
            <a:r>
              <a:rPr lang="en-US" dirty="0"/>
              <a:t>Literature Review</a:t>
            </a:r>
          </a:p>
          <a:p>
            <a:pPr marL="285750" indent="-285750">
              <a:buFont typeface="Arial" panose="020B0604020202020204" pitchFamily="34" charset="0"/>
              <a:buChar char="•"/>
            </a:pPr>
            <a:r>
              <a:rPr lang="en-US" dirty="0"/>
              <a:t>Study Area</a:t>
            </a:r>
          </a:p>
          <a:p>
            <a:pPr marL="285750" indent="-285750">
              <a:buFont typeface="Arial" panose="020B0604020202020204" pitchFamily="34" charset="0"/>
              <a:buChar char="•"/>
            </a:pPr>
            <a:r>
              <a:rPr lang="en-US" dirty="0"/>
              <a:t>Methodology</a:t>
            </a:r>
          </a:p>
          <a:p>
            <a:pPr marL="285750" indent="-285750">
              <a:buFont typeface="Arial" panose="020B0604020202020204" pitchFamily="34" charset="0"/>
              <a:buChar char="•"/>
            </a:pPr>
            <a:r>
              <a:rPr lang="en-US" dirty="0"/>
              <a:t>Results: Social Vulnerability </a:t>
            </a:r>
          </a:p>
          <a:p>
            <a:pPr marL="285750" indent="-285750">
              <a:buFont typeface="Arial" panose="020B0604020202020204" pitchFamily="34" charset="0"/>
              <a:buChar char="•"/>
            </a:pPr>
            <a:r>
              <a:rPr lang="en-US" dirty="0"/>
              <a:t>Results: Satellite Imagery Analysis</a:t>
            </a:r>
          </a:p>
          <a:p>
            <a:pPr marL="285750" indent="-285750">
              <a:buFont typeface="Arial" panose="020B0604020202020204" pitchFamily="34" charset="0"/>
              <a:buChar char="•"/>
            </a:pPr>
            <a:r>
              <a:rPr lang="en-US" dirty="0"/>
              <a:t>Future Research</a:t>
            </a:r>
          </a:p>
          <a:p>
            <a:pPr marL="285750" indent="-28575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9D3C2677-3D69-E442-B274-46F9E6BB2AB1}"/>
              </a:ext>
            </a:extLst>
          </p:cNvPr>
          <p:cNvPicPr>
            <a:picLocks noChangeAspect="1"/>
          </p:cNvPicPr>
          <p:nvPr/>
        </p:nvPicPr>
        <p:blipFill>
          <a:blip r:embed="rId2"/>
          <a:stretch>
            <a:fillRect/>
          </a:stretch>
        </p:blipFill>
        <p:spPr>
          <a:xfrm>
            <a:off x="3502026" y="1352550"/>
            <a:ext cx="5562600" cy="3024664"/>
          </a:xfrm>
          <a:prstGeom prst="rect">
            <a:avLst/>
          </a:prstGeom>
          <a:ln w="28575">
            <a:solidFill>
              <a:schemeClr val="bg1"/>
            </a:solidFill>
          </a:ln>
        </p:spPr>
      </p:pic>
    </p:spTree>
    <p:extLst>
      <p:ext uri="{BB962C8B-B14F-4D97-AF65-F5344CB8AC3E}">
        <p14:creationId xmlns:p14="http://schemas.microsoft.com/office/powerpoint/2010/main" val="3086678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DCC223-36AC-844D-A6B5-A347AA7EC61C}"/>
              </a:ext>
            </a:extLst>
          </p:cNvPr>
          <p:cNvPicPr>
            <a:picLocks noChangeAspect="1"/>
          </p:cNvPicPr>
          <p:nvPr/>
        </p:nvPicPr>
        <p:blipFill>
          <a:blip r:embed="rId3"/>
          <a:stretch>
            <a:fillRect/>
          </a:stretch>
        </p:blipFill>
        <p:spPr>
          <a:xfrm>
            <a:off x="4800600" y="2647950"/>
            <a:ext cx="4114800" cy="2226107"/>
          </a:xfrm>
          <a:prstGeom prst="rect">
            <a:avLst/>
          </a:prstGeom>
          <a:ln>
            <a:solidFill>
              <a:schemeClr val="bg1"/>
            </a:solidFill>
          </a:ln>
        </p:spPr>
      </p:pic>
      <p:sp>
        <p:nvSpPr>
          <p:cNvPr id="2" name="Title 1">
            <a:extLst>
              <a:ext uri="{FF2B5EF4-FFF2-40B4-BE49-F238E27FC236}">
                <a16:creationId xmlns:a16="http://schemas.microsoft.com/office/drawing/2014/main" id="{011D3D3D-9BB5-D340-8E3E-BD9090932D88}"/>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DE3C40CC-6EA4-DC48-B73D-5258AE4D0B82}"/>
              </a:ext>
            </a:extLst>
          </p:cNvPr>
          <p:cNvSpPr>
            <a:spLocks noGrp="1"/>
          </p:cNvSpPr>
          <p:nvPr>
            <p:ph idx="1"/>
          </p:nvPr>
        </p:nvSpPr>
        <p:spPr>
          <a:xfrm>
            <a:off x="184150" y="1733549"/>
            <a:ext cx="4191000" cy="3409951"/>
          </a:xfrm>
        </p:spPr>
        <p:txBody>
          <a:bodyPr>
            <a:normAutofit/>
          </a:bodyPr>
          <a:lstStyle/>
          <a:p>
            <a:r>
              <a:rPr lang="en-US" sz="2400" dirty="0"/>
              <a:t>Frequency of extreme weather events </a:t>
            </a:r>
          </a:p>
          <a:p>
            <a:r>
              <a:rPr lang="en-US" sz="2400" dirty="0"/>
              <a:t>Social vulnerability </a:t>
            </a:r>
            <a:r>
              <a:rPr lang="en-US" sz="2400" b="1" dirty="0"/>
              <a:t>varies</a:t>
            </a:r>
            <a:r>
              <a:rPr lang="en-US" sz="2400" dirty="0"/>
              <a:t> across populations </a:t>
            </a:r>
          </a:p>
          <a:p>
            <a:r>
              <a:rPr lang="en-US" sz="2400" dirty="0"/>
              <a:t>Census Data is </a:t>
            </a:r>
            <a:r>
              <a:rPr lang="en-US" sz="2400" b="1" dirty="0"/>
              <a:t>extremely costly</a:t>
            </a:r>
          </a:p>
          <a:p>
            <a:r>
              <a:rPr lang="en-US" sz="2400" dirty="0"/>
              <a:t>Needs of US and International Governments</a:t>
            </a:r>
          </a:p>
        </p:txBody>
      </p:sp>
      <p:pic>
        <p:nvPicPr>
          <p:cNvPr id="4" name="Picture 3">
            <a:extLst>
              <a:ext uri="{FF2B5EF4-FFF2-40B4-BE49-F238E27FC236}">
                <a16:creationId xmlns:a16="http://schemas.microsoft.com/office/drawing/2014/main" id="{F65FA074-5F17-E649-ACCE-70A5513CF5C9}"/>
              </a:ext>
            </a:extLst>
          </p:cNvPr>
          <p:cNvPicPr>
            <a:picLocks noChangeAspect="1"/>
          </p:cNvPicPr>
          <p:nvPr/>
        </p:nvPicPr>
        <p:blipFill>
          <a:blip r:embed="rId4"/>
          <a:stretch>
            <a:fillRect/>
          </a:stretch>
        </p:blipFill>
        <p:spPr>
          <a:xfrm>
            <a:off x="4102100" y="514350"/>
            <a:ext cx="4076700" cy="2717800"/>
          </a:xfrm>
          <a:prstGeom prst="rect">
            <a:avLst/>
          </a:prstGeom>
          <a:ln>
            <a:solidFill>
              <a:schemeClr val="bg1"/>
            </a:solidFill>
          </a:ln>
        </p:spPr>
      </p:pic>
    </p:spTree>
    <p:extLst>
      <p:ext uri="{BB962C8B-B14F-4D97-AF65-F5344CB8AC3E}">
        <p14:creationId xmlns:p14="http://schemas.microsoft.com/office/powerpoint/2010/main" val="899547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FDA6C-6991-3042-A457-5AB0A78711C9}"/>
              </a:ext>
            </a:extLst>
          </p:cNvPr>
          <p:cNvSpPr>
            <a:spLocks noGrp="1"/>
          </p:cNvSpPr>
          <p:nvPr>
            <p:ph type="title"/>
          </p:nvPr>
        </p:nvSpPr>
        <p:spPr/>
        <p:txBody>
          <a:bodyPr/>
          <a:lstStyle/>
          <a:p>
            <a:r>
              <a:rPr lang="en-US" dirty="0"/>
              <a:t>Literature Review</a:t>
            </a:r>
          </a:p>
        </p:txBody>
      </p:sp>
      <p:sp>
        <p:nvSpPr>
          <p:cNvPr id="3" name="Content Placeholder 2">
            <a:extLst>
              <a:ext uri="{FF2B5EF4-FFF2-40B4-BE49-F238E27FC236}">
                <a16:creationId xmlns:a16="http://schemas.microsoft.com/office/drawing/2014/main" id="{0348F824-20E2-BC47-A7E7-CB1F2F72970E}"/>
              </a:ext>
            </a:extLst>
          </p:cNvPr>
          <p:cNvSpPr>
            <a:spLocks noGrp="1"/>
          </p:cNvSpPr>
          <p:nvPr>
            <p:ph idx="1"/>
          </p:nvPr>
        </p:nvSpPr>
        <p:spPr>
          <a:xfrm>
            <a:off x="16932" y="1511300"/>
            <a:ext cx="4419600" cy="2948940"/>
          </a:xfrm>
        </p:spPr>
        <p:txBody>
          <a:bodyPr>
            <a:normAutofit/>
          </a:bodyPr>
          <a:lstStyle/>
          <a:p>
            <a:r>
              <a:rPr lang="en-US" sz="2400" dirty="0"/>
              <a:t>Using satellite imagery for socioeconomic predictions is emerging area of study</a:t>
            </a:r>
          </a:p>
          <a:p>
            <a:r>
              <a:rPr lang="en-US" sz="2400" dirty="0"/>
              <a:t>Correlations with population density, GDP, poverty, power consumption, CO emissions</a:t>
            </a:r>
          </a:p>
        </p:txBody>
      </p:sp>
      <p:pic>
        <p:nvPicPr>
          <p:cNvPr id="4" name="Picture 3">
            <a:extLst>
              <a:ext uri="{FF2B5EF4-FFF2-40B4-BE49-F238E27FC236}">
                <a16:creationId xmlns:a16="http://schemas.microsoft.com/office/drawing/2014/main" id="{2F6347BE-1B38-DA4C-9B50-6C2A2A93BB43}"/>
              </a:ext>
            </a:extLst>
          </p:cNvPr>
          <p:cNvPicPr>
            <a:picLocks noChangeAspect="1"/>
          </p:cNvPicPr>
          <p:nvPr/>
        </p:nvPicPr>
        <p:blipFill>
          <a:blip r:embed="rId3"/>
          <a:stretch>
            <a:fillRect/>
          </a:stretch>
        </p:blipFill>
        <p:spPr>
          <a:xfrm>
            <a:off x="4436533" y="1585912"/>
            <a:ext cx="4631267" cy="2605088"/>
          </a:xfrm>
          <a:prstGeom prst="rect">
            <a:avLst/>
          </a:prstGeom>
          <a:ln>
            <a:solidFill>
              <a:schemeClr val="bg1"/>
            </a:solidFill>
          </a:ln>
        </p:spPr>
      </p:pic>
    </p:spTree>
    <p:extLst>
      <p:ext uri="{BB962C8B-B14F-4D97-AF65-F5344CB8AC3E}">
        <p14:creationId xmlns:p14="http://schemas.microsoft.com/office/powerpoint/2010/main" val="3162319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4BEF8D-2EC7-6640-8519-0D03287E4377}"/>
              </a:ext>
            </a:extLst>
          </p:cNvPr>
          <p:cNvPicPr>
            <a:picLocks noChangeAspect="1"/>
          </p:cNvPicPr>
          <p:nvPr/>
        </p:nvPicPr>
        <p:blipFill rotWithShape="1">
          <a:blip r:embed="rId3">
            <a:extLst>
              <a:ext uri="{28A0092B-C50C-407E-A947-70E740481C1C}">
                <a14:useLocalDpi xmlns:a14="http://schemas.microsoft.com/office/drawing/2010/main" val="0"/>
              </a:ext>
            </a:extLst>
          </a:blip>
          <a:srcRect l="12448" t="9933" r="12781" b="32104"/>
          <a:stretch/>
        </p:blipFill>
        <p:spPr>
          <a:xfrm>
            <a:off x="4675465" y="483332"/>
            <a:ext cx="4468536" cy="4482856"/>
          </a:xfrm>
          <a:prstGeom prst="rect">
            <a:avLst/>
          </a:prstGeom>
          <a:ln>
            <a:solidFill>
              <a:schemeClr val="tx1"/>
            </a:solidFill>
          </a:ln>
        </p:spPr>
      </p:pic>
      <p:pic>
        <p:nvPicPr>
          <p:cNvPr id="7" name="Picture 6">
            <a:extLst>
              <a:ext uri="{FF2B5EF4-FFF2-40B4-BE49-F238E27FC236}">
                <a16:creationId xmlns:a16="http://schemas.microsoft.com/office/drawing/2014/main" id="{B580639E-C265-C942-BE30-C49B8CFC18C2}"/>
              </a:ext>
            </a:extLst>
          </p:cNvPr>
          <p:cNvPicPr>
            <a:picLocks noChangeAspect="1"/>
          </p:cNvPicPr>
          <p:nvPr/>
        </p:nvPicPr>
        <p:blipFill rotWithShape="1">
          <a:blip r:embed="rId4">
            <a:extLst>
              <a:ext uri="{28A0092B-C50C-407E-A947-70E740481C1C}">
                <a14:useLocalDpi xmlns:a14="http://schemas.microsoft.com/office/drawing/2010/main" val="0"/>
              </a:ext>
            </a:extLst>
          </a:blip>
          <a:srcRect l="13300" t="9166" r="11929" b="33427"/>
          <a:stretch/>
        </p:blipFill>
        <p:spPr>
          <a:xfrm>
            <a:off x="0" y="483332"/>
            <a:ext cx="4511778" cy="4482856"/>
          </a:xfrm>
          <a:prstGeom prst="rect">
            <a:avLst/>
          </a:prstGeom>
          <a:ln>
            <a:solidFill>
              <a:schemeClr val="tx1"/>
            </a:solidFill>
          </a:ln>
        </p:spPr>
      </p:pic>
      <p:sp>
        <p:nvSpPr>
          <p:cNvPr id="14" name="Donut 13">
            <a:extLst>
              <a:ext uri="{FF2B5EF4-FFF2-40B4-BE49-F238E27FC236}">
                <a16:creationId xmlns:a16="http://schemas.microsoft.com/office/drawing/2014/main" id="{7582D840-9B39-8140-AB10-27117904B849}"/>
              </a:ext>
            </a:extLst>
          </p:cNvPr>
          <p:cNvSpPr/>
          <p:nvPr/>
        </p:nvSpPr>
        <p:spPr>
          <a:xfrm>
            <a:off x="3048000" y="2724760"/>
            <a:ext cx="609600" cy="609600"/>
          </a:xfrm>
          <a:prstGeom prst="donut">
            <a:avLst>
              <a:gd name="adj" fmla="val 8281"/>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Donut 14">
            <a:extLst>
              <a:ext uri="{FF2B5EF4-FFF2-40B4-BE49-F238E27FC236}">
                <a16:creationId xmlns:a16="http://schemas.microsoft.com/office/drawing/2014/main" id="{6B339EF3-0B79-C448-8022-1F3CBFB37636}"/>
              </a:ext>
            </a:extLst>
          </p:cNvPr>
          <p:cNvSpPr/>
          <p:nvPr/>
        </p:nvSpPr>
        <p:spPr>
          <a:xfrm>
            <a:off x="7620000" y="2647950"/>
            <a:ext cx="609600" cy="609600"/>
          </a:xfrm>
          <a:prstGeom prst="donut">
            <a:avLst>
              <a:gd name="adj" fmla="val 8281"/>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1" name="Picture 10">
            <a:extLst>
              <a:ext uri="{FF2B5EF4-FFF2-40B4-BE49-F238E27FC236}">
                <a16:creationId xmlns:a16="http://schemas.microsoft.com/office/drawing/2014/main" id="{16CE5F69-966F-6D4E-A700-4389D01FC1BA}"/>
              </a:ext>
            </a:extLst>
          </p:cNvPr>
          <p:cNvPicPr>
            <a:picLocks noChangeAspect="1"/>
          </p:cNvPicPr>
          <p:nvPr/>
        </p:nvPicPr>
        <p:blipFill rotWithShape="1">
          <a:blip r:embed="rId5">
            <a:extLst>
              <a:ext uri="{28A0092B-C50C-407E-A947-70E740481C1C}">
                <a14:useLocalDpi xmlns:a14="http://schemas.microsoft.com/office/drawing/2010/main" val="0"/>
              </a:ext>
            </a:extLst>
          </a:blip>
          <a:srcRect l="13421" t="18495" r="11808" b="32616"/>
          <a:stretch/>
        </p:blipFill>
        <p:spPr>
          <a:xfrm>
            <a:off x="1948839" y="438150"/>
            <a:ext cx="5507474" cy="4660168"/>
          </a:xfrm>
          <a:prstGeom prst="rect">
            <a:avLst/>
          </a:prstGeom>
          <a:ln w="28575">
            <a:solidFill>
              <a:schemeClr val="tx1"/>
            </a:solidFill>
          </a:ln>
        </p:spPr>
      </p:pic>
    </p:spTree>
    <p:extLst>
      <p:ext uri="{BB962C8B-B14F-4D97-AF65-F5344CB8AC3E}">
        <p14:creationId xmlns:p14="http://schemas.microsoft.com/office/powerpoint/2010/main" val="104306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360EE-A2AC-9449-9B4A-C1FB72AA510E}"/>
              </a:ext>
            </a:extLst>
          </p:cNvPr>
          <p:cNvSpPr>
            <a:spLocks noGrp="1"/>
          </p:cNvSpPr>
          <p:nvPr>
            <p:ph type="title"/>
          </p:nvPr>
        </p:nvSpPr>
        <p:spPr/>
        <p:txBody>
          <a:bodyPr/>
          <a:lstStyle/>
          <a:p>
            <a:r>
              <a:rPr lang="en-US" dirty="0"/>
              <a:t>Methodology</a:t>
            </a:r>
          </a:p>
        </p:txBody>
      </p:sp>
      <p:sp>
        <p:nvSpPr>
          <p:cNvPr id="4" name="Content Placeholder 3">
            <a:extLst>
              <a:ext uri="{FF2B5EF4-FFF2-40B4-BE49-F238E27FC236}">
                <a16:creationId xmlns:a16="http://schemas.microsoft.com/office/drawing/2014/main" id="{5B55DD2A-249F-FF41-A178-145B4DFEB48E}"/>
              </a:ext>
            </a:extLst>
          </p:cNvPr>
          <p:cNvSpPr>
            <a:spLocks noGrp="1"/>
          </p:cNvSpPr>
          <p:nvPr>
            <p:ph sz="half" idx="1"/>
          </p:nvPr>
        </p:nvSpPr>
        <p:spPr/>
        <p:txBody>
          <a:bodyPr/>
          <a:lstStyle/>
          <a:p>
            <a:pPr marL="0" indent="0" algn="ctr">
              <a:buNone/>
            </a:pPr>
            <a:r>
              <a:rPr lang="en-US" b="1" dirty="0"/>
              <a:t>Social Vulnerability</a:t>
            </a:r>
          </a:p>
          <a:p>
            <a:r>
              <a:rPr lang="en-US" dirty="0"/>
              <a:t>Fuzzy Logic </a:t>
            </a:r>
          </a:p>
          <a:p>
            <a:r>
              <a:rPr lang="en-US" dirty="0"/>
              <a:t>HAND Analysis</a:t>
            </a:r>
          </a:p>
          <a:p>
            <a:r>
              <a:rPr lang="en-US" dirty="0"/>
              <a:t>Census Data </a:t>
            </a:r>
          </a:p>
          <a:p>
            <a:endParaRPr lang="en-US" dirty="0"/>
          </a:p>
        </p:txBody>
      </p:sp>
      <p:sp>
        <p:nvSpPr>
          <p:cNvPr id="5" name="Content Placeholder 4">
            <a:extLst>
              <a:ext uri="{FF2B5EF4-FFF2-40B4-BE49-F238E27FC236}">
                <a16:creationId xmlns:a16="http://schemas.microsoft.com/office/drawing/2014/main" id="{6D158470-C0D3-8D4B-A69E-D394EFE84B9A}"/>
              </a:ext>
            </a:extLst>
          </p:cNvPr>
          <p:cNvSpPr>
            <a:spLocks noGrp="1"/>
          </p:cNvSpPr>
          <p:nvPr>
            <p:ph sz="half" idx="2"/>
          </p:nvPr>
        </p:nvSpPr>
        <p:spPr>
          <a:xfrm>
            <a:off x="4343400" y="1474470"/>
            <a:ext cx="4572000" cy="3017520"/>
          </a:xfrm>
        </p:spPr>
        <p:txBody>
          <a:bodyPr/>
          <a:lstStyle/>
          <a:p>
            <a:pPr marL="0" indent="0">
              <a:buNone/>
            </a:pPr>
            <a:r>
              <a:rPr lang="en-US" b="1" dirty="0"/>
              <a:t>Satellite Imagery Analysis</a:t>
            </a:r>
          </a:p>
          <a:p>
            <a:r>
              <a:rPr lang="en-US" dirty="0"/>
              <a:t>VIIRS DNB Comp.</a:t>
            </a:r>
          </a:p>
          <a:p>
            <a:r>
              <a:rPr lang="en-US" dirty="0"/>
              <a:t>R Studio </a:t>
            </a:r>
          </a:p>
          <a:p>
            <a:r>
              <a:rPr lang="en-US" dirty="0"/>
              <a:t>Correlate with Population Estimates</a:t>
            </a:r>
          </a:p>
        </p:txBody>
      </p:sp>
    </p:spTree>
    <p:extLst>
      <p:ext uri="{BB962C8B-B14F-4D97-AF65-F5344CB8AC3E}">
        <p14:creationId xmlns:p14="http://schemas.microsoft.com/office/powerpoint/2010/main" val="1428974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C50968-3221-4F4C-B2F4-986713260247}"/>
              </a:ext>
            </a:extLst>
          </p:cNvPr>
          <p:cNvSpPr>
            <a:spLocks noGrp="1"/>
          </p:cNvSpPr>
          <p:nvPr>
            <p:ph type="title"/>
          </p:nvPr>
        </p:nvSpPr>
        <p:spPr>
          <a:xfrm>
            <a:off x="457200" y="685800"/>
            <a:ext cx="4267200" cy="857250"/>
          </a:xfrm>
        </p:spPr>
        <p:txBody>
          <a:bodyPr>
            <a:noAutofit/>
          </a:bodyPr>
          <a:lstStyle/>
          <a:p>
            <a:r>
              <a:rPr lang="en-US" sz="3600" dirty="0"/>
              <a:t>Social Vulnerability and Fuzzy Logic</a:t>
            </a:r>
          </a:p>
        </p:txBody>
      </p:sp>
      <p:sp>
        <p:nvSpPr>
          <p:cNvPr id="6" name="Content Placeholder 5">
            <a:extLst>
              <a:ext uri="{FF2B5EF4-FFF2-40B4-BE49-F238E27FC236}">
                <a16:creationId xmlns:a16="http://schemas.microsoft.com/office/drawing/2014/main" id="{696812FB-FCC8-0545-A42B-B4C0F11685FB}"/>
              </a:ext>
            </a:extLst>
          </p:cNvPr>
          <p:cNvSpPr>
            <a:spLocks noGrp="1"/>
          </p:cNvSpPr>
          <p:nvPr>
            <p:ph idx="1"/>
          </p:nvPr>
        </p:nvSpPr>
        <p:spPr>
          <a:xfrm>
            <a:off x="138929" y="1711726"/>
            <a:ext cx="2604271" cy="3222223"/>
          </a:xfrm>
        </p:spPr>
        <p:txBody>
          <a:bodyPr>
            <a:normAutofit lnSpcReduction="10000"/>
          </a:bodyPr>
          <a:lstStyle/>
          <a:p>
            <a:r>
              <a:rPr lang="en-US" sz="2000" dirty="0"/>
              <a:t>Overlay analysis technique</a:t>
            </a:r>
          </a:p>
          <a:p>
            <a:r>
              <a:rPr lang="en-US" sz="2000" dirty="0"/>
              <a:t>Population, Age, Income, and Unemployment (tract level)</a:t>
            </a:r>
          </a:p>
          <a:p>
            <a:r>
              <a:rPr lang="en-US" sz="2000" dirty="0"/>
              <a:t>HAND Analysis for flooding threat</a:t>
            </a:r>
          </a:p>
          <a:p>
            <a:r>
              <a:rPr lang="en-US" sz="2000" dirty="0"/>
              <a:t>Model Builder for repeatability</a:t>
            </a:r>
          </a:p>
        </p:txBody>
      </p:sp>
      <p:pic>
        <p:nvPicPr>
          <p:cNvPr id="9" name="Picture 8">
            <a:extLst>
              <a:ext uri="{FF2B5EF4-FFF2-40B4-BE49-F238E27FC236}">
                <a16:creationId xmlns:a16="http://schemas.microsoft.com/office/drawing/2014/main" id="{47BC9376-6786-554C-B930-7F5F06F33B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793" t="24444" r="14355" b="44513"/>
          <a:stretch/>
        </p:blipFill>
        <p:spPr>
          <a:xfrm>
            <a:off x="5318353" y="491140"/>
            <a:ext cx="3692160" cy="2035870"/>
          </a:xfrm>
          <a:prstGeom prst="rect">
            <a:avLst/>
          </a:prstGeom>
          <a:ln>
            <a:solidFill>
              <a:schemeClr val="tx1"/>
            </a:solidFill>
          </a:ln>
        </p:spPr>
      </p:pic>
      <p:pic>
        <p:nvPicPr>
          <p:cNvPr id="13" name="Picture 12">
            <a:extLst>
              <a:ext uri="{FF2B5EF4-FFF2-40B4-BE49-F238E27FC236}">
                <a16:creationId xmlns:a16="http://schemas.microsoft.com/office/drawing/2014/main" id="{2A1549BA-0E56-0C4A-9BA5-61F6E9E463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85" t="23148" r="11444" b="45394"/>
          <a:stretch/>
        </p:blipFill>
        <p:spPr>
          <a:xfrm>
            <a:off x="4792633" y="1212468"/>
            <a:ext cx="3648369" cy="1986421"/>
          </a:xfrm>
          <a:prstGeom prst="rect">
            <a:avLst/>
          </a:prstGeom>
          <a:ln>
            <a:solidFill>
              <a:schemeClr val="tx1"/>
            </a:solidFill>
          </a:ln>
        </p:spPr>
      </p:pic>
      <p:pic>
        <p:nvPicPr>
          <p:cNvPr id="15" name="Picture 14">
            <a:extLst>
              <a:ext uri="{FF2B5EF4-FFF2-40B4-BE49-F238E27FC236}">
                <a16:creationId xmlns:a16="http://schemas.microsoft.com/office/drawing/2014/main" id="{1F71CD7B-05CE-E740-B8B3-86C028BE28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454" t="24246" r="13572" b="43923"/>
          <a:stretch/>
        </p:blipFill>
        <p:spPr>
          <a:xfrm>
            <a:off x="4343400" y="1762236"/>
            <a:ext cx="3648369" cy="2051829"/>
          </a:xfrm>
          <a:prstGeom prst="rect">
            <a:avLst/>
          </a:prstGeom>
          <a:ln>
            <a:solidFill>
              <a:schemeClr val="tx1"/>
            </a:solidFill>
          </a:ln>
        </p:spPr>
      </p:pic>
      <p:pic>
        <p:nvPicPr>
          <p:cNvPr id="17" name="Picture 16">
            <a:extLst>
              <a:ext uri="{FF2B5EF4-FFF2-40B4-BE49-F238E27FC236}">
                <a16:creationId xmlns:a16="http://schemas.microsoft.com/office/drawing/2014/main" id="{AAB69037-5DAA-4847-9DCC-F36B5E018D7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108" t="22559" r="11112" b="45521"/>
          <a:stretch/>
        </p:blipFill>
        <p:spPr>
          <a:xfrm>
            <a:off x="3749108" y="2347750"/>
            <a:ext cx="3692160" cy="1986421"/>
          </a:xfrm>
          <a:prstGeom prst="rect">
            <a:avLst/>
          </a:prstGeom>
          <a:ln>
            <a:solidFill>
              <a:schemeClr val="tx1"/>
            </a:solidFill>
          </a:ln>
        </p:spPr>
      </p:pic>
      <p:pic>
        <p:nvPicPr>
          <p:cNvPr id="19" name="Picture 18">
            <a:extLst>
              <a:ext uri="{FF2B5EF4-FFF2-40B4-BE49-F238E27FC236}">
                <a16:creationId xmlns:a16="http://schemas.microsoft.com/office/drawing/2014/main" id="{E9145441-F848-724B-9959-45FC494CBE5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574" t="25234" r="11598" b="44074"/>
          <a:stretch/>
        </p:blipFill>
        <p:spPr>
          <a:xfrm>
            <a:off x="2947568" y="3047116"/>
            <a:ext cx="3690131" cy="1958755"/>
          </a:xfrm>
          <a:prstGeom prst="rect">
            <a:avLst/>
          </a:prstGeom>
          <a:ln>
            <a:solidFill>
              <a:schemeClr val="tx1"/>
            </a:solidFill>
          </a:ln>
        </p:spPr>
      </p:pic>
    </p:spTree>
    <p:extLst>
      <p:ext uri="{BB962C8B-B14F-4D97-AF65-F5344CB8AC3E}">
        <p14:creationId xmlns:p14="http://schemas.microsoft.com/office/powerpoint/2010/main" val="2232137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196841-33BE-2D4D-88A5-25A2DE46CFC4}"/>
              </a:ext>
            </a:extLst>
          </p:cNvPr>
          <p:cNvPicPr>
            <a:picLocks noChangeAspect="1"/>
          </p:cNvPicPr>
          <p:nvPr/>
        </p:nvPicPr>
        <p:blipFill rotWithShape="1">
          <a:blip r:embed="rId3">
            <a:extLst>
              <a:ext uri="{28A0092B-C50C-407E-A947-70E740481C1C}">
                <a14:useLocalDpi xmlns:a14="http://schemas.microsoft.com/office/drawing/2010/main" val="0"/>
              </a:ext>
            </a:extLst>
          </a:blip>
          <a:srcRect l="13573" t="24814" r="11656" b="32223"/>
          <a:stretch/>
        </p:blipFill>
        <p:spPr>
          <a:xfrm>
            <a:off x="1524000" y="514350"/>
            <a:ext cx="6019800" cy="4476260"/>
          </a:xfrm>
          <a:prstGeom prst="rect">
            <a:avLst/>
          </a:prstGeom>
          <a:ln>
            <a:solidFill>
              <a:schemeClr val="tx1"/>
            </a:solidFill>
          </a:ln>
        </p:spPr>
      </p:pic>
    </p:spTree>
    <p:extLst>
      <p:ext uri="{BB962C8B-B14F-4D97-AF65-F5344CB8AC3E}">
        <p14:creationId xmlns:p14="http://schemas.microsoft.com/office/powerpoint/2010/main" val="2270179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E231D-2129-384F-8EED-4A880679BB96}"/>
              </a:ext>
            </a:extLst>
          </p:cNvPr>
          <p:cNvSpPr>
            <a:spLocks noGrp="1"/>
          </p:cNvSpPr>
          <p:nvPr>
            <p:ph type="title"/>
          </p:nvPr>
        </p:nvSpPr>
        <p:spPr/>
        <p:txBody>
          <a:bodyPr/>
          <a:lstStyle/>
          <a:p>
            <a:r>
              <a:rPr lang="en-US" dirty="0"/>
              <a:t>Satellite Imagery </a:t>
            </a:r>
          </a:p>
        </p:txBody>
      </p:sp>
      <p:pic>
        <p:nvPicPr>
          <p:cNvPr id="5" name="Picture 4">
            <a:extLst>
              <a:ext uri="{FF2B5EF4-FFF2-40B4-BE49-F238E27FC236}">
                <a16:creationId xmlns:a16="http://schemas.microsoft.com/office/drawing/2014/main" id="{68E0E076-0A54-8F4C-B836-D556846A9A95}"/>
              </a:ext>
            </a:extLst>
          </p:cNvPr>
          <p:cNvPicPr>
            <a:picLocks noChangeAspect="1"/>
          </p:cNvPicPr>
          <p:nvPr/>
        </p:nvPicPr>
        <p:blipFill rotWithShape="1">
          <a:blip r:embed="rId3">
            <a:extLst>
              <a:ext uri="{28A0092B-C50C-407E-A947-70E740481C1C}">
                <a14:useLocalDpi xmlns:a14="http://schemas.microsoft.com/office/drawing/2010/main" val="0"/>
              </a:ext>
            </a:extLst>
          </a:blip>
          <a:srcRect r="5000"/>
          <a:stretch/>
        </p:blipFill>
        <p:spPr>
          <a:xfrm>
            <a:off x="228600" y="1549400"/>
            <a:ext cx="8686800" cy="2987251"/>
          </a:xfrm>
          <a:prstGeom prst="rect">
            <a:avLst/>
          </a:prstGeom>
        </p:spPr>
      </p:pic>
    </p:spTree>
    <p:extLst>
      <p:ext uri="{BB962C8B-B14F-4D97-AF65-F5344CB8AC3E}">
        <p14:creationId xmlns:p14="http://schemas.microsoft.com/office/powerpoint/2010/main" val="2775632795"/>
      </p:ext>
    </p:extLst>
  </p:cSld>
  <p:clrMapOvr>
    <a:masterClrMapping/>
  </p:clrMapOvr>
</p:sld>
</file>

<file path=ppt/theme/theme1.xml><?xml version="1.0" encoding="utf-8"?>
<a:theme xmlns:a="http://schemas.openxmlformats.org/drawingml/2006/main" name="16-9 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6-9 Light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6-9 White Backgrou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8064</TotalTime>
  <Words>420</Words>
  <Application>Microsoft Office PowerPoint</Application>
  <PresentationFormat>On-screen Show (16:9)</PresentationFormat>
  <Paragraphs>63</Paragraphs>
  <Slides>12</Slides>
  <Notes>8</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12</vt:i4>
      </vt:variant>
    </vt:vector>
  </HeadingPairs>
  <TitlesOfParts>
    <vt:vector size="19" baseType="lpstr">
      <vt:lpstr>Arial</vt:lpstr>
      <vt:lpstr>Arial Black</vt:lpstr>
      <vt:lpstr>Calibri</vt:lpstr>
      <vt:lpstr>ヒラギノ角ゴ Pro W3</vt:lpstr>
      <vt:lpstr>16-9 Cover</vt:lpstr>
      <vt:lpstr>16-9 Light Background</vt:lpstr>
      <vt:lpstr>16-9 White Backgroud</vt:lpstr>
      <vt:lpstr>PowerPoint Presentation</vt:lpstr>
      <vt:lpstr>Overview</vt:lpstr>
      <vt:lpstr>Motivation</vt:lpstr>
      <vt:lpstr>Literature Review</vt:lpstr>
      <vt:lpstr>PowerPoint Presentation</vt:lpstr>
      <vt:lpstr>Methodology</vt:lpstr>
      <vt:lpstr>Social Vulnerability and Fuzzy Logic</vt:lpstr>
      <vt:lpstr>PowerPoint Presentation</vt:lpstr>
      <vt:lpstr>Satellite Imagery </vt:lpstr>
      <vt:lpstr>PowerPoint Presentation</vt:lpstr>
      <vt:lpstr>Future Research </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dc:title>
  <dc:subject/>
  <dc:creator>University Marketing and Creative Services</dc:creator>
  <cp:keywords/>
  <dc:description/>
  <cp:lastModifiedBy>Maidment, David R</cp:lastModifiedBy>
  <cp:revision>429</cp:revision>
  <cp:lastPrinted>2011-01-24T02:49:42Z</cp:lastPrinted>
  <dcterms:created xsi:type="dcterms:W3CDTF">2011-06-30T15:04:08Z</dcterms:created>
  <dcterms:modified xsi:type="dcterms:W3CDTF">2018-12-04T15:56:33Z</dcterms:modified>
  <cp:category/>
</cp:coreProperties>
</file>