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81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>
      <p:cViewPr varScale="1">
        <p:scale>
          <a:sx n="102" d="100"/>
          <a:sy n="102" d="100"/>
        </p:scale>
        <p:origin x="176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6e473c84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6e473c84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e473c84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e473c84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e473c84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e473c84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222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e473c84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e473c84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6e473c84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6e473c84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6e473c84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6e473c84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6e473c84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6e473c84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e473c84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e473c84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977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6e473c84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6e473c84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6e473c84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6e473c84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44b8977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44b8977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6e473c84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6e473c84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6e473c8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6e473c8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6e473c84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6e473c84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6e473c84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6e473c84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6e473c84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6e473c844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6e473c844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6e473c844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6e473c84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6e473c844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6eb7efc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6eb7efc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44b89770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44b89770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6e473c844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6e473c844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44b89770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44b89770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44b89770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44b89770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44b89770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44b89770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44b89770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44b89770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6e473c84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6e473c844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558800"/>
            <a:ext cx="8520600" cy="12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Watershed Delineations</a:t>
            </a:r>
            <a:r>
              <a:rPr lang="en" sz="4800" dirty="0"/>
              <a:t> </a:t>
            </a:r>
            <a:endParaRPr sz="4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272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A watershed delineation comparison between the USGS method and the  ESRI Ready-to-Use method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Emily Pease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 dirty="0">
                <a:solidFill>
                  <a:schemeClr val="dk1"/>
                </a:solidFill>
              </a:rPr>
              <a:t>Masters Student, Energy and Earth Resources</a:t>
            </a:r>
            <a:endParaRPr sz="2400" i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 dirty="0">
                <a:solidFill>
                  <a:schemeClr val="dk1"/>
                </a:solidFill>
              </a:rPr>
              <a:t>(USGS Hydrologist)</a:t>
            </a:r>
            <a:endParaRPr sz="24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427" y="491975"/>
            <a:ext cx="6629672" cy="42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303425" y="399600"/>
            <a:ext cx="2316900" cy="4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Looking at percent differences, overall really great results!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Except for two...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627" y="491975"/>
            <a:ext cx="6629672" cy="42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303425" y="399600"/>
            <a:ext cx="23169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Looking at percent differences, overall really great results!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Except for two…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08098450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08061548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happened?</a:t>
            </a:r>
            <a:endParaRPr sz="2000"/>
          </a:p>
        </p:txBody>
      </p:sp>
      <p:sp>
        <p:nvSpPr>
          <p:cNvPr id="119" name="Google Shape;119;p23"/>
          <p:cNvSpPr/>
          <p:nvPr/>
        </p:nvSpPr>
        <p:spPr>
          <a:xfrm>
            <a:off x="2418625" y="896725"/>
            <a:ext cx="6629700" cy="333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/>
          <p:nvPr/>
        </p:nvSpPr>
        <p:spPr>
          <a:xfrm>
            <a:off x="2418625" y="2969875"/>
            <a:ext cx="6629700" cy="333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627" y="491975"/>
            <a:ext cx="6629672" cy="42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303425" y="399600"/>
            <a:ext cx="23169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Looking at percent differences, overall really great results!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Except for two…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08098450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08061548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happened?</a:t>
            </a:r>
            <a:endParaRPr sz="2000"/>
          </a:p>
        </p:txBody>
      </p:sp>
      <p:sp>
        <p:nvSpPr>
          <p:cNvPr id="119" name="Google Shape;119;p23"/>
          <p:cNvSpPr/>
          <p:nvPr/>
        </p:nvSpPr>
        <p:spPr>
          <a:xfrm>
            <a:off x="2418625" y="896725"/>
            <a:ext cx="6629700" cy="333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/>
          <p:nvPr/>
        </p:nvSpPr>
        <p:spPr>
          <a:xfrm>
            <a:off x="2418625" y="2969875"/>
            <a:ext cx="6629700" cy="333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19842-8ADA-E24E-9792-225425089A0B}"/>
              </a:ext>
            </a:extLst>
          </p:cNvPr>
          <p:cNvSpPr txBox="1"/>
          <p:nvPr/>
        </p:nvSpPr>
        <p:spPr>
          <a:xfrm>
            <a:off x="1631817" y="829615"/>
            <a:ext cx="157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Large</a:t>
            </a:r>
          </a:p>
        </p:txBody>
      </p:sp>
    </p:spTree>
    <p:extLst>
      <p:ext uri="{BB962C8B-B14F-4D97-AF65-F5344CB8AC3E}">
        <p14:creationId xmlns:p14="http://schemas.microsoft.com/office/powerpoint/2010/main" val="12437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 l="7055" t="7103" r="6580" b="7103"/>
          <a:stretch/>
        </p:blipFill>
        <p:spPr>
          <a:xfrm>
            <a:off x="4627869" y="369721"/>
            <a:ext cx="4440975" cy="4411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 rotWithShape="1">
          <a:blip r:embed="rId4">
            <a:alphaModFix/>
          </a:blip>
          <a:srcRect l="4412" t="4052" r="4421" b="6285"/>
          <a:stretch/>
        </p:blipFill>
        <p:spPr>
          <a:xfrm>
            <a:off x="54720" y="214758"/>
            <a:ext cx="4724599" cy="46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l="9644" t="7235" r="9107" b="8829"/>
          <a:stretch/>
        </p:blipFill>
        <p:spPr>
          <a:xfrm>
            <a:off x="4054674" y="0"/>
            <a:ext cx="49791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7406250" y="2206700"/>
            <a:ext cx="1158600" cy="4965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USGS</a:t>
            </a:r>
            <a:endParaRPr sz="2400" b="1"/>
          </a:p>
        </p:txBody>
      </p:sp>
      <p:sp>
        <p:nvSpPr>
          <p:cNvPr id="133" name="Google Shape;133;p25"/>
          <p:cNvSpPr txBox="1"/>
          <p:nvPr/>
        </p:nvSpPr>
        <p:spPr>
          <a:xfrm>
            <a:off x="4814075" y="1324725"/>
            <a:ext cx="1006200" cy="4965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ESRI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34" name="Google Shape;134;p25"/>
          <p:cNvSpPr txBox="1"/>
          <p:nvPr/>
        </p:nvSpPr>
        <p:spPr>
          <a:xfrm>
            <a:off x="275825" y="372375"/>
            <a:ext cx="3778800" cy="4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ESRI watershed area = 27,000 square miles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USGS watershed area = 17,000 square miles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Percent difference = 45%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l="9644" t="7235" r="9107" b="8829"/>
          <a:stretch/>
        </p:blipFill>
        <p:spPr>
          <a:xfrm>
            <a:off x="4054674" y="0"/>
            <a:ext cx="49791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7406250" y="2206700"/>
            <a:ext cx="1158600" cy="4965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USGS</a:t>
            </a:r>
            <a:endParaRPr sz="2400" b="1"/>
          </a:p>
        </p:txBody>
      </p:sp>
      <p:sp>
        <p:nvSpPr>
          <p:cNvPr id="141" name="Google Shape;141;p26"/>
          <p:cNvSpPr txBox="1"/>
          <p:nvPr/>
        </p:nvSpPr>
        <p:spPr>
          <a:xfrm>
            <a:off x="4814075" y="1324725"/>
            <a:ext cx="1006200" cy="4965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ESRI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42" name="Google Shape;142;p26"/>
          <p:cNvSpPr txBox="1"/>
          <p:nvPr/>
        </p:nvSpPr>
        <p:spPr>
          <a:xfrm>
            <a:off x="275825" y="372375"/>
            <a:ext cx="3778800" cy="4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Percent difference = 45%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Why?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ESRI included the non-contributing drainage area (Playa Lakes)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USGS included only contributing drainage area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l="9644" t="7235" r="9107" b="8829"/>
          <a:stretch/>
        </p:blipFill>
        <p:spPr>
          <a:xfrm>
            <a:off x="4054674" y="0"/>
            <a:ext cx="49791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/>
          <p:nvPr/>
        </p:nvSpPr>
        <p:spPr>
          <a:xfrm>
            <a:off x="7406250" y="2206700"/>
            <a:ext cx="1158600" cy="4965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USGS</a:t>
            </a:r>
            <a:endParaRPr sz="2400" b="1"/>
          </a:p>
        </p:txBody>
      </p:sp>
      <p:sp>
        <p:nvSpPr>
          <p:cNvPr id="149" name="Google Shape;149;p27"/>
          <p:cNvSpPr txBox="1"/>
          <p:nvPr/>
        </p:nvSpPr>
        <p:spPr>
          <a:xfrm>
            <a:off x="4814075" y="1324725"/>
            <a:ext cx="1006200" cy="4965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ESRI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50" name="Google Shape;150;p27"/>
          <p:cNvSpPr txBox="1"/>
          <p:nvPr/>
        </p:nvSpPr>
        <p:spPr>
          <a:xfrm>
            <a:off x="275825" y="372375"/>
            <a:ext cx="3778800" cy="4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Percent difference = 45%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Now why is this an issue?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Editing required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Less accurate after editing overall + more time needed (and money!)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627" y="491975"/>
            <a:ext cx="6629672" cy="42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303425" y="399600"/>
            <a:ext cx="23169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Looking at percent differences, overall really great results!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Except for two…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08098450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08061548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What happened?</a:t>
            </a:r>
            <a:endParaRPr sz="2000" dirty="0"/>
          </a:p>
        </p:txBody>
      </p:sp>
      <p:sp>
        <p:nvSpPr>
          <p:cNvPr id="119" name="Google Shape;119;p23"/>
          <p:cNvSpPr/>
          <p:nvPr/>
        </p:nvSpPr>
        <p:spPr>
          <a:xfrm>
            <a:off x="2418625" y="896725"/>
            <a:ext cx="6629700" cy="333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/>
          <p:nvPr/>
        </p:nvSpPr>
        <p:spPr>
          <a:xfrm>
            <a:off x="2418625" y="2969875"/>
            <a:ext cx="6629700" cy="333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D8D3D-7F03-AC4E-BCBF-2632468B9FE7}"/>
              </a:ext>
            </a:extLst>
          </p:cNvPr>
          <p:cNvSpPr txBox="1"/>
          <p:nvPr/>
        </p:nvSpPr>
        <p:spPr>
          <a:xfrm>
            <a:off x="1631791" y="2969875"/>
            <a:ext cx="1573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515059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8"/>
          <p:cNvPicPr preferRelativeResize="0"/>
          <p:nvPr/>
        </p:nvPicPr>
        <p:blipFill rotWithShape="1">
          <a:blip r:embed="rId3">
            <a:alphaModFix/>
          </a:blip>
          <a:srcRect l="8566" t="7635" r="9694" b="9815"/>
          <a:stretch/>
        </p:blipFill>
        <p:spPr>
          <a:xfrm>
            <a:off x="2009050" y="6550"/>
            <a:ext cx="5010999" cy="506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3160825" y="4045750"/>
            <a:ext cx="1006200" cy="4965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ESRI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57" name="Google Shape;157;p28"/>
          <p:cNvSpPr txBox="1"/>
          <p:nvPr/>
        </p:nvSpPr>
        <p:spPr>
          <a:xfrm>
            <a:off x="4782775" y="1167150"/>
            <a:ext cx="1129800" cy="4965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USGS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 l="8566" t="7635" r="9694" b="9815"/>
          <a:stretch/>
        </p:blipFill>
        <p:spPr>
          <a:xfrm>
            <a:off x="4213525" y="214237"/>
            <a:ext cx="4749350" cy="471502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/>
          <p:nvPr/>
        </p:nvSpPr>
        <p:spPr>
          <a:xfrm>
            <a:off x="5305160" y="3977500"/>
            <a:ext cx="953700" cy="4626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ESRI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64" name="Google Shape;164;p29"/>
          <p:cNvSpPr txBox="1"/>
          <p:nvPr/>
        </p:nvSpPr>
        <p:spPr>
          <a:xfrm>
            <a:off x="6842419" y="1295551"/>
            <a:ext cx="1070700" cy="4626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USGS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65" name="Google Shape;165;p29"/>
          <p:cNvSpPr txBox="1"/>
          <p:nvPr/>
        </p:nvSpPr>
        <p:spPr>
          <a:xfrm>
            <a:off x="252575" y="275550"/>
            <a:ext cx="3846000" cy="4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ESRI watershed area = 0.04 square miles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USGS watershed area = 0.3 square miles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Percent difference = 147%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5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USGS method: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Tedious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Computationally </a:t>
            </a:r>
            <a:r>
              <a:rPr lang="en" b="1" u="sng"/>
              <a:t>expensive</a:t>
            </a:r>
            <a:endParaRPr b="1"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Time-consuming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Accurate</a:t>
            </a:r>
            <a:endParaRPr b="1">
              <a:solidFill>
                <a:srgbClr val="38761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Reliable</a:t>
            </a:r>
            <a:endParaRPr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385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ESRI’s Ready-to-Use method: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Quick-and-easy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Computationally </a:t>
            </a:r>
            <a:r>
              <a:rPr lang="en" b="1" u="sng"/>
              <a:t>inexpensive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CC412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l="8566" t="7635" r="9694" b="9815"/>
          <a:stretch/>
        </p:blipFill>
        <p:spPr>
          <a:xfrm>
            <a:off x="4213525" y="214237"/>
            <a:ext cx="4749350" cy="471502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/>
        </p:nvSpPr>
        <p:spPr>
          <a:xfrm>
            <a:off x="5305160" y="3977500"/>
            <a:ext cx="953700" cy="4626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ESRI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72" name="Google Shape;172;p30"/>
          <p:cNvSpPr txBox="1"/>
          <p:nvPr/>
        </p:nvSpPr>
        <p:spPr>
          <a:xfrm>
            <a:off x="6842419" y="1295551"/>
            <a:ext cx="1070700" cy="4626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USGS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73" name="Google Shape;173;p30"/>
          <p:cNvSpPr txBox="1"/>
          <p:nvPr/>
        </p:nvSpPr>
        <p:spPr>
          <a:xfrm>
            <a:off x="252575" y="275550"/>
            <a:ext cx="3846000" cy="4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Percent difference = 147%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Why?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ESRI resolution is 30m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USGS resolution is 10m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050" y="250625"/>
            <a:ext cx="5802800" cy="4642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31"/>
          <p:cNvCxnSpPr/>
          <p:nvPr/>
        </p:nvCxnSpPr>
        <p:spPr>
          <a:xfrm rot="10800000" flipH="1">
            <a:off x="2234275" y="827575"/>
            <a:ext cx="4468500" cy="346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154700" y="445025"/>
            <a:ext cx="3100800" cy="3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Arithmetic Scale: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Mostly one-to-one in size, with the obvious exception of 08098050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675" y="445025"/>
            <a:ext cx="5576625" cy="446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2"/>
          <p:cNvCxnSpPr/>
          <p:nvPr/>
        </p:nvCxnSpPr>
        <p:spPr>
          <a:xfrm flipH="1">
            <a:off x="3941275" y="982975"/>
            <a:ext cx="4317000" cy="337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87" name="Google Shape;187;p32"/>
          <p:cNvSpPr txBox="1"/>
          <p:nvPr/>
        </p:nvSpPr>
        <p:spPr>
          <a:xfrm>
            <a:off x="4421600" y="2210850"/>
            <a:ext cx="13278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TRENDLINE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5966200" y="2659750"/>
            <a:ext cx="176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ONE-TO-ONE LINE</a:t>
            </a:r>
            <a:endParaRPr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675" y="445025"/>
            <a:ext cx="5576625" cy="446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33"/>
          <p:cNvCxnSpPr/>
          <p:nvPr/>
        </p:nvCxnSpPr>
        <p:spPr>
          <a:xfrm flipH="1">
            <a:off x="3941275" y="982975"/>
            <a:ext cx="4317000" cy="337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95" name="Google Shape;195;p33"/>
          <p:cNvSpPr txBox="1"/>
          <p:nvPr/>
        </p:nvSpPr>
        <p:spPr>
          <a:xfrm>
            <a:off x="4421600" y="2210850"/>
            <a:ext cx="13278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TRENDLINE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5966200" y="2659750"/>
            <a:ext cx="17685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ONE-TO-ONE LINE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128900" y="386725"/>
            <a:ext cx="2964900" cy="3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Let’s zoom in a bit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98" name="Google Shape;198;p33"/>
          <p:cNvSpPr/>
          <p:nvPr/>
        </p:nvSpPr>
        <p:spPr>
          <a:xfrm>
            <a:off x="3568800" y="3937000"/>
            <a:ext cx="1003200" cy="7239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549" y="116025"/>
            <a:ext cx="6139325" cy="49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 txBox="1"/>
          <p:nvPr/>
        </p:nvSpPr>
        <p:spPr>
          <a:xfrm>
            <a:off x="128900" y="386725"/>
            <a:ext cx="2964900" cy="3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Let’s zoom in a bit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Clear one-to-one ratio (minimal residuals) in most watersheds</a:t>
            </a:r>
            <a:endParaRPr sz="2000" dirty="0"/>
          </a:p>
        </p:txBody>
      </p:sp>
      <p:cxnSp>
        <p:nvCxnSpPr>
          <p:cNvPr id="205" name="Google Shape;205;p34"/>
          <p:cNvCxnSpPr/>
          <p:nvPr/>
        </p:nvCxnSpPr>
        <p:spPr>
          <a:xfrm flipH="1">
            <a:off x="3594000" y="723900"/>
            <a:ext cx="4749900" cy="368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ESRI method reliable? </a:t>
            </a:r>
            <a:r>
              <a:rPr lang="en" b="1">
                <a:solidFill>
                  <a:srgbClr val="274E13"/>
                </a:solidFill>
              </a:rPr>
              <a:t>No, but it is useful.</a:t>
            </a:r>
            <a:endParaRPr b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the USGS replace its current method with the ESRI method? </a:t>
            </a:r>
            <a:r>
              <a:rPr lang="en" b="1">
                <a:solidFill>
                  <a:srgbClr val="274E13"/>
                </a:solidFill>
              </a:rPr>
              <a:t>No, but it can help the analyst gain a general understanding of the basin area</a:t>
            </a:r>
            <a:endParaRPr b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the ESRI method: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Gives option of 10m resolution, always only uses 30m (not accurate on smaller watersheds)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Includes contributing area without an option for separating out non-contributing area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not include some sinks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Fast, efficient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Produces quick-and-easy watershed boundary to quickly visualize basin area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888" y="16291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763" y="16291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5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USGS method: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Tedious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Computationally </a:t>
            </a:r>
            <a:r>
              <a:rPr lang="en" b="1" u="sng"/>
              <a:t>expensive</a:t>
            </a:r>
            <a:endParaRPr b="1"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Time-consuming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Accurate</a:t>
            </a:r>
            <a:endParaRPr b="1">
              <a:solidFill>
                <a:srgbClr val="38761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Reliable</a:t>
            </a:r>
            <a:endParaRPr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385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ESRI’s Ready-to-Use method: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Quick-and-easy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Computationally </a:t>
            </a:r>
            <a:r>
              <a:rPr lang="en" b="1" u="sng"/>
              <a:t>inexpensive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Accurate??</a:t>
            </a:r>
            <a:endParaRPr b="1">
              <a:solidFill>
                <a:srgbClr val="38761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Reliable??</a:t>
            </a:r>
            <a:endParaRPr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7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the ESRI Ready-to-Use tool reliable?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Could it serve as a replacement for the current USGS method?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 (USGS Method)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245" y="166000"/>
            <a:ext cx="2939807" cy="48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Workflow (USGS Method)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311700" y="1249900"/>
            <a:ext cx="4907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761D"/>
                </a:solidFill>
              </a:rPr>
              <a:t>TOTAL TIME = 1 HOUR TO 10+ HOURS DEPENDING ON SIZE</a:t>
            </a:r>
            <a:endParaRPr sz="1800" b="1">
              <a:solidFill>
                <a:srgbClr val="38761D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245" y="166000"/>
            <a:ext cx="2939807" cy="48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 (ESRI Method)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261" y="351798"/>
            <a:ext cx="2140350" cy="44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 (ESRI Method)</a:t>
            </a:r>
            <a:endParaRPr/>
          </a:p>
        </p:txBody>
      </p:sp>
      <p:sp>
        <p:nvSpPr>
          <p:cNvPr id="99" name="Google Shape;99;p20"/>
          <p:cNvSpPr txBox="1"/>
          <p:nvPr/>
        </p:nvSpPr>
        <p:spPr>
          <a:xfrm>
            <a:off x="222400" y="1830350"/>
            <a:ext cx="4431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761D"/>
                </a:solidFill>
              </a:rPr>
              <a:t>TOTAL TIME = 10 mins or less</a:t>
            </a:r>
            <a:endParaRPr sz="1800" b="1">
              <a:solidFill>
                <a:srgbClr val="38761D"/>
              </a:solidFill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261" y="351798"/>
            <a:ext cx="2140350" cy="44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l="9553" t="6705" r="8653" b="8842"/>
          <a:stretch/>
        </p:blipFill>
        <p:spPr>
          <a:xfrm>
            <a:off x="198300" y="373825"/>
            <a:ext cx="4469375" cy="461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 rotWithShape="1">
          <a:blip r:embed="rId4">
            <a:alphaModFix/>
          </a:blip>
          <a:srcRect l="9070" t="7796" r="9143" b="9353"/>
          <a:stretch/>
        </p:blipFill>
        <p:spPr>
          <a:xfrm>
            <a:off x="4598425" y="417488"/>
            <a:ext cx="4469375" cy="4527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459</Words>
  <Application>Microsoft Macintosh PowerPoint</Application>
  <PresentationFormat>On-screen Show (16:9)</PresentationFormat>
  <Paragraphs>143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Simple Light</vt:lpstr>
      <vt:lpstr>Watershed Delineations  </vt:lpstr>
      <vt:lpstr>Background: </vt:lpstr>
      <vt:lpstr>Background: </vt:lpstr>
      <vt:lpstr>Is the ESRI Ready-to-Use tool reliable?   Could it serve as a replacement for the current USGS method?</vt:lpstr>
      <vt:lpstr>Workflow (USGS Method) </vt:lpstr>
      <vt:lpstr>Workflow (USGS Method) </vt:lpstr>
      <vt:lpstr>Workflow (ESRI Method)</vt:lpstr>
      <vt:lpstr>Workflow (ESRI Method)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Arithmetic Scale: Mostly one-to-one in size, with the obvious exception of 08098050 </vt:lpstr>
      <vt:lpstr>PowerPoint Presentation</vt:lpstr>
      <vt:lpstr>PowerPoint Presentation</vt:lpstr>
      <vt:lpstr>Conclusion</vt:lpstr>
      <vt:lpstr>Conclusion</vt:lpstr>
      <vt:lpstr>Questions?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 Delineations  </dc:title>
  <cp:lastModifiedBy>Pease, Emily C</cp:lastModifiedBy>
  <cp:revision>2</cp:revision>
  <dcterms:modified xsi:type="dcterms:W3CDTF">2018-11-13T01:39:42Z</dcterms:modified>
</cp:coreProperties>
</file>