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2CAF-75ED-4C0F-ADC4-9D0A299C1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6FC96-9653-4DE1-ADA4-3C855F5D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E10D-70A9-4270-94E0-73DE3751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3817-01E4-4E5A-BAD4-683270C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818C-DFA7-4925-83FF-611E4560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1BE3-DCCB-4A87-9548-B531DC19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7ECAB-B87B-4DE6-8B16-5CAC3BAB9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6A98A-E675-4713-B5F3-E4279AC9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A581E-2560-4F84-88D7-C99A0C5E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03B10-3731-4A2B-B5D9-B0D53825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5A04B-26F3-4BEB-842A-9FBC3376D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401EF-3E5F-4171-A3ED-AF5CCE48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9853-39AA-40ED-BA9B-8F0E8683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B1C5-A56C-4F7E-AD96-CC470813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42B4-F709-49EE-B4B1-271CCA2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576A-F764-4400-A04C-2DCC5A01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E2EA-1D47-49AE-A822-10C3F79F3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A7A5-66AC-4A93-9FB1-3F565DCD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599E-0AE4-4988-992A-615C3BD9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F993-DA18-4BE0-9ABB-3DBD2C89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4E8C-5E99-48DD-B8DC-B6614C3F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EF66B-8A01-407B-81A8-12B85F1E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535D1-EB59-44E6-80EE-6767F628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6AD79-78AE-4AE5-8EE2-84C8B9EB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B759-7646-4C5B-B80B-5EE53B12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6193-6E38-482B-B668-1890DDE6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B018-FE0E-4C48-BEB1-9A986DD51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A1A5-0C28-44F7-93BA-9B507C86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55372-BBE3-4DDB-9BA5-531ADAB2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1A740-55C9-486B-84CE-91E15EC2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B572-57AD-4A8D-97F5-9B183E57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E6D1-1441-49E9-BF12-2E02F771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EB86E-5FD3-4CD8-A284-2DCC676F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B4C51-192F-4E9E-9908-A288646B6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E3D8F-1753-4F60-9465-431D3CED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B4528-E07C-475F-A524-BC68C292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A08C7-8711-47E9-85EC-CF49EC23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30A37-2525-4D88-94D6-4D2CC41E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3C7EC-DE36-4E38-96EE-BA2C682B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1F39-CC92-44B1-A00C-6F9C7EA9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5C811-3730-4ABA-93DA-1FDCC18E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219BD-7AC0-4F01-8CA6-D50C895C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F0FD2-DE60-4BDE-B63D-94F526DE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15FC0-5215-402B-9DE2-E037DE68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F577-D73D-4197-BA46-E716B32D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27F46-C744-439A-8BA9-971D6128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F54F-A05D-4E1C-9FCF-920BA9D3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E0CA-39D5-446B-8E31-BB273B564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C750C-56D9-465A-ABB0-71727A2B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9AE5A-978E-44EA-BA22-2D149787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ED7B1-54D0-430E-B718-D241C4AE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2775-AEE5-42BA-8865-99C49B93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4C12-63AA-4FB3-A9D8-9CA8DAC8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D5340-1FA8-4B6E-B0E4-B5532EF9F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F45E-21FC-4D8F-AB7A-BB7204D41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7432F-59AF-4509-9F75-204636E2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DAD3-2D25-464C-BFBE-E9FF1EAD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66E58-6D43-4190-A64A-AF78B4CE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9699A-0DD3-4FAB-BCC1-57B9FFDB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3F772-8F39-4778-B9F0-08A27151D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1C4D-BD01-40B6-A170-310808C1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8F9F-744B-4534-AF2F-F59A3474727D}" type="datetimeFigureOut">
              <a:rPr lang="en-US" smtClean="0"/>
              <a:t>15-Nov-18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1A8A0-2C53-4153-85D1-023485DE6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BC81B-0755-426B-B5D8-CECE016E9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CA42-10F4-4436-8CA8-9C994663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60D3-E995-42CA-AA5A-FEAF0FE67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Land use on Air pollution in Austin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D0DDC-B2D9-478E-BB1B-652951E1F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5614"/>
            <a:ext cx="9144000" cy="39218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Rijul Gosar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2CCBE-F5FE-4CDD-B7D8-4FC2616AFF89}"/>
              </a:ext>
            </a:extLst>
          </p:cNvPr>
          <p:cNvSpPr/>
          <p:nvPr/>
        </p:nvSpPr>
        <p:spPr>
          <a:xfrm>
            <a:off x="0" y="-58723"/>
            <a:ext cx="12192000" cy="989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90A673FB-5B9F-4FD8-8EB4-8DDB072AE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59" y="29011"/>
            <a:ext cx="814431" cy="8144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E7251A-3174-4B88-B96F-A72E8AE58019}"/>
              </a:ext>
            </a:extLst>
          </p:cNvPr>
          <p:cNvCxnSpPr/>
          <p:nvPr/>
        </p:nvCxnSpPr>
        <p:spPr>
          <a:xfrm>
            <a:off x="0" y="6333002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4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1982-59DC-43B0-82C5-14D42E02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DD26-28A5-4B7F-BF2A-618DA6BFB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monitoring offers the opportunity to sample a large area with much fewer instruments </a:t>
            </a:r>
          </a:p>
          <a:p>
            <a:endParaRPr lang="en-US" dirty="0"/>
          </a:p>
          <a:p>
            <a:r>
              <a:rPr lang="en-US" dirty="0"/>
              <a:t>GIS based analysis can help understand the role of individual factors contributing to air pollution</a:t>
            </a:r>
          </a:p>
          <a:p>
            <a:endParaRPr lang="en-US" dirty="0"/>
          </a:p>
          <a:p>
            <a:r>
              <a:rPr lang="en-US" dirty="0"/>
              <a:t>Building an LUR can help make predictions with limited measurements, and this can be extended to other locations with similar weather conditions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861F40-E012-444A-B28E-2E148BA42FFE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2463C14D-3439-414D-85C0-9753DED5F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470C-F935-48BD-BE6B-8EFF4633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D66608-CEF7-4C04-BA59-9CD6FB5AC488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F2C31DBF-86E9-453C-BDCF-6DDE4530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C281-71AD-4EB9-B149-C0E5459C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013"/>
            <a:ext cx="10515600" cy="1325563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70F7-4F96-4DDF-B679-A99AB61E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Objective</a:t>
            </a:r>
          </a:p>
          <a:p>
            <a:r>
              <a:rPr lang="en-US" dirty="0"/>
              <a:t>Data used for the study</a:t>
            </a:r>
          </a:p>
          <a:p>
            <a:r>
              <a:rPr lang="en-US" dirty="0"/>
              <a:t>Pre-processing and challenges</a:t>
            </a:r>
          </a:p>
          <a:p>
            <a:r>
              <a:rPr lang="en-US" dirty="0"/>
              <a:t>Preliminary analysis</a:t>
            </a:r>
          </a:p>
          <a:p>
            <a:r>
              <a:rPr lang="en-US" dirty="0"/>
              <a:t>On-going and future analysis</a:t>
            </a:r>
          </a:p>
          <a:p>
            <a:r>
              <a:rPr lang="en-US" dirty="0"/>
              <a:t>Conclusion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DF0FA9-503D-40EC-8F7D-E414D9D705FC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C3F1E1C9-4CE8-450B-BE45-73AC54EA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FCF8-63D3-4276-B9B2-287D8D95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6A70-47F7-46A1-BECC-226543C04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map of concentration variation across the city for Carbon Dioxide, Nitrogen Dioxide, PM</a:t>
            </a:r>
            <a:r>
              <a:rPr lang="en-US" baseline="-25000" dirty="0"/>
              <a:t>2.5</a:t>
            </a:r>
            <a:r>
              <a:rPr lang="en-US" dirty="0"/>
              <a:t>, and Ultrafine Particles </a:t>
            </a:r>
          </a:p>
          <a:p>
            <a:endParaRPr lang="en-US" dirty="0"/>
          </a:p>
          <a:p>
            <a:r>
              <a:rPr lang="en-US" dirty="0"/>
              <a:t>Obtain land use, spatial, and population covariates to build a Land Use Regression (LUR) model to predict daytime summer concentrations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223073-C848-41B2-AE90-C48621D6633E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BEA3E251-61E7-4627-8DAF-AEB2FD330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3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E44F-44BC-4771-87A8-6CBEC03E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99979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Data used for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A6FF-37CE-4383-9265-31BE87C8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Mobile monitoring data collected over the summer </a:t>
            </a:r>
          </a:p>
          <a:p>
            <a:r>
              <a:rPr lang="en-US" sz="2000" dirty="0"/>
              <a:t>Instruments mounted on Google Street View Vehicles</a:t>
            </a:r>
          </a:p>
          <a:p>
            <a:r>
              <a:rPr lang="en-US" sz="2000" dirty="0"/>
              <a:t>Gas (CO</a:t>
            </a:r>
            <a:r>
              <a:rPr lang="en-US" sz="2000" baseline="-25000" dirty="0"/>
              <a:t>2</a:t>
            </a:r>
            <a:r>
              <a:rPr lang="en-US" sz="2000" dirty="0"/>
              <a:t>, NO, NO</a:t>
            </a:r>
            <a:r>
              <a:rPr lang="en-US" sz="2000" baseline="-25000" dirty="0"/>
              <a:t>2</a:t>
            </a:r>
            <a:r>
              <a:rPr lang="en-US" sz="2000" dirty="0"/>
              <a:t>) and Particle instruments (PM</a:t>
            </a:r>
            <a:r>
              <a:rPr lang="en-US" sz="2000" baseline="-25000" dirty="0"/>
              <a:t>2.5</a:t>
            </a:r>
            <a:r>
              <a:rPr lang="en-US" sz="2000" dirty="0"/>
              <a:t> and UFP)</a:t>
            </a:r>
          </a:p>
        </p:txBody>
      </p:sp>
      <p:pic>
        <p:nvPicPr>
          <p:cNvPr id="5" name="Picture 4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F387E7BB-5AAB-4D3A-ADB4-448720BF1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2902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27067-F07A-4300-AB26-37AC120B0A49}"/>
              </a:ext>
            </a:extLst>
          </p:cNvPr>
          <p:cNvSpPr txBox="1"/>
          <p:nvPr/>
        </p:nvSpPr>
        <p:spPr>
          <a:xfrm>
            <a:off x="904942" y="6550223"/>
            <a:ext cx="3139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Source: google.com/</a:t>
            </a:r>
            <a:r>
              <a:rPr lang="en-US" sz="1400" i="1" dirty="0" err="1"/>
              <a:t>streetview</a:t>
            </a:r>
            <a:endParaRPr lang="en-US" sz="14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72689-225D-45CF-9A20-BE8857725949}"/>
              </a:ext>
            </a:extLst>
          </p:cNvPr>
          <p:cNvCxnSpPr>
            <a:cxnSpLocks/>
          </p:cNvCxnSpPr>
          <p:nvPr/>
        </p:nvCxnSpPr>
        <p:spPr>
          <a:xfrm>
            <a:off x="0" y="1942358"/>
            <a:ext cx="464744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8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749-7161-46F0-A2A7-C4C33490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data pre-processing</a:t>
            </a:r>
          </a:p>
        </p:txBody>
      </p:sp>
      <p:pic>
        <p:nvPicPr>
          <p:cNvPr id="8" name="Content Placeholder 7" descr="A close up of a stop sign in front of a tree&#10;&#10;Description automatically generated">
            <a:extLst>
              <a:ext uri="{FF2B5EF4-FFF2-40B4-BE49-F238E27FC236}">
                <a16:creationId xmlns:a16="http://schemas.microsoft.com/office/drawing/2014/main" id="{03D10EA4-B277-4A58-AC3F-66EC4F9CE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68" y="4282270"/>
            <a:ext cx="2575420" cy="257542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B9DDEF-E203-4A7E-8FB4-19ABEE82C7B4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D46DDF-54C8-43F1-83FC-49FBEFF1C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021E5B-BFD5-4E63-AD7E-57514EA8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40800"/>
              </p:ext>
            </p:extLst>
          </p:nvPr>
        </p:nvGraphicFramePr>
        <p:xfrm>
          <a:off x="1096165" y="2143564"/>
          <a:ext cx="4991446" cy="3871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723">
                  <a:extLst>
                    <a:ext uri="{9D8B030D-6E8A-4147-A177-3AD203B41FA5}">
                      <a16:colId xmlns:a16="http://schemas.microsoft.com/office/drawing/2014/main" val="2598427547"/>
                    </a:ext>
                  </a:extLst>
                </a:gridCol>
                <a:gridCol w="2495723">
                  <a:extLst>
                    <a:ext uri="{9D8B030D-6E8A-4147-A177-3AD203B41FA5}">
                      <a16:colId xmlns:a16="http://schemas.microsoft.com/office/drawing/2014/main" val="1103757638"/>
                    </a:ext>
                  </a:extLst>
                </a:gridCol>
              </a:tblGrid>
              <a:tr h="814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CHALLENGES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PRE-PROCESSING APPROACH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13842"/>
                  </a:ext>
                </a:extLst>
              </a:tr>
              <a:tr h="762089">
                <a:tc>
                  <a:txBody>
                    <a:bodyPr/>
                    <a:lstStyle/>
                    <a:p>
                      <a:r>
                        <a:rPr lang="en-US" dirty="0"/>
                        <a:t>Rogue peaks in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passes at the same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95253"/>
                  </a:ext>
                </a:extLst>
              </a:tr>
              <a:tr h="762089">
                <a:tc>
                  <a:txBody>
                    <a:bodyPr/>
                    <a:lstStyle/>
                    <a:p>
                      <a:r>
                        <a:rPr lang="en-US" dirty="0"/>
                        <a:t>Accounting for 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 of drive pass means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09773"/>
                  </a:ext>
                </a:extLst>
              </a:tr>
              <a:tr h="762089">
                <a:tc>
                  <a:txBody>
                    <a:bodyPr/>
                    <a:lstStyle/>
                    <a:p>
                      <a:r>
                        <a:rPr lang="en-US" dirty="0"/>
                        <a:t>Different distances covered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“Snapping” points to equal intervals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21443"/>
                  </a:ext>
                </a:extLst>
              </a:tr>
              <a:tr h="762089">
                <a:tc>
                  <a:txBody>
                    <a:bodyPr/>
                    <a:lstStyle/>
                    <a:p>
                      <a:r>
                        <a:rPr lang="en-US" dirty="0"/>
                        <a:t>Limitations on sampling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 only that portion of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32146"/>
                  </a:ext>
                </a:extLst>
              </a:tr>
            </a:tbl>
          </a:graphicData>
        </a:graphic>
      </p:graphicFrame>
      <p:pic>
        <p:nvPicPr>
          <p:cNvPr id="10" name="Picture 9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86C70964-2A15-4F01-80B8-EB7361E39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68" y="1604291"/>
            <a:ext cx="4767743" cy="26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4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D539-5903-4191-8D5F-A5D9CAFF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4E1C40-1C77-44E4-8F1B-D0DE589FB1C2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99F0820F-7C62-44D2-AC59-DDA846CD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  <p:pic>
        <p:nvPicPr>
          <p:cNvPr id="16" name="Content Placeholder 15" descr="A close up of a map&#10;&#10;Description automatically generated">
            <a:extLst>
              <a:ext uri="{FF2B5EF4-FFF2-40B4-BE49-F238E27FC236}">
                <a16:creationId xmlns:a16="http://schemas.microsoft.com/office/drawing/2014/main" id="{11B09624-E5BA-4C8A-B5D9-5924A6293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6" y="1690688"/>
            <a:ext cx="5291035" cy="435133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DA1402-6561-4173-9FF4-A157EC9ACC52}"/>
              </a:ext>
            </a:extLst>
          </p:cNvPr>
          <p:cNvSpPr txBox="1"/>
          <p:nvPr/>
        </p:nvSpPr>
        <p:spPr>
          <a:xfrm>
            <a:off x="1166070" y="5964572"/>
            <a:ext cx="464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Carbon Dioxide (ppm)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6C59D9-1636-4A66-8515-5D136AF93ECA}"/>
              </a:ext>
            </a:extLst>
          </p:cNvPr>
          <p:cNvSpPr txBox="1"/>
          <p:nvPr/>
        </p:nvSpPr>
        <p:spPr>
          <a:xfrm>
            <a:off x="6479098" y="5964572"/>
            <a:ext cx="464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</a:t>
            </a:r>
            <a:r>
              <a:rPr lang="en-US" i="1" baseline="-25000" dirty="0"/>
              <a:t>2</a:t>
            </a:r>
            <a:r>
              <a:rPr lang="en-US" i="1" dirty="0"/>
              <a:t> (ppb)</a:t>
            </a:r>
            <a:endParaRPr lang="en-US" i="1" baseline="-25000" dirty="0"/>
          </a:p>
        </p:txBody>
      </p:sp>
      <p:pic>
        <p:nvPicPr>
          <p:cNvPr id="21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id="{1DBEAC18-EE9B-4583-8DF7-9E1FD6892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90" y="1616756"/>
            <a:ext cx="5249409" cy="44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90F5-3873-4621-B470-D0E356A7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194AB1-3D66-4084-90B4-7E3F62723946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9A52A06-9E93-4868-A150-B6B66C459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D58DBA3-DB4F-48C0-BEF8-CEA650087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6" y="1685820"/>
            <a:ext cx="5291035" cy="4414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AD9F52-03CE-4EA6-8410-04FBA72E9F53}"/>
              </a:ext>
            </a:extLst>
          </p:cNvPr>
          <p:cNvSpPr txBox="1"/>
          <p:nvPr/>
        </p:nvSpPr>
        <p:spPr>
          <a:xfrm>
            <a:off x="2490454" y="5911305"/>
            <a:ext cx="25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Ultrafine Particles (#/cm</a:t>
            </a:r>
            <a:r>
              <a:rPr lang="en-US" i="1" baseline="30000" dirty="0"/>
              <a:t>3</a:t>
            </a:r>
            <a:r>
              <a:rPr lang="en-US" i="1" dirty="0"/>
              <a:t>)</a:t>
            </a:r>
            <a:endParaRPr lang="en-US" i="1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DB5C4-3924-49AA-8FF3-FAD5D2789531}"/>
              </a:ext>
            </a:extLst>
          </p:cNvPr>
          <p:cNvSpPr txBox="1"/>
          <p:nvPr/>
        </p:nvSpPr>
        <p:spPr>
          <a:xfrm>
            <a:off x="6838711" y="2310485"/>
            <a:ext cx="45150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Gases like CO</a:t>
            </a:r>
            <a:r>
              <a:rPr lang="en-US" sz="2000" baseline="-25000" dirty="0"/>
              <a:t>2</a:t>
            </a:r>
            <a:r>
              <a:rPr lang="en-US" sz="2000" dirty="0"/>
              <a:t> and NO</a:t>
            </a:r>
            <a:r>
              <a:rPr lang="en-US" sz="2000" baseline="-25000" dirty="0"/>
              <a:t>2</a:t>
            </a:r>
            <a:r>
              <a:rPr lang="en-US" sz="2000" dirty="0"/>
              <a:t> are highly correlated with traffic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Ultrafine particles also exhibit some pattern associated with vehicular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UFP emissions are also linked to other sources like barbequing and construction activities  </a:t>
            </a:r>
          </a:p>
        </p:txBody>
      </p:sp>
    </p:spTree>
    <p:extLst>
      <p:ext uri="{BB962C8B-B14F-4D97-AF65-F5344CB8AC3E}">
        <p14:creationId xmlns:p14="http://schemas.microsoft.com/office/powerpoint/2010/main" val="335504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7D8B-D78F-4922-91C2-2AC7E5B0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On-going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BADA-1202-423D-8301-3341BFBC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8259" cy="4351338"/>
          </a:xfrm>
        </p:spPr>
        <p:txBody>
          <a:bodyPr/>
          <a:lstStyle/>
          <a:p>
            <a:r>
              <a:rPr lang="en-US" dirty="0"/>
              <a:t>Covariate extraction for building an LUR model </a:t>
            </a:r>
          </a:p>
          <a:p>
            <a:pPr lvl="1"/>
            <a:r>
              <a:rPr lang="en-US" dirty="0"/>
              <a:t>National Land Cover Database (NLCD) to obtain land use information</a:t>
            </a:r>
          </a:p>
          <a:p>
            <a:pPr lvl="1"/>
            <a:r>
              <a:rPr lang="en-US" dirty="0"/>
              <a:t>Open source road data to obtain road lengths and categories, to understand the effect of each road class</a:t>
            </a:r>
          </a:p>
          <a:p>
            <a:pPr lvl="1"/>
            <a:r>
              <a:rPr lang="en-US" dirty="0"/>
              <a:t>Population data on a block-by-block basis for exposure assessment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8F966D-2E4E-4E8F-A80E-D0467B66154F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61DBDF6-A827-4154-AFFC-32D52610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E6FECF8-D6F1-4BE9-BCB7-635E69A51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9" y="1598909"/>
            <a:ext cx="5852475" cy="48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9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2B89-C2D6-4210-8554-9E7B4E6B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89AB-F682-4570-B986-8A0707B68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table which contains Land Cover, Population, and road network in different buffer sizes (50m, 100m, 500m, 1km) around each sampling point</a:t>
            </a:r>
          </a:p>
          <a:p>
            <a:endParaRPr lang="en-US" dirty="0"/>
          </a:p>
          <a:p>
            <a:r>
              <a:rPr lang="en-US" dirty="0"/>
              <a:t>Build an LUR model for each pollutant and let the model choose the variables that predict the median concentration best, in each buffer size</a:t>
            </a:r>
          </a:p>
          <a:p>
            <a:endParaRPr lang="en-US" dirty="0"/>
          </a:p>
          <a:p>
            <a:r>
              <a:rPr lang="en-US" dirty="0"/>
              <a:t>Compare the difference, if any, in the variables the model chooses for the multiple buffers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5D4014-ED0F-4A1D-8585-1ACF02B15062}"/>
              </a:ext>
            </a:extLst>
          </p:cNvPr>
          <p:cNvCxnSpPr/>
          <p:nvPr/>
        </p:nvCxnSpPr>
        <p:spPr>
          <a:xfrm>
            <a:off x="-8389" y="1304795"/>
            <a:ext cx="1219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7B232DD1-F26E-463E-8A06-9FECEA9C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84" y="288315"/>
            <a:ext cx="814431" cy="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390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Impact of Land use on Air pollution in Austin</vt:lpstr>
      <vt:lpstr>Contents</vt:lpstr>
      <vt:lpstr>Objective</vt:lpstr>
      <vt:lpstr>Data used for the study</vt:lpstr>
      <vt:lpstr>Challenges and data pre-processing</vt:lpstr>
      <vt:lpstr>Preliminary Analysis</vt:lpstr>
      <vt:lpstr>Preliminary Analysis</vt:lpstr>
      <vt:lpstr>On-going analysis</vt:lpstr>
      <vt:lpstr>Target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Land use on Air pollution in Austin</dc:title>
  <dc:creator>Rijul Gosar</dc:creator>
  <cp:lastModifiedBy>Rijul Gosar</cp:lastModifiedBy>
  <cp:revision>48</cp:revision>
  <dcterms:created xsi:type="dcterms:W3CDTF">2018-11-12T03:14:46Z</dcterms:created>
  <dcterms:modified xsi:type="dcterms:W3CDTF">2018-11-15T16:25:39Z</dcterms:modified>
</cp:coreProperties>
</file>