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7"/>
  </p:notesMasterIdLst>
  <p:sldIdLst>
    <p:sldId id="713" r:id="rId4"/>
    <p:sldId id="715" r:id="rId5"/>
    <p:sldId id="716" r:id="rId6"/>
    <p:sldId id="717" r:id="rId7"/>
    <p:sldId id="723" r:id="rId8"/>
    <p:sldId id="719" r:id="rId9"/>
    <p:sldId id="722" r:id="rId10"/>
    <p:sldId id="718" r:id="rId11"/>
    <p:sldId id="725" r:id="rId12"/>
    <p:sldId id="724" r:id="rId13"/>
    <p:sldId id="721" r:id="rId14"/>
    <p:sldId id="727" r:id="rId15"/>
    <p:sldId id="728" r:id="rId16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3"/>
            <p14:sldId id="715"/>
            <p14:sldId id="716"/>
            <p14:sldId id="717"/>
            <p14:sldId id="723"/>
            <p14:sldId id="719"/>
            <p14:sldId id="722"/>
            <p14:sldId id="718"/>
            <p14:sldId id="725"/>
            <p14:sldId id="724"/>
            <p14:sldId id="721"/>
            <p14:sldId id="727"/>
            <p14:sldId id="7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0955" autoAdjust="0"/>
  </p:normalViewPr>
  <p:slideViewPr>
    <p:cSldViewPr>
      <p:cViewPr varScale="1">
        <p:scale>
          <a:sx n="89" d="100"/>
          <a:sy n="89" d="100"/>
        </p:scale>
        <p:origin x="84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  <pc:sldChg chg="modSp">
        <pc:chgData name="" userId="" providerId="" clId="Web-{DF61BC03-C347-4B76-B102-C0B229770122}" dt="2018-03-19T17:40:31.207" v="3"/>
        <pc:sldMkLst>
          <pc:docMk/>
          <pc:sldMk cId="247584020" sldId="711"/>
        </pc:sldMkLst>
        <pc:spChg chg="mod">
          <ac:chgData name="" userId="" providerId="" clId="Web-{DF61BC03-C347-4B76-B102-C0B229770122}" dt="2018-03-19T17:40:31.207" v="3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  <pc:sldChg chg="modSp">
        <pc:chgData name="" userId="" providerId="" clId="Web-{6F3EA92A-6327-4760-B8BE-E7EAE48D3FC4}" dt="2018-03-19T17:41:55.319" v="2"/>
        <pc:sldMkLst>
          <pc:docMk/>
          <pc:sldMk cId="247584020" sldId="711"/>
        </pc:sldMkLst>
        <pc:spChg chg="mod">
          <ac:chgData name="" userId="" providerId="" clId="Web-{6F3EA92A-6327-4760-B8BE-E7EAE48D3FC4}" dt="2018-03-19T17:41:55.319" v="2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r>
              <a:rPr lang="en-US" baseline="0" dirty="0" smtClean="0"/>
              <a:t> of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411480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 smtClean="0">
                <a:latin typeface="Arial Black" charset="0"/>
              </a:rPr>
              <a:t>Clint h. Smith, MSCE</a:t>
            </a:r>
            <a:endParaRPr lang="en-US" sz="1050" b="0" i="0" cap="all" baseline="0" dirty="0">
              <a:latin typeface="Arial Black" charset="0"/>
            </a:endParaRP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 smtClean="0"/>
              <a:t>Graduate Research Assistant,</a:t>
            </a:r>
            <a:r>
              <a:rPr lang="en-US" sz="1050" baseline="0" dirty="0" smtClean="0"/>
              <a:t> </a:t>
            </a:r>
            <a:r>
              <a:rPr lang="en-US" sz="1050" baseline="0" dirty="0"/>
              <a:t>The University of Texas at Austin</a:t>
            </a:r>
            <a:endParaRPr lang="en-US" sz="1050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cap="all" dirty="0" smtClean="0">
                <a:latin typeface="Arial Black" charset="0"/>
              </a:rPr>
              <a:t>November</a:t>
            </a:r>
            <a:r>
              <a:rPr lang="en-US" sz="1200" b="0" i="0" cap="all" baseline="0" dirty="0" smtClean="0">
                <a:latin typeface="Arial Black" charset="0"/>
              </a:rPr>
              <a:t> 2018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GIS-Enabled Rain Garden Design: Austin, Texas</a:t>
            </a:r>
            <a:endParaRPr lang="en-US" dirty="0"/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4864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Using widely-available datasets to allow engineers and city planners to quickly design and implement green infrastructure without the use of multiple programs and models.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for Circular Rain Garden: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Performs all calculations needed for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User needs to know site characteristics</a:t>
            </a:r>
          </a:p>
          <a:p>
            <a:pPr lvl="1"/>
            <a:r>
              <a:rPr lang="en-US" dirty="0" smtClean="0"/>
              <a:t>Further work can be done to automate design process and extract site characteristics from LiDAR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8150"/>
            <a:ext cx="3073576" cy="45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5750"/>
            <a:ext cx="8229600" cy="857250"/>
          </a:xfrm>
        </p:spPr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307109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*Side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Coding is hard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Interpreting someone else’s code is harder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Editing a code you did not originally write is not fun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88516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Rain garden design is very interpretive and iterative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strict set of guidelines across all governing agencies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EPA, TCEQ, City of Austin…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City planners and engineers will know what plants to use based on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Rain garden design can be further optimized using deep learning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Dr. </a:t>
            </a:r>
            <a:r>
              <a:rPr lang="en-US" dirty="0" err="1" smtClean="0"/>
              <a:t>Maidment</a:t>
            </a:r>
            <a:r>
              <a:rPr lang="en-US" dirty="0" smtClean="0"/>
              <a:t> for his assistance throughout the project.</a:t>
            </a:r>
          </a:p>
          <a:p>
            <a:r>
              <a:rPr lang="en-US" dirty="0" smtClean="0"/>
              <a:t>Thanks to The University of Alabama GIS Lab for the original culvert design script.</a:t>
            </a:r>
          </a:p>
          <a:p>
            <a:pPr lvl="1"/>
            <a:r>
              <a:rPr lang="en-US" dirty="0" smtClean="0"/>
              <a:t>www.gisresearch.ua.edu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04950"/>
            <a:ext cx="7772400" cy="102155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Implementation of GI</a:t>
            </a:r>
            <a:endParaRPr lang="en-US" dirty="0" smtClean="0"/>
          </a:p>
          <a:p>
            <a:r>
              <a:rPr lang="en-US" dirty="0" smtClean="0"/>
              <a:t>Timeline of Tool</a:t>
            </a:r>
          </a:p>
          <a:p>
            <a:r>
              <a:rPr lang="en-US" dirty="0" smtClean="0"/>
              <a:t>Novelty</a:t>
            </a:r>
          </a:p>
          <a:p>
            <a:r>
              <a:rPr lang="en-US" dirty="0" smtClean="0"/>
              <a:t>Tool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68" y="745428"/>
            <a:ext cx="3946861" cy="296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0" y="370811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Rain Garden in Austin, TX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07170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http://austintexas.gov/department/austins-small-scale-green-infrastructure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001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Green Infrastructure</a:t>
            </a:r>
          </a:p>
          <a:p>
            <a:pPr lvl="1"/>
            <a:r>
              <a:rPr lang="en-US" dirty="0" smtClean="0"/>
              <a:t>Types:</a:t>
            </a:r>
          </a:p>
          <a:p>
            <a:pPr lvl="2"/>
            <a:r>
              <a:rPr lang="en-US" dirty="0" smtClean="0"/>
              <a:t>Rain Gardens*</a:t>
            </a:r>
          </a:p>
          <a:p>
            <a:pPr lvl="2"/>
            <a:r>
              <a:rPr lang="en-US" dirty="0" smtClean="0"/>
              <a:t>Vegetated Swales</a:t>
            </a:r>
          </a:p>
          <a:p>
            <a:pPr lvl="2"/>
            <a:r>
              <a:rPr lang="en-US" dirty="0" smtClean="0"/>
              <a:t>Green Roofs</a:t>
            </a:r>
          </a:p>
          <a:p>
            <a:pPr lvl="2"/>
            <a:r>
              <a:rPr lang="en-US" dirty="0" smtClean="0"/>
              <a:t>Permeable Pavement</a:t>
            </a:r>
          </a:p>
          <a:p>
            <a:pPr lvl="1"/>
            <a:r>
              <a:rPr lang="en-US" dirty="0" smtClean="0"/>
              <a:t>Slows </a:t>
            </a:r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 smtClean="0"/>
              <a:t>down</a:t>
            </a:r>
          </a:p>
          <a:p>
            <a:pPr lvl="1"/>
            <a:r>
              <a:rPr lang="en-US" dirty="0"/>
              <a:t>Can be implemented in </a:t>
            </a:r>
            <a:r>
              <a:rPr lang="en-US" dirty="0" smtClean="0"/>
              <a:t>series</a:t>
            </a:r>
            <a:endParaRPr lang="en-US" dirty="0" smtClean="0"/>
          </a:p>
          <a:p>
            <a:pPr lvl="1"/>
            <a:r>
              <a:rPr lang="en-US" dirty="0" smtClean="0"/>
              <a:t>Removes pollutants</a:t>
            </a:r>
          </a:p>
          <a:p>
            <a:pPr lvl="1"/>
            <a:r>
              <a:rPr lang="en-US" dirty="0" smtClean="0"/>
              <a:t>Recharges groundwater table</a:t>
            </a:r>
          </a:p>
          <a:p>
            <a:pPr lvl="1"/>
            <a:r>
              <a:rPr lang="en-US" dirty="0" smtClean="0"/>
              <a:t>More maintenance</a:t>
            </a:r>
          </a:p>
          <a:p>
            <a:pPr lvl="1"/>
            <a:r>
              <a:rPr lang="en-US" dirty="0" smtClean="0"/>
              <a:t>Easier to retrofit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Gray Infrastructure</a:t>
            </a:r>
          </a:p>
          <a:p>
            <a:pPr lvl="1"/>
            <a:r>
              <a:rPr lang="en-US" dirty="0" smtClean="0"/>
              <a:t>Traditional means of </a:t>
            </a:r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 smtClean="0"/>
              <a:t>conveyance</a:t>
            </a:r>
          </a:p>
          <a:p>
            <a:pPr lvl="1"/>
            <a:r>
              <a:rPr lang="en-US" dirty="0" smtClean="0"/>
              <a:t>Types:</a:t>
            </a:r>
          </a:p>
          <a:p>
            <a:pPr lvl="2"/>
            <a:r>
              <a:rPr lang="en-US" dirty="0" smtClean="0"/>
              <a:t>Culverts (concrete, metal)</a:t>
            </a:r>
            <a:endParaRPr lang="en-US" dirty="0" smtClean="0"/>
          </a:p>
          <a:p>
            <a:pPr lvl="2"/>
            <a:r>
              <a:rPr lang="en-US" dirty="0" smtClean="0"/>
              <a:t>Concrete ditches</a:t>
            </a:r>
          </a:p>
          <a:p>
            <a:pPr lvl="2"/>
            <a:r>
              <a:rPr lang="en-US" dirty="0" smtClean="0"/>
              <a:t>General </a:t>
            </a:r>
            <a:r>
              <a:rPr lang="en-US" dirty="0" err="1" smtClean="0"/>
              <a:t>stormwater</a:t>
            </a:r>
            <a:r>
              <a:rPr lang="en-US" dirty="0" smtClean="0"/>
              <a:t> conveyance</a:t>
            </a:r>
            <a:endParaRPr lang="en-US" dirty="0" smtClean="0"/>
          </a:p>
          <a:p>
            <a:pPr lvl="1"/>
            <a:r>
              <a:rPr lang="en-US" dirty="0" smtClean="0"/>
              <a:t>High velocity, no pollutant removal</a:t>
            </a:r>
          </a:p>
          <a:p>
            <a:pPr lvl="1"/>
            <a:r>
              <a:rPr lang="en-US" dirty="0" smtClean="0"/>
              <a:t>No groundwater recharge</a:t>
            </a:r>
          </a:p>
          <a:p>
            <a:pPr lvl="1"/>
            <a:r>
              <a:rPr lang="en-US" dirty="0" smtClean="0"/>
              <a:t>Designed for 50 year lifespan at current </a:t>
            </a:r>
            <a:r>
              <a:rPr lang="en-US" dirty="0"/>
              <a:t>s</a:t>
            </a:r>
            <a:r>
              <a:rPr lang="en-US" dirty="0" smtClean="0"/>
              <a:t>ite characteristics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6202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Green Infrastructure and Ground Water Impacts.” EPA, Environmental Protection Agency, 22 June 2018, www.epa.gov/green-infrastructure/green-infrastructure-and-ground-water-impacts. </a:t>
            </a:r>
          </a:p>
        </p:txBody>
      </p:sp>
    </p:spTree>
    <p:extLst>
      <p:ext uri="{BB962C8B-B14F-4D97-AF65-F5344CB8AC3E}">
        <p14:creationId xmlns:p14="http://schemas.microsoft.com/office/powerpoint/2010/main" val="15365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GI: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Barriers:</a:t>
            </a:r>
          </a:p>
          <a:p>
            <a:pPr lvl="1"/>
            <a:r>
              <a:rPr lang="en-US" dirty="0" smtClean="0"/>
              <a:t>Many barriers to implementation</a:t>
            </a:r>
          </a:p>
          <a:p>
            <a:pPr lvl="2"/>
            <a:r>
              <a:rPr lang="en-US" dirty="0" smtClean="0"/>
              <a:t>Time constraints</a:t>
            </a:r>
          </a:p>
          <a:p>
            <a:pPr lvl="2"/>
            <a:r>
              <a:rPr lang="en-US" dirty="0" smtClean="0"/>
              <a:t>Knowledge of how to design</a:t>
            </a:r>
          </a:p>
          <a:p>
            <a:pPr lvl="2"/>
            <a:r>
              <a:rPr lang="en-US" dirty="0" smtClean="0"/>
              <a:t>Time to learn how to design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1515" y="455295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Overcoming Barriers to Green Infrastructure.” EPA, Environmental Protection Agency, 22 June 2018, www.epa.gov/green-infrastructure/overcoming-barriers-green-infrastructure.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857250"/>
          </a:xfrm>
        </p:spPr>
        <p:txBody>
          <a:bodyPr/>
          <a:lstStyle/>
          <a:p>
            <a:pPr algn="ctr"/>
            <a:r>
              <a:rPr lang="en-US" dirty="0" smtClean="0"/>
              <a:t>Implementation: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26" y="971550"/>
            <a:ext cx="5306948" cy="4107180"/>
          </a:xfrm>
        </p:spPr>
      </p:pic>
    </p:spTree>
    <p:extLst>
      <p:ext uri="{BB962C8B-B14F-4D97-AF65-F5344CB8AC3E}">
        <p14:creationId xmlns:p14="http://schemas.microsoft.com/office/powerpoint/2010/main" val="16061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city planners needing to use multiple programs, all of the design is done in one interface (ArcMap)</a:t>
            </a:r>
          </a:p>
          <a:p>
            <a:pPr lvl="1"/>
            <a:r>
              <a:rPr lang="en-US" dirty="0" smtClean="0"/>
              <a:t>Eliminates use of manually retrieving and processing data in multiple programs such as EPA SWMM, HEC-RAS, HEC-HMS.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10195"/>
            <a:ext cx="2667000" cy="1008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8150"/>
            <a:ext cx="1384451" cy="138445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 flipV="1">
            <a:off x="4661051" y="1114425"/>
            <a:ext cx="1206349" cy="1595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29" y="46863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Correia</a:t>
            </a:r>
            <a:r>
              <a:rPr lang="en-US" sz="1200" dirty="0"/>
              <a:t>, Francisco </a:t>
            </a:r>
            <a:r>
              <a:rPr lang="en-US" sz="1200" dirty="0" err="1"/>
              <a:t>Nunes</a:t>
            </a:r>
            <a:r>
              <a:rPr lang="en-US" sz="1200" dirty="0"/>
              <a:t>, et al. "Coupling GIS with hydrologic and hydraulic flood modelling." </a:t>
            </a:r>
            <a:r>
              <a:rPr lang="en-US" sz="1200" i="1" dirty="0"/>
              <a:t>Water Resources Management </a:t>
            </a:r>
            <a:r>
              <a:rPr lang="en-US" sz="1200" dirty="0"/>
              <a:t>12.3 (1998): 229-249. </a:t>
            </a:r>
          </a:p>
        </p:txBody>
      </p:sp>
    </p:spTree>
    <p:extLst>
      <p:ext uri="{BB962C8B-B14F-4D97-AF65-F5344CB8AC3E}">
        <p14:creationId xmlns:p14="http://schemas.microsoft.com/office/powerpoint/2010/main" val="28722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46" y="1543050"/>
            <a:ext cx="4648200" cy="29489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Uses 2 </a:t>
            </a:r>
            <a:r>
              <a:rPr lang="en-US" dirty="0" smtClean="0"/>
              <a:t>Widely Available Data </a:t>
            </a:r>
            <a:r>
              <a:rPr lang="en-US" dirty="0" smtClean="0"/>
              <a:t>Sets:</a:t>
            </a:r>
          </a:p>
          <a:p>
            <a:pPr lvl="1"/>
            <a:r>
              <a:rPr lang="en-US" dirty="0" smtClean="0"/>
              <a:t>National Land Cover Dataset (NLCD 2011)</a:t>
            </a:r>
          </a:p>
          <a:p>
            <a:pPr lvl="1"/>
            <a:r>
              <a:rPr lang="en-US" dirty="0" smtClean="0"/>
              <a:t>Digital Elevation Model (DEM) </a:t>
            </a:r>
          </a:p>
          <a:p>
            <a:pPr lvl="2"/>
            <a:r>
              <a:rPr lang="en-US" dirty="0" smtClean="0"/>
              <a:t>The higher resolution the </a:t>
            </a:r>
            <a:r>
              <a:rPr lang="en-US" dirty="0" smtClean="0"/>
              <a:t>better (to an extent)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514350"/>
            <a:ext cx="7924800" cy="4238845"/>
            <a:chOff x="457200" y="514350"/>
            <a:chExt cx="7924800" cy="42388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14350"/>
              <a:ext cx="7924800" cy="42388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5561" y="3902423"/>
              <a:ext cx="4239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City of Austin DEM seen with Rain Garden Design Tool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72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31189" y="2065853"/>
            <a:ext cx="2598241" cy="2078593"/>
          </a:xfrm>
          <a:custGeom>
            <a:avLst/>
            <a:gdLst>
              <a:gd name="connsiteX0" fmla="*/ 0 w 2598241"/>
              <a:gd name="connsiteY0" fmla="*/ 0 h 2078593"/>
              <a:gd name="connsiteX1" fmla="*/ 2078593 w 2598241"/>
              <a:gd name="connsiteY1" fmla="*/ 0 h 2078593"/>
              <a:gd name="connsiteX2" fmla="*/ 2598241 w 2598241"/>
              <a:gd name="connsiteY2" fmla="*/ 1039297 h 2078593"/>
              <a:gd name="connsiteX3" fmla="*/ 2078593 w 2598241"/>
              <a:gd name="connsiteY3" fmla="*/ 2078593 h 2078593"/>
              <a:gd name="connsiteX4" fmla="*/ 0 w 2598241"/>
              <a:gd name="connsiteY4" fmla="*/ 2078593 h 2078593"/>
              <a:gd name="connsiteX5" fmla="*/ 0 w 2598241"/>
              <a:gd name="connsiteY5" fmla="*/ 0 h 20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241" h="2078593">
                <a:moveTo>
                  <a:pt x="0" y="0"/>
                </a:moveTo>
                <a:lnTo>
                  <a:pt x="2078593" y="0"/>
                </a:lnTo>
                <a:lnTo>
                  <a:pt x="2598241" y="1039297"/>
                </a:lnTo>
                <a:lnTo>
                  <a:pt x="2078593" y="2078593"/>
                </a:lnTo>
                <a:lnTo>
                  <a:pt x="0" y="2078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60" tIns="45720" rIns="626465" bIns="4572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Single Barrel Concrete Culvert in VBA Fall 2015</a:t>
            </a:r>
            <a:endParaRPr lang="en-US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Zachary </a:t>
            </a:r>
            <a:r>
              <a:rPr lang="en-US" sz="1400" kern="1200" dirty="0" err="1" smtClean="0"/>
              <a:t>Wilbanks</a:t>
            </a:r>
            <a:r>
              <a:rPr lang="en-US" sz="1400" kern="1200" dirty="0" smtClean="0"/>
              <a:t>, Leah Clifton, Bradford Wilson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GIS Term Project</a:t>
            </a:r>
            <a:endParaRPr lang="en-US" sz="1400" kern="1200" dirty="0"/>
          </a:p>
        </p:txBody>
      </p:sp>
      <p:sp>
        <p:nvSpPr>
          <p:cNvPr id="8" name="Freeform 7"/>
          <p:cNvSpPr/>
          <p:nvPr/>
        </p:nvSpPr>
        <p:spPr>
          <a:xfrm>
            <a:off x="2309782" y="2065853"/>
            <a:ext cx="2598241" cy="2078593"/>
          </a:xfrm>
          <a:custGeom>
            <a:avLst/>
            <a:gdLst>
              <a:gd name="connsiteX0" fmla="*/ 0 w 2598241"/>
              <a:gd name="connsiteY0" fmla="*/ 0 h 2078593"/>
              <a:gd name="connsiteX1" fmla="*/ 2078593 w 2598241"/>
              <a:gd name="connsiteY1" fmla="*/ 0 h 2078593"/>
              <a:gd name="connsiteX2" fmla="*/ 2598241 w 2598241"/>
              <a:gd name="connsiteY2" fmla="*/ 1039297 h 2078593"/>
              <a:gd name="connsiteX3" fmla="*/ 2078593 w 2598241"/>
              <a:gd name="connsiteY3" fmla="*/ 2078593 h 2078593"/>
              <a:gd name="connsiteX4" fmla="*/ 0 w 2598241"/>
              <a:gd name="connsiteY4" fmla="*/ 2078593 h 2078593"/>
              <a:gd name="connsiteX5" fmla="*/ 519648 w 2598241"/>
              <a:gd name="connsiteY5" fmla="*/ 1039297 h 2078593"/>
              <a:gd name="connsiteX6" fmla="*/ 0 w 2598241"/>
              <a:gd name="connsiteY6" fmla="*/ 0 h 20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241" h="2078593">
                <a:moveTo>
                  <a:pt x="0" y="0"/>
                </a:moveTo>
                <a:lnTo>
                  <a:pt x="2078593" y="0"/>
                </a:lnTo>
                <a:lnTo>
                  <a:pt x="2598241" y="1039297"/>
                </a:lnTo>
                <a:lnTo>
                  <a:pt x="2078593" y="2078593"/>
                </a:lnTo>
                <a:lnTo>
                  <a:pt x="0" y="2078593"/>
                </a:lnTo>
                <a:lnTo>
                  <a:pt x="519648" y="10392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1308" tIns="45720" rIns="611308" bIns="4572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Single Barrel Concrete Culvert in Python Fall 2016</a:t>
            </a:r>
            <a:endParaRPr lang="en-US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Ashton Greer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Ph.D. Project Work</a:t>
            </a:r>
            <a:endParaRPr lang="en-US" sz="1400" kern="1200" dirty="0"/>
          </a:p>
        </p:txBody>
      </p:sp>
      <p:sp>
        <p:nvSpPr>
          <p:cNvPr id="9" name="Freeform 8"/>
          <p:cNvSpPr/>
          <p:nvPr/>
        </p:nvSpPr>
        <p:spPr>
          <a:xfrm>
            <a:off x="4388375" y="2065853"/>
            <a:ext cx="2598241" cy="2078593"/>
          </a:xfrm>
          <a:custGeom>
            <a:avLst/>
            <a:gdLst>
              <a:gd name="connsiteX0" fmla="*/ 0 w 2598241"/>
              <a:gd name="connsiteY0" fmla="*/ 0 h 2078593"/>
              <a:gd name="connsiteX1" fmla="*/ 2078593 w 2598241"/>
              <a:gd name="connsiteY1" fmla="*/ 0 h 2078593"/>
              <a:gd name="connsiteX2" fmla="*/ 2598241 w 2598241"/>
              <a:gd name="connsiteY2" fmla="*/ 1039297 h 2078593"/>
              <a:gd name="connsiteX3" fmla="*/ 2078593 w 2598241"/>
              <a:gd name="connsiteY3" fmla="*/ 2078593 h 2078593"/>
              <a:gd name="connsiteX4" fmla="*/ 0 w 2598241"/>
              <a:gd name="connsiteY4" fmla="*/ 2078593 h 2078593"/>
              <a:gd name="connsiteX5" fmla="*/ 519648 w 2598241"/>
              <a:gd name="connsiteY5" fmla="*/ 1039297 h 2078593"/>
              <a:gd name="connsiteX6" fmla="*/ 0 w 2598241"/>
              <a:gd name="connsiteY6" fmla="*/ 0 h 20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241" h="2078593">
                <a:moveTo>
                  <a:pt x="0" y="0"/>
                </a:moveTo>
                <a:lnTo>
                  <a:pt x="2078593" y="0"/>
                </a:lnTo>
                <a:lnTo>
                  <a:pt x="2598241" y="1039297"/>
                </a:lnTo>
                <a:lnTo>
                  <a:pt x="2078593" y="2078593"/>
                </a:lnTo>
                <a:lnTo>
                  <a:pt x="0" y="2078593"/>
                </a:lnTo>
                <a:lnTo>
                  <a:pt x="519648" y="10392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1308" tIns="45720" rIns="611308" bIns="4572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Vegetated Swale in Python Spring 2018</a:t>
            </a:r>
            <a:endParaRPr lang="en-US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Ashton Greer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EPA P3 </a:t>
            </a:r>
            <a:r>
              <a:rPr lang="en-US" sz="1400" dirty="0" smtClean="0"/>
              <a:t>Grant</a:t>
            </a:r>
            <a:endParaRPr lang="en-US" sz="1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466968" y="2065853"/>
            <a:ext cx="2598241" cy="2078593"/>
          </a:xfrm>
          <a:custGeom>
            <a:avLst/>
            <a:gdLst>
              <a:gd name="connsiteX0" fmla="*/ 0 w 2598241"/>
              <a:gd name="connsiteY0" fmla="*/ 0 h 2078593"/>
              <a:gd name="connsiteX1" fmla="*/ 2078593 w 2598241"/>
              <a:gd name="connsiteY1" fmla="*/ 0 h 2078593"/>
              <a:gd name="connsiteX2" fmla="*/ 2598241 w 2598241"/>
              <a:gd name="connsiteY2" fmla="*/ 1039297 h 2078593"/>
              <a:gd name="connsiteX3" fmla="*/ 2078593 w 2598241"/>
              <a:gd name="connsiteY3" fmla="*/ 2078593 h 2078593"/>
              <a:gd name="connsiteX4" fmla="*/ 0 w 2598241"/>
              <a:gd name="connsiteY4" fmla="*/ 2078593 h 2078593"/>
              <a:gd name="connsiteX5" fmla="*/ 519648 w 2598241"/>
              <a:gd name="connsiteY5" fmla="*/ 1039297 h 2078593"/>
              <a:gd name="connsiteX6" fmla="*/ 0 w 2598241"/>
              <a:gd name="connsiteY6" fmla="*/ 0 h 20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241" h="2078593">
                <a:moveTo>
                  <a:pt x="0" y="0"/>
                </a:moveTo>
                <a:lnTo>
                  <a:pt x="2078593" y="0"/>
                </a:lnTo>
                <a:lnTo>
                  <a:pt x="2598241" y="1039297"/>
                </a:lnTo>
                <a:lnTo>
                  <a:pt x="2078593" y="2078593"/>
                </a:lnTo>
                <a:lnTo>
                  <a:pt x="0" y="2078593"/>
                </a:lnTo>
                <a:lnTo>
                  <a:pt x="519648" y="10392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1308" tIns="45720" rIns="611308" bIns="4572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Rain Garden in Python Fall 2018</a:t>
            </a:r>
            <a:endParaRPr lang="en-US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Clint Smith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GIS Term Project</a:t>
            </a:r>
            <a:endParaRPr lang="en-US" sz="1400" kern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52950"/>
            <a:ext cx="906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Greer</a:t>
            </a:r>
            <a:r>
              <a:rPr lang="en-US" sz="1200" dirty="0"/>
              <a:t>, A. D., </a:t>
            </a:r>
            <a:r>
              <a:rPr lang="en-US" sz="1200" dirty="0" err="1"/>
              <a:t>Wilbanks</a:t>
            </a:r>
            <a:r>
              <a:rPr lang="en-US" sz="1200" dirty="0"/>
              <a:t>, Z. B., Clifton, L. D., Wilson, B., &amp; Graettinger, A. J. Advances in Civil Engineering GIS Enabled Culvert Design: A Case Study in Tuscaloosa, Alabama.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43050"/>
            <a:ext cx="8229600" cy="29489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Uses industrial standard equations:</a:t>
            </a:r>
          </a:p>
          <a:p>
            <a:pPr lvl="1"/>
            <a:r>
              <a:rPr lang="en-US" dirty="0" smtClean="0"/>
              <a:t>Rational Method: Q = </a:t>
            </a:r>
            <a:r>
              <a:rPr lang="en-US" dirty="0" err="1" smtClean="0"/>
              <a:t>CiA</a:t>
            </a:r>
            <a:endParaRPr lang="en-US" dirty="0" smtClean="0"/>
          </a:p>
          <a:p>
            <a:pPr lvl="1"/>
            <a:r>
              <a:rPr lang="en-US" dirty="0" err="1" smtClean="0"/>
              <a:t>Kirpich</a:t>
            </a:r>
            <a:r>
              <a:rPr lang="en-US" dirty="0" smtClean="0"/>
              <a:t> Equation: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=(0.0078)*(L</a:t>
            </a:r>
            <a:r>
              <a:rPr lang="en-US" baseline="30000" dirty="0" smtClean="0"/>
              <a:t>0.077</a:t>
            </a:r>
            <a:r>
              <a:rPr lang="en-US" dirty="0" smtClean="0"/>
              <a:t>)/(S</a:t>
            </a:r>
            <a:r>
              <a:rPr lang="en-US" baseline="30000" dirty="0" smtClean="0"/>
              <a:t>0.385</a:t>
            </a:r>
            <a:r>
              <a:rPr lang="en-US" dirty="0" smtClean="0"/>
              <a:t>)</a:t>
            </a:r>
          </a:p>
          <a:p>
            <a:r>
              <a:rPr lang="en-US" dirty="0" smtClean="0"/>
              <a:t>City of Austin Rain Garden Equations:</a:t>
            </a:r>
          </a:p>
          <a:p>
            <a:pPr lvl="1"/>
            <a:r>
              <a:rPr lang="en-US" dirty="0" smtClean="0"/>
              <a:t>Volume/ft</a:t>
            </a:r>
            <a:r>
              <a:rPr lang="en-US" baseline="30000" dirty="0" smtClean="0"/>
              <a:t>2</a:t>
            </a:r>
            <a:r>
              <a:rPr lang="en-US" dirty="0" smtClean="0"/>
              <a:t> (VSF) = Depth (d)* 0.623</a:t>
            </a:r>
          </a:p>
          <a:p>
            <a:pPr lvl="1"/>
            <a:r>
              <a:rPr lang="en-US" dirty="0" smtClean="0"/>
              <a:t>Surface Area (SA) = Q/VSF</a:t>
            </a:r>
          </a:p>
          <a:p>
            <a:pPr lvl="1"/>
            <a:r>
              <a:rPr lang="en-US" dirty="0" smtClean="0"/>
              <a:t>Minimum SA (SA </a:t>
            </a:r>
            <a:r>
              <a:rPr lang="en-US" baseline="-25000" dirty="0" smtClean="0"/>
              <a:t>min</a:t>
            </a:r>
            <a:r>
              <a:rPr lang="en-US" dirty="0" smtClean="0"/>
              <a:t>) = Q/ (4+(1.33)*d)</a:t>
            </a:r>
          </a:p>
          <a:p>
            <a:r>
              <a:rPr lang="en-US" dirty="0" smtClean="0"/>
              <a:t>Iterates </a:t>
            </a:r>
            <a:r>
              <a:rPr lang="en-US" dirty="0" smtClean="0"/>
              <a:t>(depth) calculations </a:t>
            </a:r>
            <a:r>
              <a:rPr lang="en-US" dirty="0" smtClean="0"/>
              <a:t>until constraints are met</a:t>
            </a:r>
          </a:p>
          <a:p>
            <a:r>
              <a:rPr lang="en-US" dirty="0" smtClean="0"/>
              <a:t>Outputs: Surface Area, depth, and Diameter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47750"/>
            <a:ext cx="2924287" cy="1827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53616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City </a:t>
            </a:r>
            <a:r>
              <a:rPr lang="en-US" sz="1200" dirty="0"/>
              <a:t>of Austin, Drainage Criteria Manual, Austin, Texas, January </a:t>
            </a:r>
            <a:r>
              <a:rPr lang="en-US" sz="1200" dirty="0" smtClean="0"/>
              <a:t>1977</a:t>
            </a:r>
          </a:p>
          <a:p>
            <a:pPr marL="228600" indent="-228600">
              <a:buAutoNum type="arabicPeriod"/>
            </a:pPr>
            <a:r>
              <a:rPr lang="en-US" sz="1200" dirty="0"/>
              <a:t>“ENVIRONMENTAL CRITERIA MANUAL City of AUSTIN, TEXAS Codified through Rule No. 161-18.05, Enacted June 12, 2018. (Supp. No. 8-2018).” </a:t>
            </a:r>
            <a:r>
              <a:rPr lang="en-US" sz="1200" i="1" dirty="0" err="1"/>
              <a:t>Municode</a:t>
            </a:r>
            <a:r>
              <a:rPr lang="en-US" sz="1200" i="1" dirty="0"/>
              <a:t> </a:t>
            </a:r>
            <a:r>
              <a:rPr lang="en-US" sz="1200" i="1" dirty="0" smtClean="0"/>
              <a:t>Library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0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</TotalTime>
  <Words>696</Words>
  <Application>Microsoft Office PowerPoint</Application>
  <PresentationFormat>On-screen Show (16:9)</PresentationFormat>
  <Paragraphs>104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ヒラギノ角ゴ Pro W3</vt:lpstr>
      <vt:lpstr>16-9 Cover</vt:lpstr>
      <vt:lpstr>16-9 Light Background</vt:lpstr>
      <vt:lpstr>16-9 White Backgroud</vt:lpstr>
      <vt:lpstr>PowerPoint Presentation</vt:lpstr>
      <vt:lpstr>Contents: </vt:lpstr>
      <vt:lpstr>Background:</vt:lpstr>
      <vt:lpstr>Implementation of GI:</vt:lpstr>
      <vt:lpstr>Implementation:</vt:lpstr>
      <vt:lpstr>Novelty:</vt:lpstr>
      <vt:lpstr>Tool:</vt:lpstr>
      <vt:lpstr>Timeline:</vt:lpstr>
      <vt:lpstr>Tool:</vt:lpstr>
      <vt:lpstr>Tool for Circular Rain Garden:</vt:lpstr>
      <vt:lpstr>Conclusions:</vt:lpstr>
      <vt:lpstr>Acknowledgements</vt:lpstr>
      <vt:lpstr>Questions?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Services;Clint H Smith</dc:creator>
  <cp:keywords/>
  <dc:description/>
  <cp:lastModifiedBy>Clint Smith</cp:lastModifiedBy>
  <cp:revision>417</cp:revision>
  <cp:lastPrinted>2011-01-24T02:49:42Z</cp:lastPrinted>
  <dcterms:created xsi:type="dcterms:W3CDTF">2011-06-30T15:04:08Z</dcterms:created>
  <dcterms:modified xsi:type="dcterms:W3CDTF">2018-11-14T06:00:02Z</dcterms:modified>
  <cp:category/>
</cp:coreProperties>
</file>