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59" r:id="rId5"/>
    <p:sldId id="264" r:id="rId6"/>
    <p:sldId id="260" r:id="rId7"/>
    <p:sldId id="263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4002130-0B58-44E4-9F88-6BCE2586F8D6}">
          <p14:sldIdLst>
            <p14:sldId id="256"/>
            <p14:sldId id="257"/>
            <p14:sldId id="261"/>
            <p14:sldId id="259"/>
            <p14:sldId id="264"/>
            <p14:sldId id="260"/>
            <p14:sldId id="263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D41D0-4F5D-4183-99E2-A7BCF106291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0D8E50EA-6EF2-40C7-9BE4-31814FAD11C4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Dramatic increase in production of natural gas- hydraulic fracturing (Water intensive tech.)</a:t>
          </a:r>
        </a:p>
      </dgm:t>
    </dgm:pt>
    <dgm:pt modelId="{F90FFE90-ED50-4798-BAFE-5ADA6DDC7319}" type="parTrans" cxnId="{2DA96BEA-6A76-4A23-A338-715E7A3D4C1F}">
      <dgm:prSet/>
      <dgm:spPr/>
      <dgm:t>
        <a:bodyPr/>
        <a:lstStyle/>
        <a:p>
          <a:endParaRPr lang="en-US"/>
        </a:p>
      </dgm:t>
    </dgm:pt>
    <dgm:pt modelId="{35217432-A5C1-4169-86DF-32751DA03B81}" type="sibTrans" cxnId="{2DA96BEA-6A76-4A23-A338-715E7A3D4C1F}">
      <dgm:prSet/>
      <dgm:spPr/>
      <dgm:t>
        <a:bodyPr/>
        <a:lstStyle/>
        <a:p>
          <a:endParaRPr lang="en-US"/>
        </a:p>
      </dgm:t>
    </dgm:pt>
    <dgm:pt modelId="{AAA0060D-E170-40FB-ABCD-B18DF6AA74E3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Resultant fall in prices of Natural Gas- Consequent extensive use by different Electricity Generating Power Plants.</a:t>
          </a:r>
        </a:p>
      </dgm:t>
    </dgm:pt>
    <dgm:pt modelId="{C858F6BF-4A61-4A8D-B14F-3099B43CE1B7}" type="parTrans" cxnId="{9011050A-5B8C-4695-8FBB-EAEB4875C283}">
      <dgm:prSet/>
      <dgm:spPr/>
      <dgm:t>
        <a:bodyPr/>
        <a:lstStyle/>
        <a:p>
          <a:endParaRPr lang="en-US"/>
        </a:p>
      </dgm:t>
    </dgm:pt>
    <dgm:pt modelId="{53621D53-E991-4A60-AA5D-EC3E4F9E0500}" type="sibTrans" cxnId="{9011050A-5B8C-4695-8FBB-EAEB4875C283}">
      <dgm:prSet/>
      <dgm:spPr/>
      <dgm:t>
        <a:bodyPr/>
        <a:lstStyle/>
        <a:p>
          <a:endParaRPr lang="en-US"/>
        </a:p>
      </dgm:t>
    </dgm:pt>
    <dgm:pt modelId="{7DCCE479-545C-4C7E-BF58-8E4ADB3F7404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Affect on water availability in river basins </a:t>
          </a:r>
        </a:p>
      </dgm:t>
    </dgm:pt>
    <dgm:pt modelId="{650E6FBC-C763-4A90-91CE-7AAA06FE433F}" type="parTrans" cxnId="{5056850E-701F-4C13-A5AA-3708FF77E1DE}">
      <dgm:prSet/>
      <dgm:spPr/>
      <dgm:t>
        <a:bodyPr/>
        <a:lstStyle/>
        <a:p>
          <a:endParaRPr lang="en-US"/>
        </a:p>
      </dgm:t>
    </dgm:pt>
    <dgm:pt modelId="{E5D0B790-2AFA-450B-868F-FCC83018D09D}" type="sibTrans" cxnId="{5056850E-701F-4C13-A5AA-3708FF77E1DE}">
      <dgm:prSet/>
      <dgm:spPr/>
      <dgm:t>
        <a:bodyPr/>
        <a:lstStyle/>
        <a:p>
          <a:endParaRPr lang="en-US"/>
        </a:p>
      </dgm:t>
    </dgm:pt>
    <dgm:pt modelId="{DF6C77CA-2779-44D2-AB9D-37CFDDFCA762}" type="pres">
      <dgm:prSet presAssocID="{E9FD41D0-4F5D-4183-99E2-A7BCF106291B}" presName="root" presStyleCnt="0">
        <dgm:presLayoutVars>
          <dgm:dir/>
          <dgm:resizeHandles val="exact"/>
        </dgm:presLayoutVars>
      </dgm:prSet>
      <dgm:spPr/>
    </dgm:pt>
    <dgm:pt modelId="{6C50402B-1F79-40EC-AEA7-2EE6C5AE6A3C}" type="pres">
      <dgm:prSet presAssocID="{E9FD41D0-4F5D-4183-99E2-A7BCF106291B}" presName="container" presStyleCnt="0">
        <dgm:presLayoutVars>
          <dgm:dir/>
          <dgm:resizeHandles val="exact"/>
        </dgm:presLayoutVars>
      </dgm:prSet>
      <dgm:spPr/>
    </dgm:pt>
    <dgm:pt modelId="{A26B2D1D-1711-4C80-8F53-1EA9DCEC370C}" type="pres">
      <dgm:prSet presAssocID="{0D8E50EA-6EF2-40C7-9BE4-31814FAD11C4}" presName="compNode" presStyleCnt="0"/>
      <dgm:spPr/>
    </dgm:pt>
    <dgm:pt modelId="{B806B75C-B6DA-44AA-BF10-E5F0DBE10813}" type="pres">
      <dgm:prSet presAssocID="{0D8E50EA-6EF2-40C7-9BE4-31814FAD11C4}" presName="iconBgRect" presStyleLbl="bgShp" presStyleIdx="0" presStyleCnt="3" custScaleX="120455" custScaleY="117188"/>
      <dgm:spPr/>
    </dgm:pt>
    <dgm:pt modelId="{9814F629-F246-408A-8312-3ED58FA9DCBD}" type="pres">
      <dgm:prSet presAssocID="{0D8E50EA-6EF2-40C7-9BE4-31814FAD11C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E628607-8D69-4936-BC9D-DF3A02C0C873}" type="pres">
      <dgm:prSet presAssocID="{0D8E50EA-6EF2-40C7-9BE4-31814FAD11C4}" presName="spaceRect" presStyleCnt="0"/>
      <dgm:spPr/>
    </dgm:pt>
    <dgm:pt modelId="{661D3915-AD99-42B7-B41F-7DEB60E62242}" type="pres">
      <dgm:prSet presAssocID="{0D8E50EA-6EF2-40C7-9BE4-31814FAD11C4}" presName="textRect" presStyleLbl="revTx" presStyleIdx="0" presStyleCnt="3" custLinFactNeighborY="0">
        <dgm:presLayoutVars>
          <dgm:chMax val="1"/>
          <dgm:chPref val="1"/>
        </dgm:presLayoutVars>
      </dgm:prSet>
      <dgm:spPr/>
    </dgm:pt>
    <dgm:pt modelId="{BF632836-1101-435E-8435-83046355B835}" type="pres">
      <dgm:prSet presAssocID="{35217432-A5C1-4169-86DF-32751DA03B81}" presName="sibTrans" presStyleLbl="sibTrans2D1" presStyleIdx="0" presStyleCnt="0"/>
      <dgm:spPr/>
    </dgm:pt>
    <dgm:pt modelId="{66FDB0DE-2708-46B5-A4CD-57E0E1F69077}" type="pres">
      <dgm:prSet presAssocID="{AAA0060D-E170-40FB-ABCD-B18DF6AA74E3}" presName="compNode" presStyleCnt="0"/>
      <dgm:spPr/>
    </dgm:pt>
    <dgm:pt modelId="{E03D768F-C359-4334-A0C0-C7BAC8784A6B}" type="pres">
      <dgm:prSet presAssocID="{AAA0060D-E170-40FB-ABCD-B18DF6AA74E3}" presName="iconBgRect" presStyleLbl="bgShp" presStyleIdx="1" presStyleCnt="3" custScaleX="119825" custScaleY="128832" custLinFactNeighborX="-20624"/>
      <dgm:spPr/>
    </dgm:pt>
    <dgm:pt modelId="{98E8F2BA-0BA2-4E01-9E55-07CBEF61BC28}" type="pres">
      <dgm:prSet presAssocID="{AAA0060D-E170-40FB-ABCD-B18DF6AA74E3}" presName="iconRect" presStyleLbl="node1" presStyleIdx="1" presStyleCnt="3" custLinFactNeighborX="-2888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97694E57-27A9-4C1F-9B53-085E785EA9E8}" type="pres">
      <dgm:prSet presAssocID="{AAA0060D-E170-40FB-ABCD-B18DF6AA74E3}" presName="spaceRect" presStyleCnt="0"/>
      <dgm:spPr/>
    </dgm:pt>
    <dgm:pt modelId="{171CD21D-9EEF-4314-852D-42679770F768}" type="pres">
      <dgm:prSet presAssocID="{AAA0060D-E170-40FB-ABCD-B18DF6AA74E3}" presName="textRect" presStyleLbl="revTx" presStyleIdx="1" presStyleCnt="3" custLinFactNeighborX="-3829">
        <dgm:presLayoutVars>
          <dgm:chMax val="1"/>
          <dgm:chPref val="1"/>
        </dgm:presLayoutVars>
      </dgm:prSet>
      <dgm:spPr/>
    </dgm:pt>
    <dgm:pt modelId="{2E8ECD56-FBB7-4E7D-86E4-1C3EEC518A32}" type="pres">
      <dgm:prSet presAssocID="{53621D53-E991-4A60-AA5D-EC3E4F9E0500}" presName="sibTrans" presStyleLbl="sibTrans2D1" presStyleIdx="0" presStyleCnt="0"/>
      <dgm:spPr/>
    </dgm:pt>
    <dgm:pt modelId="{4F24192C-C57F-4AD7-9F34-9705634D4D6A}" type="pres">
      <dgm:prSet presAssocID="{7DCCE479-545C-4C7E-BF58-8E4ADB3F7404}" presName="compNode" presStyleCnt="0"/>
      <dgm:spPr/>
    </dgm:pt>
    <dgm:pt modelId="{8CDDFA7C-5474-459A-B661-6AC03824AD3E}" type="pres">
      <dgm:prSet presAssocID="{7DCCE479-545C-4C7E-BF58-8E4ADB3F7404}" presName="iconBgRect" presStyleLbl="bgShp" presStyleIdx="2" presStyleCnt="3" custScaleX="116998" custScaleY="113854"/>
      <dgm:spPr/>
    </dgm:pt>
    <dgm:pt modelId="{97E09704-B64F-48C9-BD3D-17A2163AB194}" type="pres">
      <dgm:prSet presAssocID="{7DCCE479-545C-4C7E-BF58-8E4ADB3F7404}" presName="iconRect" presStyleLbl="node1" presStyleIdx="2" presStyleCnt="3" custScaleX="139496" custScaleY="1296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C58CBEE5-4872-49D7-9897-935F86BFE3FE}" type="pres">
      <dgm:prSet presAssocID="{7DCCE479-545C-4C7E-BF58-8E4ADB3F7404}" presName="spaceRect" presStyleCnt="0"/>
      <dgm:spPr/>
    </dgm:pt>
    <dgm:pt modelId="{C268FD10-6E70-45DE-A38F-29AC0F28A0ED}" type="pres">
      <dgm:prSet presAssocID="{7DCCE479-545C-4C7E-BF58-8E4ADB3F740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011050A-5B8C-4695-8FBB-EAEB4875C283}" srcId="{E9FD41D0-4F5D-4183-99E2-A7BCF106291B}" destId="{AAA0060D-E170-40FB-ABCD-B18DF6AA74E3}" srcOrd="1" destOrd="0" parTransId="{C858F6BF-4A61-4A8D-B14F-3099B43CE1B7}" sibTransId="{53621D53-E991-4A60-AA5D-EC3E4F9E0500}"/>
    <dgm:cxn modelId="{5056850E-701F-4C13-A5AA-3708FF77E1DE}" srcId="{E9FD41D0-4F5D-4183-99E2-A7BCF106291B}" destId="{7DCCE479-545C-4C7E-BF58-8E4ADB3F7404}" srcOrd="2" destOrd="0" parTransId="{650E6FBC-C763-4A90-91CE-7AAA06FE433F}" sibTransId="{E5D0B790-2AFA-450B-868F-FCC83018D09D}"/>
    <dgm:cxn modelId="{820F074F-F526-414D-B5C5-B1F65BE79944}" type="presOf" srcId="{0D8E50EA-6EF2-40C7-9BE4-31814FAD11C4}" destId="{661D3915-AD99-42B7-B41F-7DEB60E62242}" srcOrd="0" destOrd="0" presId="urn:microsoft.com/office/officeart/2018/2/layout/IconCircleList"/>
    <dgm:cxn modelId="{04DE1EB0-F494-4357-9111-1F6E1A2838FC}" type="presOf" srcId="{7DCCE479-545C-4C7E-BF58-8E4ADB3F7404}" destId="{C268FD10-6E70-45DE-A38F-29AC0F28A0ED}" srcOrd="0" destOrd="0" presId="urn:microsoft.com/office/officeart/2018/2/layout/IconCircleList"/>
    <dgm:cxn modelId="{5DBDB3C8-78F9-4A4B-8892-247BBF8E675E}" type="presOf" srcId="{53621D53-E991-4A60-AA5D-EC3E4F9E0500}" destId="{2E8ECD56-FBB7-4E7D-86E4-1C3EEC518A32}" srcOrd="0" destOrd="0" presId="urn:microsoft.com/office/officeart/2018/2/layout/IconCircleList"/>
    <dgm:cxn modelId="{5B1CB7D6-20A1-4F99-BC18-C4A5613F60F7}" type="presOf" srcId="{AAA0060D-E170-40FB-ABCD-B18DF6AA74E3}" destId="{171CD21D-9EEF-4314-852D-42679770F768}" srcOrd="0" destOrd="0" presId="urn:microsoft.com/office/officeart/2018/2/layout/IconCircleList"/>
    <dgm:cxn modelId="{2F6E71DB-8233-4620-9D5B-A3BB614E3636}" type="presOf" srcId="{E9FD41D0-4F5D-4183-99E2-A7BCF106291B}" destId="{DF6C77CA-2779-44D2-AB9D-37CFDDFCA762}" srcOrd="0" destOrd="0" presId="urn:microsoft.com/office/officeart/2018/2/layout/IconCircleList"/>
    <dgm:cxn modelId="{B30F03DF-B6DA-41DB-A5DC-011E0E010FCB}" type="presOf" srcId="{35217432-A5C1-4169-86DF-32751DA03B81}" destId="{BF632836-1101-435E-8435-83046355B835}" srcOrd="0" destOrd="0" presId="urn:microsoft.com/office/officeart/2018/2/layout/IconCircleList"/>
    <dgm:cxn modelId="{2DA96BEA-6A76-4A23-A338-715E7A3D4C1F}" srcId="{E9FD41D0-4F5D-4183-99E2-A7BCF106291B}" destId="{0D8E50EA-6EF2-40C7-9BE4-31814FAD11C4}" srcOrd="0" destOrd="0" parTransId="{F90FFE90-ED50-4798-BAFE-5ADA6DDC7319}" sibTransId="{35217432-A5C1-4169-86DF-32751DA03B81}"/>
    <dgm:cxn modelId="{14D9F2C7-D813-446A-AE19-1731C9E49564}" type="presParOf" srcId="{DF6C77CA-2779-44D2-AB9D-37CFDDFCA762}" destId="{6C50402B-1F79-40EC-AEA7-2EE6C5AE6A3C}" srcOrd="0" destOrd="0" presId="urn:microsoft.com/office/officeart/2018/2/layout/IconCircleList"/>
    <dgm:cxn modelId="{A44F9469-E6F4-4841-9175-2A4D57723FB5}" type="presParOf" srcId="{6C50402B-1F79-40EC-AEA7-2EE6C5AE6A3C}" destId="{A26B2D1D-1711-4C80-8F53-1EA9DCEC370C}" srcOrd="0" destOrd="0" presId="urn:microsoft.com/office/officeart/2018/2/layout/IconCircleList"/>
    <dgm:cxn modelId="{82FC0687-D4A2-4D73-96BC-30B8DF3AA692}" type="presParOf" srcId="{A26B2D1D-1711-4C80-8F53-1EA9DCEC370C}" destId="{B806B75C-B6DA-44AA-BF10-E5F0DBE10813}" srcOrd="0" destOrd="0" presId="urn:microsoft.com/office/officeart/2018/2/layout/IconCircleList"/>
    <dgm:cxn modelId="{00246369-C160-4709-9AD9-0636BFF86BEC}" type="presParOf" srcId="{A26B2D1D-1711-4C80-8F53-1EA9DCEC370C}" destId="{9814F629-F246-408A-8312-3ED58FA9DCBD}" srcOrd="1" destOrd="0" presId="urn:microsoft.com/office/officeart/2018/2/layout/IconCircleList"/>
    <dgm:cxn modelId="{CDEF9EC3-1E7A-4910-AF5E-AF938E584A58}" type="presParOf" srcId="{A26B2D1D-1711-4C80-8F53-1EA9DCEC370C}" destId="{0E628607-8D69-4936-BC9D-DF3A02C0C873}" srcOrd="2" destOrd="0" presId="urn:microsoft.com/office/officeart/2018/2/layout/IconCircleList"/>
    <dgm:cxn modelId="{1DF5014E-F037-468E-A1FF-EA1CBC36A1BF}" type="presParOf" srcId="{A26B2D1D-1711-4C80-8F53-1EA9DCEC370C}" destId="{661D3915-AD99-42B7-B41F-7DEB60E62242}" srcOrd="3" destOrd="0" presId="urn:microsoft.com/office/officeart/2018/2/layout/IconCircleList"/>
    <dgm:cxn modelId="{16B0FDCB-7894-4122-83D4-554E44F11603}" type="presParOf" srcId="{6C50402B-1F79-40EC-AEA7-2EE6C5AE6A3C}" destId="{BF632836-1101-435E-8435-83046355B835}" srcOrd="1" destOrd="0" presId="urn:microsoft.com/office/officeart/2018/2/layout/IconCircleList"/>
    <dgm:cxn modelId="{E16D55B8-9CF6-4864-9EBF-51C84F545BC6}" type="presParOf" srcId="{6C50402B-1F79-40EC-AEA7-2EE6C5AE6A3C}" destId="{66FDB0DE-2708-46B5-A4CD-57E0E1F69077}" srcOrd="2" destOrd="0" presId="urn:microsoft.com/office/officeart/2018/2/layout/IconCircleList"/>
    <dgm:cxn modelId="{31C0C92E-ABB0-4F56-A5DE-1009DCDC9B3B}" type="presParOf" srcId="{66FDB0DE-2708-46B5-A4CD-57E0E1F69077}" destId="{E03D768F-C359-4334-A0C0-C7BAC8784A6B}" srcOrd="0" destOrd="0" presId="urn:microsoft.com/office/officeart/2018/2/layout/IconCircleList"/>
    <dgm:cxn modelId="{E8E55795-638F-4E33-93FB-FECB248FE470}" type="presParOf" srcId="{66FDB0DE-2708-46B5-A4CD-57E0E1F69077}" destId="{98E8F2BA-0BA2-4E01-9E55-07CBEF61BC28}" srcOrd="1" destOrd="0" presId="urn:microsoft.com/office/officeart/2018/2/layout/IconCircleList"/>
    <dgm:cxn modelId="{E657AB46-17EF-4CFA-BFC6-74F7C7ACB5C3}" type="presParOf" srcId="{66FDB0DE-2708-46B5-A4CD-57E0E1F69077}" destId="{97694E57-27A9-4C1F-9B53-085E785EA9E8}" srcOrd="2" destOrd="0" presId="urn:microsoft.com/office/officeart/2018/2/layout/IconCircleList"/>
    <dgm:cxn modelId="{361B27CC-C5DA-4295-BD27-6DA25D1F6C44}" type="presParOf" srcId="{66FDB0DE-2708-46B5-A4CD-57E0E1F69077}" destId="{171CD21D-9EEF-4314-852D-42679770F768}" srcOrd="3" destOrd="0" presId="urn:microsoft.com/office/officeart/2018/2/layout/IconCircleList"/>
    <dgm:cxn modelId="{DA15A066-C02E-4789-85DE-3485F987C5D5}" type="presParOf" srcId="{6C50402B-1F79-40EC-AEA7-2EE6C5AE6A3C}" destId="{2E8ECD56-FBB7-4E7D-86E4-1C3EEC518A32}" srcOrd="3" destOrd="0" presId="urn:microsoft.com/office/officeart/2018/2/layout/IconCircleList"/>
    <dgm:cxn modelId="{49921D3C-846B-488D-B647-6326BA26E3B3}" type="presParOf" srcId="{6C50402B-1F79-40EC-AEA7-2EE6C5AE6A3C}" destId="{4F24192C-C57F-4AD7-9F34-9705634D4D6A}" srcOrd="4" destOrd="0" presId="urn:microsoft.com/office/officeart/2018/2/layout/IconCircleList"/>
    <dgm:cxn modelId="{7D066A3C-E92E-4CA2-B6D9-656C283FB6D9}" type="presParOf" srcId="{4F24192C-C57F-4AD7-9F34-9705634D4D6A}" destId="{8CDDFA7C-5474-459A-B661-6AC03824AD3E}" srcOrd="0" destOrd="0" presId="urn:microsoft.com/office/officeart/2018/2/layout/IconCircleList"/>
    <dgm:cxn modelId="{E4635559-B7B0-4006-B3D6-4FA90046EF9A}" type="presParOf" srcId="{4F24192C-C57F-4AD7-9F34-9705634D4D6A}" destId="{97E09704-B64F-48C9-BD3D-17A2163AB194}" srcOrd="1" destOrd="0" presId="urn:microsoft.com/office/officeart/2018/2/layout/IconCircleList"/>
    <dgm:cxn modelId="{C968CEC3-6F24-4DC8-88D8-3C81E9152DA1}" type="presParOf" srcId="{4F24192C-C57F-4AD7-9F34-9705634D4D6A}" destId="{C58CBEE5-4872-49D7-9897-935F86BFE3FE}" srcOrd="2" destOrd="0" presId="urn:microsoft.com/office/officeart/2018/2/layout/IconCircleList"/>
    <dgm:cxn modelId="{E9AA19E7-1CDB-4701-8BDC-68F859F6A35F}" type="presParOf" srcId="{4F24192C-C57F-4AD7-9F34-9705634D4D6A}" destId="{C268FD10-6E70-45DE-A38F-29AC0F28A0E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6B75C-B6DA-44AA-BF10-E5F0DBE10813}">
      <dsp:nvSpPr>
        <dsp:cNvPr id="0" name=""/>
        <dsp:cNvSpPr/>
      </dsp:nvSpPr>
      <dsp:spPr>
        <a:xfrm>
          <a:off x="155714" y="1824565"/>
          <a:ext cx="1109771" cy="107967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4F629-F246-408A-8312-3ED58FA9DCBD}">
      <dsp:nvSpPr>
        <dsp:cNvPr id="0" name=""/>
        <dsp:cNvSpPr/>
      </dsp:nvSpPr>
      <dsp:spPr>
        <a:xfrm>
          <a:off x="443418" y="2097220"/>
          <a:ext cx="534363" cy="5343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D3915-AD99-42B7-B41F-7DEB60E62242}">
      <dsp:nvSpPr>
        <dsp:cNvPr id="0" name=""/>
        <dsp:cNvSpPr/>
      </dsp:nvSpPr>
      <dsp:spPr>
        <a:xfrm>
          <a:off x="1368683" y="1903743"/>
          <a:ext cx="2171674" cy="92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Dramatic increase in production of natural gas- hydraulic fracturing (Water intensive tech.)</a:t>
          </a:r>
        </a:p>
      </dsp:txBody>
      <dsp:txXfrm>
        <a:off x="1368683" y="1903743"/>
        <a:ext cx="2171674" cy="921316"/>
      </dsp:txXfrm>
    </dsp:sp>
    <dsp:sp modelId="{E03D768F-C359-4334-A0C0-C7BAC8784A6B}">
      <dsp:nvSpPr>
        <dsp:cNvPr id="0" name=""/>
        <dsp:cNvSpPr/>
      </dsp:nvSpPr>
      <dsp:spPr>
        <a:xfrm>
          <a:off x="3728743" y="1770926"/>
          <a:ext cx="1103967" cy="11869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8F2BA-0BA2-4E01-9E55-07CBEF61BC28}">
      <dsp:nvSpPr>
        <dsp:cNvPr id="0" name=""/>
        <dsp:cNvSpPr/>
      </dsp:nvSpPr>
      <dsp:spPr>
        <a:xfrm>
          <a:off x="4049191" y="2097220"/>
          <a:ext cx="534363" cy="5343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CD21D-9EEF-4314-852D-42679770F768}">
      <dsp:nvSpPr>
        <dsp:cNvPr id="0" name=""/>
        <dsp:cNvSpPr/>
      </dsp:nvSpPr>
      <dsp:spPr>
        <a:xfrm>
          <a:off x="5045669" y="1903743"/>
          <a:ext cx="2171674" cy="92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Resultant fall in prices of Natural Gas- Consequent extensive use by different Electricity Generating Power Plants.</a:t>
          </a:r>
        </a:p>
      </dsp:txBody>
      <dsp:txXfrm>
        <a:off x="5045669" y="1903743"/>
        <a:ext cx="2171674" cy="921316"/>
      </dsp:txXfrm>
    </dsp:sp>
    <dsp:sp modelId="{8CDDFA7C-5474-459A-B661-6AC03824AD3E}">
      <dsp:nvSpPr>
        <dsp:cNvPr id="0" name=""/>
        <dsp:cNvSpPr/>
      </dsp:nvSpPr>
      <dsp:spPr>
        <a:xfrm>
          <a:off x="7678895" y="1839924"/>
          <a:ext cx="1077921" cy="104895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09704-B64F-48C9-BD3D-17A2163AB194}">
      <dsp:nvSpPr>
        <dsp:cNvPr id="0" name=""/>
        <dsp:cNvSpPr/>
      </dsp:nvSpPr>
      <dsp:spPr>
        <a:xfrm>
          <a:off x="7845148" y="2018054"/>
          <a:ext cx="745415" cy="6926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8FD10-6E70-45DE-A38F-29AC0F28A0ED}">
      <dsp:nvSpPr>
        <dsp:cNvPr id="0" name=""/>
        <dsp:cNvSpPr/>
      </dsp:nvSpPr>
      <dsp:spPr>
        <a:xfrm>
          <a:off x="8875939" y="1903743"/>
          <a:ext cx="2171674" cy="92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Affect on water availability in river basins </a:t>
          </a:r>
        </a:p>
      </dsp:txBody>
      <dsp:txXfrm>
        <a:off x="8875939" y="1903743"/>
        <a:ext cx="2171674" cy="921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AC05-DCCB-4833-8085-5022C2644A1C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01472-939E-4C56-9969-2EBE604A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01472-939E-4C56-9969-2EBE604AD4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2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01472-939E-4C56-9969-2EBE604AD4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0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3323-2621-464D-8BB8-3B047BF83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6AB3D-0514-4456-964C-54CE68BA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6A8E0-A7FF-4590-B2F3-FDE16580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47DAC-2F31-4353-8F7E-9D42134B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0DE4C-F647-4B34-A00A-99ACDF74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F750-6225-4C52-AEAF-CEE3DC34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38B72-5BBD-45A3-927C-978DF92E1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0CC3-C2C0-421D-AA7D-69335F82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1C770-CC3D-4EC8-B268-399C7E17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E1EA4-DD60-4C11-9D78-6634371C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1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7543A5-5231-4E7A-A5BD-4C81A2F8D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4C4F0-A4FC-481D-8B3F-3CCC3ABD0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02884-976F-4B98-8142-97E6E0DD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FFAD4-C907-4C58-BC52-BC987A73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FBA41-B138-4676-90B1-A1424876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4443-C1FB-455E-99EC-D281C15C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B1143-3DDD-467E-AA0C-226177C5A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E9095-91B1-43A5-9853-2952FF18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E5ABE-2F68-4546-94A0-1990C1CA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E886D-48C0-4931-B1D5-59B27B48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A12B-B95E-489D-B2A6-79BF04C2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057F7-8A3E-475C-AC0A-D1527B64F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6BC14-C9F8-42AD-9132-056904F5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ED81-C17E-480E-AFA3-B88E47FF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4A2FA-F4AB-42A2-A862-44D7B0EA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3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9E5B-2080-4A35-A84E-9FF4CB09F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6D9BE-7791-4D98-A184-65C1C6C3D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5711F-ABE6-49D5-9A47-66A205AF0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5B5AC-6164-4A1B-8F6E-B22091FE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EE08A-2220-4D91-B4AB-9338B390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E4A9E-0DCD-4BA7-9698-98CDE4CC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8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C633-7032-40CD-A55E-A51C2952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8001E-DFF8-46E0-8610-1ACA1A694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E5AF3-4D81-4BB8-A4FC-C65767ED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42CE3-38A2-463B-ADA8-BC7267083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965E5-50E2-49F1-BAAD-C99804A55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2918D-B06E-4B00-98FB-B30EBCD3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07BE1-1E62-4300-97E0-A4385298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9BBF0-282F-449A-87D6-ED1AEDBD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E99C-E376-4474-BAA4-8FC99B9F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4E396E-E5D9-42CC-A2CB-6A86B00D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3A97B-FDCA-4AA7-80AF-466972FE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DCF1D-434A-40D4-884A-8B4CE434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8C79-CE02-4BFC-B074-8273D5F5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B5D42-4C2D-4256-B710-50B6B0AE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54C1C-C7BF-4305-A172-E548FD03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1F7A-582C-4B1F-886A-0B78DB1C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133FE-5BAC-4A3F-803C-83E00B55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5BFDE-59F7-49FA-8FA1-2929CB03D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030D3-6293-4616-B75A-B7D0B2B7C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1F00E-EDA3-4B99-B415-322BCA9D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1B176-97B0-4EF9-BD84-9E13E729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F8FB-2A1E-44C0-954F-B53E55A9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24E8-F0CD-4E57-AF93-F404B9B9D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07AE1-7E7E-4434-8131-37B0AD2C9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287F2-3671-4C24-A429-9297231E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4988D-5F0F-4690-8109-A7AB9355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36175-C7A1-4B7E-95F9-1CAC2D5D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8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6FD6F-1F05-4271-8FCB-C6326BEE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F364F-7DB7-4485-85AF-4E828662A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2C79-C47A-4B06-BAEF-23F351253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364A0-96B1-4D46-B8F1-19CA7281F747}" type="datetimeFigureOut">
              <a:rPr lang="en-US" smtClean="0"/>
              <a:t>14-Nov-18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D55C-56B5-4CCA-AB77-A10EEDF47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9240C-2D95-4D25-8852-1A4CE4BDD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03575-5F2C-46D1-B2D9-CBEC8E90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6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maps/layer_info-m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oughtmonitor.unl.edu/Data/GISData.aspx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AC9-4133-4A0D-8E06-7B8A88FC5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3652"/>
            <a:ext cx="9144000" cy="2387600"/>
          </a:xfrm>
        </p:spPr>
        <p:txBody>
          <a:bodyPr>
            <a:noAutofit/>
          </a:bodyPr>
          <a:lstStyle/>
          <a:p>
            <a:r>
              <a:rPr lang="en-US" sz="3200" b="1" dirty="0"/>
              <a:t>Mapping water availability &amp; changes in water consumption patterns in Texas river basins due to changes in water demand by Electricity Generating Units in the wake of highly volatile Natural Gas Prices.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B3A63-AA4E-46B9-8A54-4F8FD7C70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9067" y="5284522"/>
            <a:ext cx="9144000" cy="902229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Paras Vaid</a:t>
            </a:r>
          </a:p>
          <a:p>
            <a:pPr algn="r"/>
            <a:r>
              <a:rPr lang="en-US" sz="1800" dirty="0"/>
              <a:t>MS- Civil &amp; Environmental Engineering, UT Austin</a:t>
            </a:r>
          </a:p>
        </p:txBody>
      </p:sp>
    </p:spTree>
    <p:extLst>
      <p:ext uri="{BB962C8B-B14F-4D97-AF65-F5344CB8AC3E}">
        <p14:creationId xmlns:p14="http://schemas.microsoft.com/office/powerpoint/2010/main" val="34731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ree-power-point-templates.com/articles/wp-content/uploads/2014/02/free-question-mark-powerpoint.jpg">
            <a:extLst>
              <a:ext uri="{FF2B5EF4-FFF2-40B4-BE49-F238E27FC236}">
                <a16:creationId xmlns:a16="http://schemas.microsoft.com/office/drawing/2014/main" id="{50672F2E-6F8B-4BD5-8AB4-3A71BF182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367756"/>
            <a:ext cx="5524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5F5E-2C05-4407-A4AB-5E694D41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Why this study?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317FB9-BC38-4DCB-9895-C341897ED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22280"/>
              </p:ext>
            </p:extLst>
          </p:nvPr>
        </p:nvGraphicFramePr>
        <p:xfrm>
          <a:off x="292975" y="1243733"/>
          <a:ext cx="11203329" cy="472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57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A65B1-50D4-4BED-A860-280F04C6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Spatial and temporal patterns of changes in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consumptive water use in Texas river basins during a period of rapid shale</a:t>
            </a:r>
            <a:b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gas development and use in electricity generation (Aug 2008 study)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91C553-6429-4ED1-A5B2-F96A10AA2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877088"/>
            <a:ext cx="6553545" cy="51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2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CFE7-CE44-4455-BA15-02CECE8EA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778" y="2010063"/>
            <a:ext cx="10515600" cy="4351338"/>
          </a:xfrm>
        </p:spPr>
        <p:txBody>
          <a:bodyPr/>
          <a:lstStyle/>
          <a:p>
            <a:r>
              <a:rPr lang="en-US" dirty="0"/>
              <a:t>23 major river basins in Texas</a:t>
            </a:r>
          </a:p>
          <a:p>
            <a:r>
              <a:rPr lang="en-US" dirty="0"/>
              <a:t>Most power plants located near banks of major river</a:t>
            </a:r>
          </a:p>
          <a:p>
            <a:r>
              <a:rPr lang="en-US" dirty="0"/>
              <a:t>Use water for purposes like cooling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0E458B-C3B0-4325-B7E4-EB0520B35980}"/>
              </a:ext>
            </a:extLst>
          </p:cNvPr>
          <p:cNvSpPr txBox="1"/>
          <p:nvPr/>
        </p:nvSpPr>
        <p:spPr>
          <a:xfrm>
            <a:off x="1038579" y="428978"/>
            <a:ext cx="2917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Some Facts:</a:t>
            </a:r>
          </a:p>
        </p:txBody>
      </p:sp>
    </p:spTree>
    <p:extLst>
      <p:ext uri="{BB962C8B-B14F-4D97-AF65-F5344CB8AC3E}">
        <p14:creationId xmlns:p14="http://schemas.microsoft.com/office/powerpoint/2010/main" val="146146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F9B9-36F0-4D09-B617-A1E9DB0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Drought Intensity Index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A17E2-B0F0-4042-B1CE-1574DA36B36D}"/>
              </a:ext>
            </a:extLst>
          </p:cNvPr>
          <p:cNvSpPr txBox="1"/>
          <p:nvPr/>
        </p:nvSpPr>
        <p:spPr>
          <a:xfrm>
            <a:off x="195535" y="786450"/>
            <a:ext cx="2627644" cy="48320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Change in total water consumption in Texas river basins during the August 2008 through December 2009 (Period of low natural gas prices)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B92DE-F241-4A33-91A7-FD497E2FE3C9}"/>
              </a:ext>
            </a:extLst>
          </p:cNvPr>
          <p:cNvSpPr txBox="1"/>
          <p:nvPr/>
        </p:nvSpPr>
        <p:spPr>
          <a:xfrm>
            <a:off x="0" y="6273908"/>
            <a:ext cx="12191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US Energy Information administration:  </a:t>
            </a:r>
            <a:r>
              <a:rPr lang="en-US" sz="1600" u="sng" dirty="0">
                <a:hlinkClick r:id="rId3"/>
              </a:rPr>
              <a:t>https://www.eia.gov/maps/layer</a:t>
            </a:r>
            <a:r>
              <a:rPr lang="en-US" sz="1600" b="1" u="sng" dirty="0">
                <a:hlinkClick r:id="rId3"/>
              </a:rPr>
              <a:t>_</a:t>
            </a:r>
            <a:r>
              <a:rPr lang="en-US" sz="1600" u="sng" dirty="0">
                <a:hlinkClick r:id="rId3"/>
              </a:rPr>
              <a:t>info-m.php</a:t>
            </a:r>
            <a:endParaRPr lang="en-US" sz="1600" u="sng" dirty="0"/>
          </a:p>
          <a:p>
            <a:pPr algn="just"/>
            <a:r>
              <a:rPr lang="en-US" sz="1400" dirty="0" err="1"/>
              <a:t>Pacsi</a:t>
            </a:r>
            <a:r>
              <a:rPr lang="en-US" sz="1400" dirty="0"/>
              <a:t>, A. P. et al. Spatial and Temporal Impacts on Water Consumption in Texas from Shale Gas Development and Use. ACS Sustainable Chem. Eng. 2014, 2, 2028−2035.</a:t>
            </a:r>
          </a:p>
          <a:p>
            <a:pPr algn="ctr"/>
            <a:endParaRPr lang="en-US" sz="1600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7A64DE8-6E8C-4402-9332-AE8124EBA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96" y="105056"/>
            <a:ext cx="8457619" cy="61094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D82ACBD-7AE0-45A5-9365-260BCFFFA0E8}"/>
              </a:ext>
            </a:extLst>
          </p:cNvPr>
          <p:cNvCxnSpPr>
            <a:cxnSpLocks/>
          </p:cNvCxnSpPr>
          <p:nvPr/>
        </p:nvCxnSpPr>
        <p:spPr>
          <a:xfrm flipH="1">
            <a:off x="10105901" y="1306286"/>
            <a:ext cx="391886" cy="1151906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7B38284-3E89-4618-8301-6E6A3972ED7C}"/>
              </a:ext>
            </a:extLst>
          </p:cNvPr>
          <p:cNvSpPr txBox="1"/>
          <p:nvPr/>
        </p:nvSpPr>
        <p:spPr>
          <a:xfrm>
            <a:off x="9981765" y="795793"/>
            <a:ext cx="1743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Barnett Shale </a:t>
            </a:r>
          </a:p>
          <a:p>
            <a:r>
              <a:rPr lang="en-US" dirty="0"/>
              <a:t>Production wells</a:t>
            </a:r>
          </a:p>
        </p:txBody>
      </p:sp>
    </p:spTree>
    <p:extLst>
      <p:ext uri="{BB962C8B-B14F-4D97-AF65-F5344CB8AC3E}">
        <p14:creationId xmlns:p14="http://schemas.microsoft.com/office/powerpoint/2010/main" val="5650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CF9B9-36F0-4D09-B617-A1E9DB0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07800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Drought Intensity Index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46FE7F0-DF62-480A-A83F-BD65E2AE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715430"/>
            <a:ext cx="6250769" cy="52662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A17E2-B0F0-4042-B1CE-1574DA36B36D}"/>
              </a:ext>
            </a:extLst>
          </p:cNvPr>
          <p:cNvSpPr txBox="1"/>
          <p:nvPr/>
        </p:nvSpPr>
        <p:spPr>
          <a:xfrm>
            <a:off x="736270" y="2179118"/>
            <a:ext cx="327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Depends upon: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Rainfall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Water consumption activities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A64FC99-A16A-42E0-A876-DA182F1A2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1" y="4603367"/>
            <a:ext cx="2637451" cy="204967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EB92DE-F241-4A33-91A7-FD497E2FE3C9}"/>
              </a:ext>
            </a:extLst>
          </p:cNvPr>
          <p:cNvSpPr txBox="1"/>
          <p:nvPr/>
        </p:nvSpPr>
        <p:spPr>
          <a:xfrm>
            <a:off x="6163858" y="6142570"/>
            <a:ext cx="4448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Ref: US National Drought Mitigation Center:  </a:t>
            </a:r>
          </a:p>
          <a:p>
            <a:pPr algn="ctr"/>
            <a:r>
              <a:rPr lang="en-US" sz="1600" u="sng" dirty="0">
                <a:hlinkClick r:id="rId5"/>
              </a:rPr>
              <a:t>https://droughtmonitor.unl.edu/Data/GISData.aspx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77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4295-4C1E-404D-8FE9-35B78488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133D5-64A7-475B-A89B-E70CF984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pindex">
            <a:hlinkClick r:id="" action="ppaction://media"/>
            <a:extLst>
              <a:ext uri="{FF2B5EF4-FFF2-40B4-BE49-F238E27FC236}">
                <a16:creationId xmlns:a16="http://schemas.microsoft.com/office/drawing/2014/main" id="{E02D3B28-69C2-4B84-9D41-3CB997D99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936" y="225848"/>
            <a:ext cx="10872128" cy="61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680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1044-06F2-4B60-AF9F-B35F88885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258"/>
            <a:ext cx="10515600" cy="1325563"/>
          </a:xfrm>
        </p:spPr>
        <p:txBody>
          <a:bodyPr/>
          <a:lstStyle/>
          <a:p>
            <a:r>
              <a:rPr lang="en-US" dirty="0"/>
              <a:t>Conclusion &amp; further development: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FCA3D-F166-4B0D-A459-38642E565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3671"/>
            <a:ext cx="10515600" cy="4351338"/>
          </a:xfrm>
        </p:spPr>
        <p:txBody>
          <a:bodyPr/>
          <a:lstStyle/>
          <a:p>
            <a:r>
              <a:rPr lang="en-US" dirty="0"/>
              <a:t>Natural Gas has changed energy production scenario of US</a:t>
            </a:r>
          </a:p>
          <a:p>
            <a:r>
              <a:rPr lang="en-US" dirty="0"/>
              <a:t>Aim of study to achieve efficient Water Resources Management</a:t>
            </a:r>
          </a:p>
          <a:p>
            <a:r>
              <a:rPr lang="en-US" dirty="0"/>
              <a:t>Study of changes in water availability in river basins</a:t>
            </a:r>
          </a:p>
          <a:p>
            <a:r>
              <a:rPr lang="en-US" dirty="0"/>
              <a:t>Use current data to predict future variations.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6543C-6F60-456E-A713-EA2FE90D5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4447"/>
            <a:ext cx="10515600" cy="35525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285</Words>
  <Application>Microsoft Office PowerPoint</Application>
  <PresentationFormat>Widescreen</PresentationFormat>
  <Paragraphs>32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Mapping water availability &amp; changes in water consumption patterns in Texas river basins due to changes in water demand by Electricity Generating Units in the wake of highly volatile Natural Gas Prices.</vt:lpstr>
      <vt:lpstr>Why this study?</vt:lpstr>
      <vt:lpstr>Spatial and temporal patterns of changes in consumptive water use in Texas river basins during a period of rapid shale gas development and use in electricity generation (Aug 2008 study)</vt:lpstr>
      <vt:lpstr>PowerPoint Presentation</vt:lpstr>
      <vt:lpstr>Drought Intensity Index</vt:lpstr>
      <vt:lpstr>Drought Intensity Index</vt:lpstr>
      <vt:lpstr>PowerPoint Presentation</vt:lpstr>
      <vt:lpstr>Conclusion &amp; further development: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water availability &amp; changes in water consumption patterns in Texas river basins due to changes in water demand by Electricity Generating Units in the wake of highly volatile Natural Gas Prices.</dc:title>
  <dc:creator>paras vaid</dc:creator>
  <cp:lastModifiedBy>paras vaid</cp:lastModifiedBy>
  <cp:revision>46</cp:revision>
  <dcterms:created xsi:type="dcterms:W3CDTF">2018-11-14T01:37:36Z</dcterms:created>
  <dcterms:modified xsi:type="dcterms:W3CDTF">2018-11-15T04:59:24Z</dcterms:modified>
</cp:coreProperties>
</file>