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17"/>
  </p:notesMasterIdLst>
  <p:sldIdLst>
    <p:sldId id="256" r:id="rId3"/>
    <p:sldId id="257" r:id="rId4"/>
    <p:sldId id="258" r:id="rId5"/>
    <p:sldId id="260" r:id="rId6"/>
    <p:sldId id="261" r:id="rId7"/>
    <p:sldId id="268" r:id="rId8"/>
    <p:sldId id="269" r:id="rId9"/>
    <p:sldId id="270" r:id="rId10"/>
    <p:sldId id="273" r:id="rId11"/>
    <p:sldId id="272" r:id="rId12"/>
    <p:sldId id="271" r:id="rId13"/>
    <p:sldId id="265" r:id="rId14"/>
    <p:sldId id="267" r:id="rId15"/>
    <p:sldId id="266" r:id="rId16"/>
  </p:sldIdLst>
  <p:sldSz cx="9144000" cy="5143500" type="screen16x9"/>
  <p:notesSz cx="6858000" cy="9313863"/>
  <p:embeddedFontLst>
    <p:embeddedFont>
      <p:font typeface="Cambria Math" panose="02040503050406030204" pitchFamily="18" charset="0"/>
      <p:regular r:id="rId18"/>
    </p:embeddedFont>
    <p:embeddedFont>
      <p:font typeface="Arial Black" panose="020B0A0402010202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4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865446ac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865446ac9_0_35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4865446ac9_0_3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9513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865446ac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865446ac9_0_61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4865446ac9_0_61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2b2ba43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82b2ba432_0_8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82b2ba432_0_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705d20b0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705d20b02_0_28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g3705d20b02_0_2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865446ac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865446ac9_0_9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g4865446ac9_0_9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865446ac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865446ac9_0_23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g4865446ac9_0_23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865446ac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865446ac9_0_35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4865446ac9_0_3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865446ac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865446ac9_0_35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4865446ac9_0_3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314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865446ac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865446ac9_0_35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4865446ac9_0_3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18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865446ac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865446ac9_0_35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 smtClean="0"/>
              <a:t>H.F. </a:t>
            </a:r>
            <a:r>
              <a:rPr lang="en-US" dirty="0" err="1" smtClean="0"/>
              <a:t>Yeh</a:t>
            </a:r>
            <a:r>
              <a:rPr lang="en-US" dirty="0" smtClean="0"/>
              <a:t>, C.H. Lee, K.C. Hsu, P.H. </a:t>
            </a:r>
            <a:r>
              <a:rPr lang="en-US" dirty="0" err="1" smtClean="0"/>
              <a:t>ChangGIS</a:t>
            </a:r>
            <a:r>
              <a:rPr lang="en-US" dirty="0" smtClean="0"/>
              <a:t> for the assessment of the groundwater recharge potential zone. Environ </a:t>
            </a:r>
            <a:r>
              <a:rPr lang="en-US" dirty="0" err="1" smtClean="0"/>
              <a:t>Geol</a:t>
            </a:r>
            <a:r>
              <a:rPr lang="en-US" dirty="0" smtClean="0"/>
              <a:t>, 58 (2009), pp. 185-195</a:t>
            </a:r>
            <a:endParaRPr dirty="0"/>
          </a:p>
        </p:txBody>
      </p:sp>
      <p:sp>
        <p:nvSpPr>
          <p:cNvPr id="113" name="Google Shape;113;g4865446ac9_0_3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128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865446ac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865446ac9_0_35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4865446ac9_0_3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656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8191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457200" y="1733550"/>
            <a:ext cx="4038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648200" y="1733550"/>
            <a:ext cx="4038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8191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457204" y="91440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3575050" y="914401"/>
            <a:ext cx="5111700" cy="3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2"/>
          </p:nvPr>
        </p:nvSpPr>
        <p:spPr>
          <a:xfrm>
            <a:off x="457204" y="1853804"/>
            <a:ext cx="3008400" cy="30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1792288" y="3905251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5"/>
          <p:cNvSpPr>
            <a:spLocks noGrp="1"/>
          </p:cNvSpPr>
          <p:nvPr>
            <p:ph type="pic" idx="2"/>
          </p:nvPr>
        </p:nvSpPr>
        <p:spPr>
          <a:xfrm>
            <a:off x="1792288" y="7643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1792288" y="43303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1905002" y="2000253"/>
            <a:ext cx="6834900" cy="2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8191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7200" y="17716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1749028"/>
            <a:ext cx="4038600" cy="31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648200" y="1749028"/>
            <a:ext cx="4038600" cy="31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3575050" y="920884"/>
            <a:ext cx="5111750" cy="405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20688" y="1601629"/>
            <a:ext cx="3008313" cy="31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>
            <a:spLocks noGrp="1"/>
          </p:cNvSpPr>
          <p:nvPr>
            <p:ph type="pic" idx="2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1792288" y="4254817"/>
            <a:ext cx="5486400" cy="60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8191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57200" y="1653778"/>
            <a:ext cx="82296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ctrTitle"/>
          </p:nvPr>
        </p:nvSpPr>
        <p:spPr>
          <a:xfrm>
            <a:off x="685800" y="159782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722313" y="3305177"/>
            <a:ext cx="77724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8191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57200" y="1653778"/>
            <a:ext cx="82296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7"/>
          <p:cNvCxnSpPr/>
          <p:nvPr/>
        </p:nvCxnSpPr>
        <p:spPr>
          <a:xfrm>
            <a:off x="628650" y="3105150"/>
            <a:ext cx="5619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17"/>
          <p:cNvSpPr txBox="1"/>
          <p:nvPr/>
        </p:nvSpPr>
        <p:spPr>
          <a:xfrm>
            <a:off x="628650" y="3409950"/>
            <a:ext cx="78867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David Nguyen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 E </a:t>
            </a:r>
            <a:r>
              <a:rPr lang="en-US" sz="1800" dirty="0">
                <a:solidFill>
                  <a:schemeClr val="lt1"/>
                </a:solidFill>
              </a:rPr>
              <a:t>394K </a:t>
            </a:r>
            <a:r>
              <a:rPr lang="en-US" sz="1800" dirty="0" smtClean="0">
                <a:solidFill>
                  <a:schemeClr val="lt1"/>
                </a:solidFill>
              </a:rPr>
              <a:t>GIS </a:t>
            </a:r>
            <a:r>
              <a:rPr lang="en-US" sz="1800" dirty="0">
                <a:solidFill>
                  <a:schemeClr val="lt1"/>
                </a:solidFill>
              </a:rPr>
              <a:t>in Water Resources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The University of Texas at Austin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7"/>
          <p:cNvSpPr txBox="1"/>
          <p:nvPr/>
        </p:nvSpPr>
        <p:spPr>
          <a:xfrm>
            <a:off x="548640" y="457200"/>
            <a:ext cx="78285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11/29/2018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7"/>
          <p:cNvSpPr txBox="1"/>
          <p:nvPr/>
        </p:nvSpPr>
        <p:spPr>
          <a:xfrm>
            <a:off x="628650" y="774150"/>
            <a:ext cx="7886700" cy="23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r>
              <a:rPr lang="en-US" sz="48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Brackish Water Recharge Potential</a:t>
            </a:r>
            <a:endParaRPr sz="1800" b="1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endParaRPr sz="1800" b="1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r>
              <a:rPr lang="en-US" sz="18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Term Project Presentation</a:t>
            </a:r>
            <a:endParaRPr sz="1800"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8699" y="320040"/>
            <a:ext cx="1877397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/>
        </p:nvSpPr>
        <p:spPr>
          <a:xfrm>
            <a:off x="428825" y="4104750"/>
            <a:ext cx="5199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81000" y="590550"/>
            <a:ext cx="69903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 smtClean="0">
                <a:solidFill>
                  <a:srgbClr val="E69138"/>
                </a:solidFill>
              </a:rPr>
              <a:t>Slope</a:t>
            </a:r>
            <a:endParaRPr sz="3600" i="1" dirty="0">
              <a:solidFill>
                <a:srgbClr val="E69138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53778"/>
            <a:ext cx="4995017" cy="1883432"/>
          </a:xfrm>
        </p:spPr>
        <p:txBody>
          <a:bodyPr/>
          <a:lstStyle/>
          <a:p>
            <a:r>
              <a:rPr lang="en-US" sz="1800" dirty="0" smtClean="0"/>
              <a:t>Infiltration time </a:t>
            </a:r>
          </a:p>
          <a:p>
            <a:r>
              <a:rPr lang="en-US" sz="1800" dirty="0" smtClean="0"/>
              <a:t>Often ignored, especially in mountainous terrain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0" y="3639048"/>
            <a:ext cx="3972413" cy="991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582" y="590550"/>
            <a:ext cx="2950201" cy="42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/>
        </p:nvSpPr>
        <p:spPr>
          <a:xfrm>
            <a:off x="428825" y="4104750"/>
            <a:ext cx="5199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81000" y="590550"/>
            <a:ext cx="69903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 smtClean="0">
                <a:solidFill>
                  <a:srgbClr val="E69138"/>
                </a:solidFill>
              </a:rPr>
              <a:t>Drainage Density</a:t>
            </a:r>
            <a:endParaRPr sz="3600" i="1" dirty="0">
              <a:solidFill>
                <a:srgbClr val="E69138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53778"/>
            <a:ext cx="3849757" cy="1883432"/>
          </a:xfrm>
        </p:spPr>
        <p:txBody>
          <a:bodyPr/>
          <a:lstStyle/>
          <a:p>
            <a:r>
              <a:rPr lang="en-US" sz="2400" dirty="0" smtClean="0"/>
              <a:t>Amount of water that can enter the ground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19" y="3639048"/>
            <a:ext cx="3972413" cy="1185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311" y="590550"/>
            <a:ext cx="2994856" cy="4270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145" y="1551940"/>
            <a:ext cx="1862551" cy="14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457200" y="1653778"/>
            <a:ext cx="8229600" cy="32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400" dirty="0"/>
              <a:t>import </a:t>
            </a:r>
            <a:r>
              <a:rPr lang="en-US" sz="1400" dirty="0" err="1"/>
              <a:t>arcpy</a:t>
            </a:r>
            <a:r>
              <a:rPr lang="en-US" sz="1400" dirty="0"/>
              <a:t>, sys</a:t>
            </a:r>
          </a:p>
          <a:p>
            <a:pPr marL="0" lvl="0" indent="0">
              <a:buNone/>
            </a:pPr>
            <a:r>
              <a:rPr lang="en-US" sz="1400" dirty="0" err="1"/>
              <a:t>InFolder</a:t>
            </a:r>
            <a:r>
              <a:rPr lang="en-US" sz="1400" dirty="0"/>
              <a:t> = </a:t>
            </a:r>
            <a:r>
              <a:rPr lang="en-US" sz="1400" dirty="0" err="1"/>
              <a:t>r"F</a:t>
            </a:r>
            <a:r>
              <a:rPr lang="en-US" sz="1400" dirty="0"/>
              <a:t>:\New folder\elevation_NED30M_tx_3641694_01\elevation"</a:t>
            </a:r>
          </a:p>
          <a:p>
            <a:pPr marL="0" lvl="0" indent="0">
              <a:buNone/>
            </a:pPr>
            <a:r>
              <a:rPr lang="en-US" sz="1400" dirty="0" err="1"/>
              <a:t>OutFolder</a:t>
            </a:r>
            <a:r>
              <a:rPr lang="en-US" sz="1400" dirty="0"/>
              <a:t> = </a:t>
            </a:r>
            <a:r>
              <a:rPr lang="en-US" sz="1400" dirty="0" err="1"/>
              <a:t>r"F</a:t>
            </a:r>
            <a:r>
              <a:rPr lang="en-US" sz="1400" dirty="0"/>
              <a:t>:\New folder\</a:t>
            </a:r>
            <a:r>
              <a:rPr lang="en-US" sz="1400" dirty="0" err="1"/>
              <a:t>texaselevation</a:t>
            </a:r>
            <a:r>
              <a:rPr lang="en-US" sz="1400" dirty="0"/>
              <a:t>"</a:t>
            </a:r>
          </a:p>
          <a:p>
            <a:pPr marL="0" lvl="0" indent="0">
              <a:buNone/>
            </a:pPr>
            <a:r>
              <a:rPr lang="en-US" sz="1400" dirty="0" err="1"/>
              <a:t>OutSR</a:t>
            </a:r>
            <a:r>
              <a:rPr lang="en-US" sz="1400" dirty="0"/>
              <a:t> = </a:t>
            </a:r>
            <a:r>
              <a:rPr lang="en-US" sz="1400" dirty="0" err="1"/>
              <a:t>arcpy.SpatialReference</a:t>
            </a:r>
            <a:r>
              <a:rPr lang="en-US" sz="1400" dirty="0"/>
              <a:t>(26914)</a:t>
            </a:r>
          </a:p>
          <a:p>
            <a:pPr marL="0" lvl="0" indent="0">
              <a:buNone/>
            </a:pPr>
            <a:r>
              <a:rPr lang="en-US" sz="1400" dirty="0" err="1"/>
              <a:t>arcpy.env.workspace</a:t>
            </a:r>
            <a:r>
              <a:rPr lang="en-US" sz="1400" dirty="0"/>
              <a:t> = </a:t>
            </a:r>
            <a:r>
              <a:rPr lang="en-US" sz="1400" dirty="0" err="1"/>
              <a:t>InFolder</a:t>
            </a:r>
            <a:endParaRPr lang="en-US" sz="1400" dirty="0"/>
          </a:p>
          <a:p>
            <a:pPr marL="0" lvl="0" indent="0">
              <a:buNone/>
            </a:pPr>
            <a:r>
              <a:rPr lang="en-US" sz="1400" dirty="0"/>
              <a:t>for </a:t>
            </a:r>
            <a:r>
              <a:rPr lang="en-US" sz="1400" dirty="0" err="1"/>
              <a:t>Ras</a:t>
            </a:r>
            <a:r>
              <a:rPr lang="en-US" sz="1400" dirty="0"/>
              <a:t> in </a:t>
            </a:r>
            <a:r>
              <a:rPr lang="en-US" sz="1400" dirty="0" err="1"/>
              <a:t>arcpy.ListRasters</a:t>
            </a:r>
            <a:r>
              <a:rPr lang="en-US" sz="1400" dirty="0"/>
              <a:t>():</a:t>
            </a:r>
          </a:p>
          <a:p>
            <a:pPr marL="0" lvl="0" indent="0">
              <a:buNone/>
            </a:pPr>
            <a:r>
              <a:rPr lang="en-US" sz="1400" dirty="0"/>
              <a:t>   </a:t>
            </a:r>
            <a:r>
              <a:rPr lang="en-US" sz="1400" dirty="0" smtClean="0"/>
              <a:t>   </a:t>
            </a:r>
            <a:r>
              <a:rPr lang="en-US" sz="1400" dirty="0" err="1" smtClean="0"/>
              <a:t>arcpy.AddMessage</a:t>
            </a:r>
            <a:r>
              <a:rPr lang="en-US" sz="1400" dirty="0"/>
              <a:t>("Projecting " + </a:t>
            </a:r>
            <a:r>
              <a:rPr lang="en-US" sz="1400" dirty="0" err="1"/>
              <a:t>Ras</a:t>
            </a:r>
            <a:r>
              <a:rPr lang="en-US" sz="1400" dirty="0"/>
              <a:t>)</a:t>
            </a:r>
          </a:p>
          <a:p>
            <a:pPr marL="0" lvl="0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    </a:t>
            </a:r>
            <a:r>
              <a:rPr lang="en-US" sz="1400" dirty="0" err="1"/>
              <a:t>arcpy.ProjectRaster_management</a:t>
            </a:r>
            <a:r>
              <a:rPr lang="en-US" sz="1400" dirty="0"/>
              <a:t> (</a:t>
            </a:r>
            <a:r>
              <a:rPr lang="en-US" sz="1400" dirty="0" err="1"/>
              <a:t>InFolder</a:t>
            </a:r>
            <a:r>
              <a:rPr lang="en-US" sz="1400" dirty="0"/>
              <a:t> + "\\" + </a:t>
            </a:r>
            <a:r>
              <a:rPr lang="en-US" sz="1400" dirty="0" err="1"/>
              <a:t>Ras</a:t>
            </a:r>
            <a:r>
              <a:rPr lang="en-US" sz="1400" dirty="0"/>
              <a:t>, </a:t>
            </a:r>
            <a:r>
              <a:rPr lang="en-US" sz="1400" dirty="0" err="1"/>
              <a:t>OutFolder</a:t>
            </a:r>
            <a:r>
              <a:rPr lang="en-US" sz="1400" dirty="0"/>
              <a:t> + "\\" + </a:t>
            </a:r>
            <a:r>
              <a:rPr lang="en-US" sz="1400" dirty="0" err="1"/>
              <a:t>Ras,OutSR</a:t>
            </a:r>
            <a:r>
              <a:rPr lang="en-US" sz="1400" dirty="0"/>
              <a:t>)</a:t>
            </a:r>
          </a:p>
          <a:p>
            <a:pPr marL="0" lvl="0" indent="0">
              <a:buNone/>
            </a:pPr>
            <a:r>
              <a:rPr lang="en-US" sz="1400" dirty="0" err="1"/>
              <a:t>arcpy.AddMessage</a:t>
            </a:r>
            <a:r>
              <a:rPr lang="en-US" sz="1400" dirty="0"/>
              <a:t>("Projecting complete")</a:t>
            </a:r>
            <a:endParaRPr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921" y="1144465"/>
            <a:ext cx="2546401" cy="2662604"/>
          </a:xfrm>
          <a:prstGeom prst="rect">
            <a:avLst/>
          </a:prstGeom>
        </p:spPr>
      </p:pic>
      <p:sp>
        <p:nvSpPr>
          <p:cNvPr id="6" name="Google Shape;116;p22"/>
          <p:cNvSpPr txBox="1">
            <a:spLocks noGrp="1"/>
          </p:cNvSpPr>
          <p:nvPr>
            <p:ph type="title"/>
          </p:nvPr>
        </p:nvSpPr>
        <p:spPr>
          <a:xfrm>
            <a:off x="381000" y="590550"/>
            <a:ext cx="69903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 smtClean="0">
                <a:solidFill>
                  <a:srgbClr val="E69138"/>
                </a:solidFill>
              </a:rPr>
              <a:t>Coding for Large Datasets</a:t>
            </a:r>
            <a:endParaRPr sz="3600" i="1" dirty="0">
              <a:solidFill>
                <a:srgbClr val="E6913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16" y="723914"/>
            <a:ext cx="3217854" cy="4164281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546930" y="1709159"/>
            <a:ext cx="3349952" cy="5811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Run Code to Create </a:t>
            </a:r>
            <a:r>
              <a:rPr lang="en-US" dirty="0" err="1">
                <a:solidFill>
                  <a:schemeClr val="bg1"/>
                </a:solidFill>
              </a:rPr>
              <a:t>Rasters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46930" y="2656318"/>
            <a:ext cx="3349952" cy="5811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Calculate Sum Raster Values for Total Recharge Potential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46930" y="3603477"/>
            <a:ext cx="3349952" cy="5811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Average Raster Values in City Thiessen Polygon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2221906" y="2290273"/>
            <a:ext cx="0" cy="366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2221906" y="3237432"/>
            <a:ext cx="0" cy="366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16;p22"/>
          <p:cNvSpPr txBox="1">
            <a:spLocks/>
          </p:cNvSpPr>
          <p:nvPr/>
        </p:nvSpPr>
        <p:spPr>
          <a:xfrm>
            <a:off x="381000" y="590550"/>
            <a:ext cx="69903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i="1" dirty="0" smtClean="0">
                <a:solidFill>
                  <a:srgbClr val="E69138"/>
                </a:solidFill>
              </a:rPr>
              <a:t>Finishing Up</a:t>
            </a:r>
            <a:endParaRPr lang="en-US" sz="3600" i="1" dirty="0">
              <a:solidFill>
                <a:srgbClr val="E691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271350" y="2143050"/>
            <a:ext cx="26013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/>
              <a:t>Questions?</a:t>
            </a:r>
            <a:endParaRPr sz="3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81000" y="590550"/>
            <a:ext cx="69903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rgbClr val="E69138"/>
                </a:solidFill>
              </a:rPr>
              <a:t>Definition</a:t>
            </a:r>
            <a:endParaRPr sz="3600" i="1">
              <a:solidFill>
                <a:srgbClr val="E69138"/>
              </a:solidFill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428825" y="4104750"/>
            <a:ext cx="5199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25" y="1332300"/>
            <a:ext cx="6247612" cy="33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/>
          <p:nvPr/>
        </p:nvSpPr>
        <p:spPr>
          <a:xfrm>
            <a:off x="6676425" y="2091775"/>
            <a:ext cx="3081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</a:rPr>
              <a:t>}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256775" y="1884075"/>
            <a:ext cx="14388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~ 880 trillion gallons of brackish water</a:t>
            </a: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in Texas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/>
        </p:nvSpPr>
        <p:spPr>
          <a:xfrm>
            <a:off x="428825" y="4104750"/>
            <a:ext cx="5199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862988"/>
            <a:ext cx="4068524" cy="29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1104" y="1862989"/>
            <a:ext cx="3987775" cy="29937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81000" y="590550"/>
            <a:ext cx="69903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rgbClr val="E69138"/>
                </a:solidFill>
              </a:rPr>
              <a:t>The Need</a:t>
            </a:r>
            <a:endParaRPr sz="3600" i="1">
              <a:solidFill>
                <a:srgbClr val="E69138"/>
              </a:solidFill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336700" y="1155888"/>
            <a:ext cx="82089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TWDB to release characterization of brackish water production zones by 2022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Brackish water desalination potentially the next WTP in Austin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015" y="1408530"/>
            <a:ext cx="4516313" cy="3314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775" y="4821803"/>
            <a:ext cx="5600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Texas Water Development Board. State Water Plan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/>
        </p:nvSpPr>
        <p:spPr>
          <a:xfrm>
            <a:off x="428825" y="4104750"/>
            <a:ext cx="5199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81000" y="590550"/>
            <a:ext cx="69903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rgbClr val="E69138"/>
                </a:solidFill>
              </a:rPr>
              <a:t>Objective</a:t>
            </a:r>
            <a:endParaRPr sz="3600" i="1">
              <a:solidFill>
                <a:srgbClr val="E69138"/>
              </a:solidFill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336700" y="1155900"/>
            <a:ext cx="52509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lt1"/>
                </a:solidFill>
              </a:rPr>
              <a:t>Create a raster representing the potential for brackish water recharge beneath Texas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lt1"/>
                </a:solidFill>
              </a:rPr>
              <a:t>Identify cities that could benefit from desalination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3475" y="590547"/>
            <a:ext cx="3028325" cy="420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425" y="2008950"/>
            <a:ext cx="3837874" cy="26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/>
        </p:nvSpPr>
        <p:spPr>
          <a:xfrm>
            <a:off x="428825" y="4104750"/>
            <a:ext cx="5199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81000" y="590550"/>
            <a:ext cx="69903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rgbClr val="E69138"/>
                </a:solidFill>
              </a:rPr>
              <a:t>Data Sources</a:t>
            </a:r>
            <a:endParaRPr sz="3600" i="1">
              <a:solidFill>
                <a:srgbClr val="E69138"/>
              </a:solidFill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336700" y="1155900"/>
            <a:ext cx="80877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Objective 1: Create a raster representing the potential for brackish water recharge beneath Texas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lt1"/>
                </a:solidFill>
              </a:rPr>
              <a:t>TDS </a:t>
            </a:r>
            <a:r>
              <a:rPr lang="en-US" dirty="0" smtClean="0">
                <a:solidFill>
                  <a:schemeClr val="lt1"/>
                </a:solidFill>
              </a:rPr>
              <a:t>Water </a:t>
            </a:r>
            <a:r>
              <a:rPr lang="en-US" dirty="0">
                <a:solidFill>
                  <a:schemeClr val="lt1"/>
                </a:solidFill>
              </a:rPr>
              <a:t>Q</a:t>
            </a:r>
            <a:r>
              <a:rPr lang="en-US" dirty="0" smtClean="0">
                <a:solidFill>
                  <a:schemeClr val="lt1"/>
                </a:solidFill>
              </a:rPr>
              <a:t>uality </a:t>
            </a:r>
            <a:r>
              <a:rPr lang="en-US" dirty="0">
                <a:solidFill>
                  <a:schemeClr val="lt1"/>
                </a:solidFill>
              </a:rPr>
              <a:t>by </a:t>
            </a:r>
            <a:r>
              <a:rPr lang="en-US" dirty="0" smtClean="0">
                <a:solidFill>
                  <a:schemeClr val="lt1"/>
                </a:solidFill>
              </a:rPr>
              <a:t>Wells </a:t>
            </a:r>
            <a:r>
              <a:rPr lang="en-US" dirty="0">
                <a:solidFill>
                  <a:schemeClr val="lt1"/>
                </a:solidFill>
              </a:rPr>
              <a:t>- TWDB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lt1"/>
                </a:solidFill>
              </a:rPr>
              <a:t>Precipitation - TWDB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lt1"/>
                </a:solidFill>
              </a:rPr>
              <a:t>National Elevation Dataset -USGS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lt1"/>
                </a:solidFill>
              </a:rPr>
              <a:t>National Land Cover Database - USGS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lt1"/>
                </a:solidFill>
              </a:rPr>
              <a:t>Geologic Atlas of Texas - TNRIS/USGS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Objective 2: Identify cities that could benefit from desalination 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lt1"/>
                </a:solidFill>
              </a:rPr>
              <a:t>World </a:t>
            </a:r>
            <a:r>
              <a:rPr lang="en-US" dirty="0" smtClean="0">
                <a:solidFill>
                  <a:schemeClr val="lt1"/>
                </a:solidFill>
              </a:rPr>
              <a:t>Cities </a:t>
            </a:r>
            <a:r>
              <a:rPr lang="en-US" dirty="0">
                <a:solidFill>
                  <a:schemeClr val="lt1"/>
                </a:solidFill>
              </a:rPr>
              <a:t>Database - </a:t>
            </a:r>
            <a:r>
              <a:rPr lang="en-US" dirty="0" err="1">
                <a:solidFill>
                  <a:schemeClr val="lt1"/>
                </a:solidFill>
              </a:rPr>
              <a:t>SimpleMaps</a:t>
            </a:r>
            <a:r>
              <a:rPr lang="en-US" dirty="0">
                <a:solidFill>
                  <a:schemeClr val="lt1"/>
                </a:solidFill>
              </a:rPr>
              <a:t>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87" y="1563850"/>
            <a:ext cx="2740374" cy="101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5538" y="2688649"/>
            <a:ext cx="36004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9700" y="3715775"/>
            <a:ext cx="1275375" cy="12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/>
        </p:nvSpPr>
        <p:spPr>
          <a:xfrm>
            <a:off x="428825" y="4104750"/>
            <a:ext cx="5199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81000" y="590550"/>
            <a:ext cx="69903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 smtClean="0">
                <a:solidFill>
                  <a:srgbClr val="E69138"/>
                </a:solidFill>
              </a:rPr>
              <a:t>Methods</a:t>
            </a:r>
            <a:endParaRPr sz="3600" i="1" dirty="0">
              <a:solidFill>
                <a:srgbClr val="E6913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27;p2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69050" y="1219158"/>
                <a:ext cx="4574950" cy="3280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64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8" name="Google Shape;127;p2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69050" y="1219158"/>
                <a:ext cx="4574950" cy="3280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29" y="1352725"/>
            <a:ext cx="2813578" cy="3584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394" y="1694730"/>
            <a:ext cx="2519365" cy="323438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02879" y="2859258"/>
            <a:ext cx="1093861" cy="601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23133" y="4289989"/>
            <a:ext cx="1748167" cy="743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/>
        </p:nvSpPr>
        <p:spPr>
          <a:xfrm>
            <a:off x="428825" y="4104750"/>
            <a:ext cx="5199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81000" y="590550"/>
            <a:ext cx="69903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 smtClean="0">
                <a:solidFill>
                  <a:srgbClr val="E69138"/>
                </a:solidFill>
              </a:rPr>
              <a:t>Lithography</a:t>
            </a:r>
            <a:endParaRPr sz="3600" i="1" dirty="0">
              <a:solidFill>
                <a:srgbClr val="E6913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75" y="3588118"/>
            <a:ext cx="3972413" cy="118584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53778"/>
            <a:ext cx="4995017" cy="1883432"/>
          </a:xfrm>
        </p:spPr>
        <p:txBody>
          <a:bodyPr/>
          <a:lstStyle/>
          <a:p>
            <a:r>
              <a:rPr lang="en-US" sz="1800" dirty="0" smtClean="0"/>
              <a:t>Different porosities changes percolation of water flow into the ground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217" y="581255"/>
            <a:ext cx="2962913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/>
        </p:nvSpPr>
        <p:spPr>
          <a:xfrm>
            <a:off x="428825" y="4104750"/>
            <a:ext cx="5199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81000" y="590550"/>
            <a:ext cx="69903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 smtClean="0">
                <a:solidFill>
                  <a:srgbClr val="E69138"/>
                </a:solidFill>
              </a:rPr>
              <a:t>Land Use</a:t>
            </a:r>
            <a:endParaRPr sz="3600" i="1" dirty="0">
              <a:solidFill>
                <a:srgbClr val="E69138"/>
              </a:solidFill>
            </a:endParaRPr>
          </a:p>
        </p:txBody>
      </p:sp>
      <p:pic>
        <p:nvPicPr>
          <p:cNvPr id="1026" name="Picture 2" descr="https://lh5.googleusercontent.com/FZOIEEH_iIgMOlrlh3htI5KmgUBmSyz1vbtXnWTpF_oIfAlV9U1QUx-uog8qr83IwJ43j1moaNelxfTTYr1lMoW2fXMGt_rj3ccyqvpLWgAEgWlN26lR6bZ23G-lOebcUFZ2PxlCg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17" y="590550"/>
            <a:ext cx="2900383" cy="42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75" y="3639048"/>
            <a:ext cx="3972413" cy="1185840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53778"/>
            <a:ext cx="4995017" cy="1883432"/>
          </a:xfrm>
        </p:spPr>
        <p:txBody>
          <a:bodyPr/>
          <a:lstStyle/>
          <a:p>
            <a:r>
              <a:rPr lang="en-US" sz="1800" dirty="0" err="1" smtClean="0"/>
              <a:t>Evapotransporation</a:t>
            </a:r>
            <a:endParaRPr lang="en-US" sz="1800" dirty="0" smtClean="0"/>
          </a:p>
          <a:p>
            <a:r>
              <a:rPr lang="en-US" sz="1800" dirty="0" smtClean="0"/>
              <a:t>Runoff</a:t>
            </a:r>
          </a:p>
          <a:p>
            <a:r>
              <a:rPr lang="en-US" sz="1800" dirty="0" smtClean="0"/>
              <a:t>Penetration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15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22"/>
          <p:cNvSpPr txBox="1">
            <a:spLocks/>
          </p:cNvSpPr>
          <p:nvPr/>
        </p:nvSpPr>
        <p:spPr>
          <a:xfrm>
            <a:off x="380999" y="590550"/>
            <a:ext cx="8386985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i="1" dirty="0" smtClean="0">
                <a:solidFill>
                  <a:srgbClr val="E69138"/>
                </a:solidFill>
              </a:rPr>
              <a:t>Converting Feature Classes to </a:t>
            </a:r>
            <a:r>
              <a:rPr lang="en-US" sz="3600" i="1" dirty="0" err="1" smtClean="0">
                <a:solidFill>
                  <a:srgbClr val="E69138"/>
                </a:solidFill>
              </a:rPr>
              <a:t>Rasters</a:t>
            </a:r>
            <a:endParaRPr lang="en-US" sz="3600" i="1" dirty="0">
              <a:solidFill>
                <a:srgbClr val="E69138"/>
              </a:solidFill>
            </a:endParaRPr>
          </a:p>
        </p:txBody>
      </p:sp>
      <p:sp>
        <p:nvSpPr>
          <p:cNvPr id="5" name="Google Shape;116;p22"/>
          <p:cNvSpPr txBox="1">
            <a:spLocks noGrp="1"/>
          </p:cNvSpPr>
          <p:nvPr>
            <p:ph type="ctrTitle"/>
          </p:nvPr>
        </p:nvSpPr>
        <p:spPr>
          <a:xfrm>
            <a:off x="531976" y="1187866"/>
            <a:ext cx="7772400" cy="3802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1400" u="sng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Recharge=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ReClass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(!Value!)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Coding Block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def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ReClass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(Value)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   if (Value = 11 or Value = 90 or Value = 95):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       return 16.25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  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elif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(Value = 81 or Value = 82):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       return 12.5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  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elif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(Value = 31 or Value = 71):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       return 8.75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  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elif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(Value = 52 or Value = 41 or Value = 42 or Value = 43):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       return 5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  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elif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(Value = 21 or Value = 22 or Value = 23 or Value = 24):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       return 2.5</a:t>
            </a:r>
            <a:r>
              <a:rPr lang="en-US" sz="3600" dirty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en-US" sz="36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sz="3600" i="1" dirty="0">
              <a:solidFill>
                <a:srgbClr val="E691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-9 Dark Background">
  <a:themeElements>
    <a:clrScheme name="Custom 11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403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320</Words>
  <Application>Microsoft Office PowerPoint</Application>
  <PresentationFormat>On-screen Show (16:9)</PresentationFormat>
  <Paragraphs>70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Cambria Math</vt:lpstr>
      <vt:lpstr>Arial</vt:lpstr>
      <vt:lpstr>Arial Black</vt:lpstr>
      <vt:lpstr>Calibri</vt:lpstr>
      <vt:lpstr>16-9 White Backgroud</vt:lpstr>
      <vt:lpstr>16-9 Dark Background</vt:lpstr>
      <vt:lpstr>PowerPoint Presentation</vt:lpstr>
      <vt:lpstr>Definition</vt:lpstr>
      <vt:lpstr>The Need</vt:lpstr>
      <vt:lpstr>Objective</vt:lpstr>
      <vt:lpstr>Data Sources</vt:lpstr>
      <vt:lpstr>Methods</vt:lpstr>
      <vt:lpstr>Lithography</vt:lpstr>
      <vt:lpstr>Land Use</vt:lpstr>
      <vt:lpstr> Recharge= ReClass(!Value!)   Coding Block def ReClass(Value)     if (Value = 11 or Value = 90 or Value = 95):         return 16.25     elif (Value = 81 or Value = 82):         return 12.5     elif (Value = 31 or Value = 71):         return 8.75     elif (Value = 52 or Value = 41 or Value = 42 or Value = 43):         return 5     elif (Value = 21 or Value = 22 or Value = 23 or Value = 24):         return 2.5 </vt:lpstr>
      <vt:lpstr>Slope</vt:lpstr>
      <vt:lpstr>Drainage Density</vt:lpstr>
      <vt:lpstr>Coding for Large Datasets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David</dc:creator>
  <cp:lastModifiedBy>Nguyen, David</cp:lastModifiedBy>
  <cp:revision>17</cp:revision>
  <dcterms:modified xsi:type="dcterms:W3CDTF">2018-11-29T17:46:00Z</dcterms:modified>
</cp:coreProperties>
</file>