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0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60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6BF35-F801-41C7-8F13-9D875477A801}" type="datetimeFigureOut">
              <a:rPr lang="en-US" smtClean="0"/>
              <a:t>6/28/2011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41CA2B-8049-45F8-9602-9A188724F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82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EB275FA-3641-4975-AA42-F3FB17216B0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6E79A-87AA-4B9C-8CA3-60BB7F8FB89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272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51B8D1-4508-4080-A134-5CD5D288BF77}" type="slidenum">
              <a:rPr lang="en-US" smtClean="0">
                <a:latin typeface="Times New Roman" pitchFamily="18" charset="0"/>
                <a:ea typeface="ＭＳ Ｐゴシック"/>
                <a:cs typeface="ＭＳ Ｐゴシック"/>
              </a:rPr>
              <a:pPr/>
              <a:t>15</a:t>
            </a:fld>
            <a:endParaRPr lang="en-US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Here’s an example showing where </a:t>
            </a:r>
            <a:r>
              <a:rPr lang="en-US" dirty="0" err="1" smtClean="0"/>
              <a:t>streamflow</a:t>
            </a:r>
            <a:r>
              <a:rPr lang="en-US" dirty="0" smtClean="0"/>
              <a:t> is measured</a:t>
            </a:r>
            <a:r>
              <a:rPr lang="en-US" baseline="0" dirty="0" smtClean="0"/>
              <a:t> in Texas from two different services (i.e., data providers).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8A6BE-8007-484C-AB75-D6FA5D1B5F66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8A6BE-8007-484C-AB75-D6FA5D1B5F66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8A6BE-8007-484C-AB75-D6FA5D1B5F66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35F7A4-AAD9-414E-B18D-F9430E3088F2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D6529-162B-4C5B-A57B-DD664B9734F5}" type="datetimeFigureOut">
              <a:rPr lang="en-US" smtClean="0"/>
              <a:t>6/28/2011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1D79-FD40-47BB-9AA5-94BBC8F7D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97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D6529-162B-4C5B-A57B-DD664B9734F5}" type="datetimeFigureOut">
              <a:rPr lang="en-US" smtClean="0"/>
              <a:t>6/28/2011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1D79-FD40-47BB-9AA5-94BBC8F7D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60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D6529-162B-4C5B-A57B-DD664B9734F5}" type="datetimeFigureOut">
              <a:rPr lang="en-US" smtClean="0"/>
              <a:t>6/28/2011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1D79-FD40-47BB-9AA5-94BBC8F7D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01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4333715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8741248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780CA-FE1D-48E5-99F2-7C3CF0FD4C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303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D6529-162B-4C5B-A57B-DD664B9734F5}" type="datetimeFigureOut">
              <a:rPr lang="en-US" smtClean="0"/>
              <a:t>6/28/2011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1D79-FD40-47BB-9AA5-94BBC8F7D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499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D6529-162B-4C5B-A57B-DD664B9734F5}" type="datetimeFigureOut">
              <a:rPr lang="en-US" smtClean="0"/>
              <a:t>6/28/2011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1D79-FD40-47BB-9AA5-94BBC8F7D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828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D6529-162B-4C5B-A57B-DD664B9734F5}" type="datetimeFigureOut">
              <a:rPr lang="en-US" smtClean="0"/>
              <a:t>6/28/2011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1D79-FD40-47BB-9AA5-94BBC8F7D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71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D6529-162B-4C5B-A57B-DD664B9734F5}" type="datetimeFigureOut">
              <a:rPr lang="en-US" smtClean="0"/>
              <a:t>6/28/2011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1D79-FD40-47BB-9AA5-94BBC8F7D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83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D6529-162B-4C5B-A57B-DD664B9734F5}" type="datetimeFigureOut">
              <a:rPr lang="en-US" smtClean="0"/>
              <a:t>6/28/2011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1D79-FD40-47BB-9AA5-94BBC8F7D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607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D6529-162B-4C5B-A57B-DD664B9734F5}" type="datetimeFigureOut">
              <a:rPr lang="en-US" smtClean="0"/>
              <a:t>6/28/2011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1D79-FD40-47BB-9AA5-94BBC8F7D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298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D6529-162B-4C5B-A57B-DD664B9734F5}" type="datetimeFigureOut">
              <a:rPr lang="en-US" smtClean="0"/>
              <a:t>6/28/2011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1D79-FD40-47BB-9AA5-94BBC8F7D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703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D6529-162B-4C5B-A57B-DD664B9734F5}" type="datetimeFigureOut">
              <a:rPr lang="en-US" smtClean="0"/>
              <a:t>6/28/2011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1D79-FD40-47BB-9AA5-94BBC8F7D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642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D6529-162B-4C5B-A57B-DD664B9734F5}" type="datetimeFigureOut">
              <a:rPr lang="en-US" smtClean="0"/>
              <a:t>6/28/2011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901D79-FD40-47BB-9AA5-94BBC8F7D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83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uahsi.org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hyperlink" Target="http://hydromet.lcra.org/" TargetMode="External"/><Relationship Id="rId7" Type="http://schemas.openxmlformats.org/officeDocument/2006/relationships/hyperlink" Target="http://ubcwcid.org/Overview/Overview.aspx?id=1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hyperlink" Target="http://coagis1.ci.austin.tx.us/website/COAViewer_fews/viewer.htm" TargetMode="Externa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.png"/><Relationship Id="rId7" Type="http://schemas.openxmlformats.org/officeDocument/2006/relationships/hyperlink" Target="http://129.116.104.176/ArcGIS/rest/services/RealTime/COA_NEXRAD/MapServer" TargetMode="External"/><Relationship Id="rId2" Type="http://schemas.openxmlformats.org/officeDocument/2006/relationships/hyperlink" Target="http://waterservices.usgs.gov/nwis/iv?sites=08158000&amp;period=P1D&amp;parameterCd=00065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129.116.104.176/ArcGIS/rest/services/RealTime/COA_REALTIME/MapServer" TargetMode="External"/><Relationship Id="rId5" Type="http://schemas.openxmlformats.org/officeDocument/2006/relationships/hyperlink" Target="http://129.116.104.176/PublicSafetyCOP/index.html" TargetMode="Externa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35.jpeg"/><Relationship Id="rId7" Type="http://schemas.openxmlformats.org/officeDocument/2006/relationships/image" Target="../media/image39.gif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png"/><Relationship Id="rId14" Type="http://schemas.openxmlformats.org/officeDocument/2006/relationships/image" Target="../media/image46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aterservices.usgs.gov/nwis/iv?sites=08158000&amp;period=P7D&amp;parameterCd=00060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hyperlink" Target="http://www.his.npca.ca/waterdataservices_quality/cuahsi_1_1.asmx?WSD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914400"/>
            <a:ext cx="7772400" cy="1470025"/>
          </a:xfrm>
        </p:spPr>
        <p:txBody>
          <a:bodyPr/>
          <a:lstStyle/>
          <a:p>
            <a:r>
              <a:rPr lang="en-US" dirty="0" smtClean="0"/>
              <a:t>Hydrologic Data Access Using Web Services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48000"/>
            <a:ext cx="6400800" cy="1752600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David R. </a:t>
            </a:r>
            <a:r>
              <a:rPr lang="en-US" dirty="0" err="1" smtClean="0">
                <a:solidFill>
                  <a:schemeClr val="tx2"/>
                </a:solidFill>
              </a:rPr>
              <a:t>Maidment</a:t>
            </a:r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Center for Research in Water Resources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University of Texas at Austin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76400" y="5410200"/>
            <a:ext cx="65086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Canadian Water Resources Association Conference</a:t>
            </a:r>
          </a:p>
          <a:p>
            <a:pPr algn="ctr"/>
            <a:r>
              <a:rPr lang="en-US" sz="2400" dirty="0" smtClean="0"/>
              <a:t>St John’s, Newfoundland, 28 June 2011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21331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447800"/>
            <a:ext cx="7788825" cy="50124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HydroDesktop</a:t>
            </a:r>
            <a:r>
              <a:rPr lang="en-US" dirty="0" smtClean="0"/>
              <a:t> – Desktop HIS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828800" y="4343400"/>
            <a:ext cx="2215720" cy="523220"/>
            <a:chOff x="2133600" y="3429000"/>
            <a:chExt cx="2215720" cy="523220"/>
          </a:xfrm>
        </p:grpSpPr>
        <p:sp>
          <p:nvSpPr>
            <p:cNvPr id="4" name="TextBox 3"/>
            <p:cNvSpPr txBox="1"/>
            <p:nvPr/>
          </p:nvSpPr>
          <p:spPr>
            <a:xfrm>
              <a:off x="2667000" y="3429000"/>
              <a:ext cx="1682320" cy="5232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Metadata </a:t>
              </a:r>
              <a:endParaRPr lang="en-US" sz="2800" dirty="0"/>
            </a:p>
          </p:txBody>
        </p:sp>
        <p:sp>
          <p:nvSpPr>
            <p:cNvPr id="6" name="Left Arrow 5"/>
            <p:cNvSpPr/>
            <p:nvPr/>
          </p:nvSpPr>
          <p:spPr>
            <a:xfrm>
              <a:off x="2133600" y="3581400"/>
              <a:ext cx="457200" cy="228600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133600" y="5486400"/>
            <a:ext cx="1476607" cy="523220"/>
            <a:chOff x="2590800" y="4191000"/>
            <a:chExt cx="1476607" cy="523220"/>
          </a:xfrm>
        </p:grpSpPr>
        <p:sp>
          <p:nvSpPr>
            <p:cNvPr id="5" name="TextBox 4"/>
            <p:cNvSpPr txBox="1"/>
            <p:nvPr/>
          </p:nvSpPr>
          <p:spPr>
            <a:xfrm>
              <a:off x="3124200" y="4191000"/>
              <a:ext cx="943207" cy="5232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Data </a:t>
              </a:r>
              <a:endParaRPr lang="en-US" sz="2800" dirty="0"/>
            </a:p>
          </p:txBody>
        </p:sp>
        <p:sp>
          <p:nvSpPr>
            <p:cNvPr id="7" name="Left Arrow 6"/>
            <p:cNvSpPr/>
            <p:nvPr/>
          </p:nvSpPr>
          <p:spPr>
            <a:xfrm>
              <a:off x="2590800" y="4343400"/>
              <a:ext cx="457200" cy="228600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934200" y="4648200"/>
            <a:ext cx="1803620" cy="523220"/>
            <a:chOff x="2133600" y="3429000"/>
            <a:chExt cx="1803620" cy="523220"/>
          </a:xfrm>
        </p:grpSpPr>
        <p:sp>
          <p:nvSpPr>
            <p:cNvPr id="12" name="TextBox 11"/>
            <p:cNvSpPr txBox="1"/>
            <p:nvPr/>
          </p:nvSpPr>
          <p:spPr>
            <a:xfrm>
              <a:off x="2667000" y="3429000"/>
              <a:ext cx="1270220" cy="5232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Catalog</a:t>
              </a:r>
              <a:endParaRPr lang="en-US" sz="2800" dirty="0"/>
            </a:p>
          </p:txBody>
        </p:sp>
        <p:sp>
          <p:nvSpPr>
            <p:cNvPr id="13" name="Left Arrow 12"/>
            <p:cNvSpPr/>
            <p:nvPr/>
          </p:nvSpPr>
          <p:spPr>
            <a:xfrm>
              <a:off x="2133600" y="3581400"/>
              <a:ext cx="457200" cy="228600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3848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Categories of Data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1"/>
            <a:ext cx="5943600" cy="4356537"/>
          </a:xfrm>
        </p:spPr>
        <p:txBody>
          <a:bodyPr>
            <a:normAutofit/>
          </a:bodyPr>
          <a:lstStyle/>
          <a:p>
            <a:pPr lvl="0"/>
            <a:r>
              <a:rPr lang="en-US" sz="2800" i="1" dirty="0" smtClean="0">
                <a:solidFill>
                  <a:srgbClr val="FF0000"/>
                </a:solidFill>
              </a:rPr>
              <a:t>Data Services </a:t>
            </a:r>
            <a:r>
              <a:rPr lang="en-US" sz="2800" i="1" dirty="0" smtClean="0"/>
              <a:t>– </a:t>
            </a:r>
            <a:r>
              <a:rPr lang="en-US" sz="2800" dirty="0" smtClean="0"/>
              <a:t>which convey the data</a:t>
            </a:r>
          </a:p>
          <a:p>
            <a:pPr lvl="0"/>
            <a:r>
              <a:rPr lang="en-US" sz="2800" i="1" dirty="0" smtClean="0">
                <a:solidFill>
                  <a:srgbClr val="FF0000"/>
                </a:solidFill>
              </a:rPr>
              <a:t>Metadata Services </a:t>
            </a:r>
            <a:r>
              <a:rPr lang="en-US" sz="2800" i="1" dirty="0" smtClean="0"/>
              <a:t>– </a:t>
            </a:r>
            <a:r>
              <a:rPr lang="en-US" sz="2800" dirty="0" smtClean="0"/>
              <a:t>which convey metadata about specific collections or series of data</a:t>
            </a:r>
          </a:p>
          <a:p>
            <a:pPr lvl="0"/>
            <a:r>
              <a:rPr lang="en-US" sz="2800" i="1" dirty="0" smtClean="0">
                <a:solidFill>
                  <a:srgbClr val="FF0000"/>
                </a:solidFill>
              </a:rPr>
              <a:t>Search Services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– which enable search, discovery, and selection of data and convey metadata required for accessing data using data services</a:t>
            </a:r>
            <a:endParaRPr lang="en-US" sz="2800" dirty="0"/>
          </a:p>
        </p:txBody>
      </p:sp>
      <p:grpSp>
        <p:nvGrpSpPr>
          <p:cNvPr id="4" name="Group 10"/>
          <p:cNvGrpSpPr/>
          <p:nvPr/>
        </p:nvGrpSpPr>
        <p:grpSpPr>
          <a:xfrm>
            <a:off x="6318157" y="3581400"/>
            <a:ext cx="2825843" cy="1905000"/>
            <a:chOff x="6476993" y="1295400"/>
            <a:chExt cx="2825843" cy="1905000"/>
          </a:xfrm>
        </p:grpSpPr>
        <p:sp>
          <p:nvSpPr>
            <p:cNvPr id="12" name="TextBox 11"/>
            <p:cNvSpPr txBox="1"/>
            <p:nvPr/>
          </p:nvSpPr>
          <p:spPr>
            <a:xfrm>
              <a:off x="8194039" y="1619956"/>
              <a:ext cx="620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Data</a:t>
              </a:r>
              <a:endParaRPr lang="en-US" dirty="0"/>
            </a:p>
          </p:txBody>
        </p:sp>
        <p:grpSp>
          <p:nvGrpSpPr>
            <p:cNvPr id="5" name="Group 26"/>
            <p:cNvGrpSpPr/>
            <p:nvPr/>
          </p:nvGrpSpPr>
          <p:grpSpPr>
            <a:xfrm>
              <a:off x="6476993" y="1295400"/>
              <a:ext cx="1752600" cy="1905000"/>
              <a:chOff x="6553199" y="1295400"/>
              <a:chExt cx="1676401" cy="1905000"/>
            </a:xfrm>
          </p:grpSpPr>
          <p:grpSp>
            <p:nvGrpSpPr>
              <p:cNvPr id="6" name="Group 15"/>
              <p:cNvGrpSpPr/>
              <p:nvPr/>
            </p:nvGrpSpPr>
            <p:grpSpPr>
              <a:xfrm>
                <a:off x="6553199" y="1295400"/>
                <a:ext cx="1222023" cy="1905000"/>
                <a:chOff x="7391399" y="685800"/>
                <a:chExt cx="1222023" cy="1905000"/>
              </a:xfrm>
            </p:grpSpPr>
            <p:sp>
              <p:nvSpPr>
                <p:cNvPr id="24" name="Oval 23"/>
                <p:cNvSpPr/>
                <p:nvPr/>
              </p:nvSpPr>
              <p:spPr>
                <a:xfrm>
                  <a:off x="7391399" y="685800"/>
                  <a:ext cx="1219200" cy="3810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Oval 24"/>
                <p:cNvSpPr/>
                <p:nvPr/>
              </p:nvSpPr>
              <p:spPr>
                <a:xfrm>
                  <a:off x="7391400" y="2209800"/>
                  <a:ext cx="1219200" cy="3810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6" name="Straight Connector 25"/>
                <p:cNvCxnSpPr>
                  <a:stCxn id="24" idx="2"/>
                  <a:endCxn id="25" idx="2"/>
                </p:cNvCxnSpPr>
                <p:nvPr/>
              </p:nvCxnSpPr>
              <p:spPr>
                <a:xfrm rot="10800000" flipV="1">
                  <a:off x="7391399" y="876300"/>
                  <a:ext cx="0" cy="152400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 rot="10800000" flipV="1">
                  <a:off x="8613422" y="855133"/>
                  <a:ext cx="0" cy="152400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" name="Straight Connector 17"/>
              <p:cNvCxnSpPr/>
              <p:nvPr/>
            </p:nvCxnSpPr>
            <p:spPr>
              <a:xfrm>
                <a:off x="7772400" y="1828800"/>
                <a:ext cx="304800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7772400" y="2286000"/>
                <a:ext cx="304800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7772400" y="2743200"/>
                <a:ext cx="304800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Oval 20"/>
              <p:cNvSpPr/>
              <p:nvPr/>
            </p:nvSpPr>
            <p:spPr>
              <a:xfrm>
                <a:off x="8077200" y="1752600"/>
                <a:ext cx="152400" cy="1524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8077200" y="2209800"/>
                <a:ext cx="152400" cy="1524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8077200" y="2667000"/>
                <a:ext cx="152400" cy="1524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8207023" y="2088444"/>
              <a:ext cx="10958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Metadata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212667" y="2576689"/>
              <a:ext cx="8128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Search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539089" y="2077156"/>
              <a:ext cx="12038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Services</a:t>
              </a:r>
              <a:endParaRPr lang="en-US" sz="2400" dirty="0"/>
            </a:p>
          </p:txBody>
        </p:sp>
      </p:grpSp>
      <p:grpSp>
        <p:nvGrpSpPr>
          <p:cNvPr id="7" name="Group 28"/>
          <p:cNvGrpSpPr/>
          <p:nvPr/>
        </p:nvGrpSpPr>
        <p:grpSpPr>
          <a:xfrm>
            <a:off x="6781800" y="1295400"/>
            <a:ext cx="2057400" cy="1828800"/>
            <a:chOff x="1447800" y="1219200"/>
            <a:chExt cx="5848350" cy="4905375"/>
          </a:xfrm>
        </p:grpSpPr>
        <p:pic>
          <p:nvPicPr>
            <p:cNvPr id="30" name="Picture 9" descr="cyberspace,http,Internet,Photographs,technologies,text,URLs,web addresses,World Wide Web,WWW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76600" y="1219200"/>
              <a:ext cx="1952626" cy="1952625"/>
            </a:xfrm>
            <a:prstGeom prst="rect">
              <a:avLst/>
            </a:prstGeom>
            <a:noFill/>
          </p:spPr>
        </p:pic>
        <p:cxnSp>
          <p:nvCxnSpPr>
            <p:cNvPr id="31" name="Straight Connector 30"/>
            <p:cNvCxnSpPr/>
            <p:nvPr/>
          </p:nvCxnSpPr>
          <p:spPr>
            <a:xfrm rot="5400000" flipH="1" flipV="1">
              <a:off x="2577904" y="2984696"/>
              <a:ext cx="1244994" cy="106680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16200000" flipV="1">
              <a:off x="4800600" y="2971800"/>
              <a:ext cx="1371600" cy="12192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0800000">
              <a:off x="3429000" y="5105400"/>
              <a:ext cx="197964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62600" y="4343400"/>
              <a:ext cx="1733550" cy="178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47800" y="4267200"/>
              <a:ext cx="1708451" cy="17348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6" name="TextBox 35"/>
          <p:cNvSpPr txBox="1"/>
          <p:nvPr/>
        </p:nvSpPr>
        <p:spPr>
          <a:xfrm>
            <a:off x="8229600" y="1905000"/>
            <a:ext cx="812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Search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7467600" y="2743200"/>
            <a:ext cx="620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6324600" y="1905000"/>
            <a:ext cx="1095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Metadata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61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905000"/>
            <a:ext cx="3732213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Open Geospatial Consortium </a:t>
            </a:r>
            <a:br>
              <a:rPr lang="en-US" sz="3200" smtClean="0"/>
            </a:br>
            <a:r>
              <a:rPr lang="en-US" sz="3200" smtClean="0"/>
              <a:t>Web Service Standards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14800" cy="4876800"/>
          </a:xfrm>
        </p:spPr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Map Services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Web Map Service (WMS)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Web Feature Service (WFS)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Web Coverage Service</a:t>
            </a:r>
            <a:br>
              <a:rPr lang="en-US" dirty="0" smtClean="0"/>
            </a:br>
            <a:r>
              <a:rPr lang="en-US" dirty="0" smtClean="0"/>
              <a:t>(WCS)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Catalog Services for the Web (CS/W)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14800" cy="4800600"/>
          </a:xfrm>
        </p:spPr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Observation Services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Observations and Measurements Model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Sensor Web Enablement (SWE)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Sensor Observation Service (SOS)</a:t>
            </a:r>
            <a:endParaRPr lang="en-US" dirty="0"/>
          </a:p>
        </p:txBody>
      </p:sp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2057400"/>
            <a:ext cx="2706688" cy="18192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2154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0" y="2056031"/>
            <a:ext cx="5143500" cy="438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8534400" cy="1657350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715000" y="2895600"/>
            <a:ext cx="2910540" cy="92333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Meets every 3 months</a:t>
            </a:r>
          </a:p>
          <a:p>
            <a:endParaRPr lang="en-US" dirty="0" smtClean="0"/>
          </a:p>
          <a:p>
            <a:r>
              <a:rPr lang="en-US" dirty="0" smtClean="0"/>
              <a:t>Teleconferences most weeks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15000" y="4800600"/>
            <a:ext cx="2971800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WaterML</a:t>
            </a:r>
            <a:r>
              <a:rPr lang="en-US" dirty="0" smtClean="0">
                <a:solidFill>
                  <a:srgbClr val="FF0000"/>
                </a:solidFill>
              </a:rPr>
              <a:t> Version 2 standard </a:t>
            </a:r>
            <a:r>
              <a:rPr lang="en-US" dirty="0" smtClean="0"/>
              <a:t>proposed </a:t>
            </a:r>
            <a:endParaRPr lang="en-US" dirty="0"/>
          </a:p>
        </p:txBody>
      </p:sp>
      <p:cxnSp>
        <p:nvCxnSpPr>
          <p:cNvPr id="7" name="Straight Arrow Connector 6"/>
          <p:cNvCxnSpPr>
            <a:stCxn id="5" idx="1"/>
          </p:cNvCxnSpPr>
          <p:nvPr/>
        </p:nvCxnSpPr>
        <p:spPr>
          <a:xfrm flipH="1" flipV="1">
            <a:off x="4038600" y="4724400"/>
            <a:ext cx="1676400" cy="39936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715000" y="5791200"/>
            <a:ext cx="2971800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Vote for adoption later this year</a:t>
            </a:r>
            <a:endParaRPr lang="en-US" dirty="0"/>
          </a:p>
        </p:txBody>
      </p:sp>
      <p:sp>
        <p:nvSpPr>
          <p:cNvPr id="10" name="Down Arrow 9"/>
          <p:cNvSpPr/>
          <p:nvPr/>
        </p:nvSpPr>
        <p:spPr>
          <a:xfrm>
            <a:off x="7086600" y="5486400"/>
            <a:ext cx="2286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209800" y="304800"/>
            <a:ext cx="459363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Jointly with World Meteorological Organization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090269" y="2133600"/>
            <a:ext cx="475130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Evolving </a:t>
            </a:r>
            <a:r>
              <a:rPr lang="en-US" dirty="0" err="1" smtClean="0"/>
              <a:t>WaterML</a:t>
            </a:r>
            <a:r>
              <a:rPr lang="en-US" dirty="0" smtClean="0"/>
              <a:t> into an International Standard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228600" y="2541376"/>
            <a:ext cx="8819754" cy="2075779"/>
            <a:chOff x="228600" y="2541376"/>
            <a:chExt cx="8819754" cy="2075779"/>
          </a:xfrm>
        </p:grpSpPr>
        <p:grpSp>
          <p:nvGrpSpPr>
            <p:cNvPr id="14" name="Group 13"/>
            <p:cNvGrpSpPr/>
            <p:nvPr/>
          </p:nvGrpSpPr>
          <p:grpSpPr>
            <a:xfrm>
              <a:off x="228600" y="2541376"/>
              <a:ext cx="3957470" cy="1984122"/>
              <a:chOff x="1936155" y="2368902"/>
              <a:chExt cx="4867275" cy="2858855"/>
            </a:xfrm>
          </p:grpSpPr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36155" y="2368902"/>
                <a:ext cx="4867275" cy="27813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3648485" y="4753269"/>
                <a:ext cx="1954937" cy="4744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prstClr val="black"/>
                    </a:solidFill>
                  </a:rPr>
                  <a:t>November 2009</a:t>
                </a:r>
                <a:endParaRPr lang="en-US" sz="16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3546271" y="4247823"/>
              <a:ext cx="5502083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Hydrology, Meteorology, Climatology, and Oceanography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10907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OGC/WMO Hydrology Domain Working Group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25963"/>
          </a:xfrm>
        </p:spPr>
        <p:txBody>
          <a:bodyPr/>
          <a:lstStyle/>
          <a:p>
            <a:r>
              <a:rPr lang="en-US" dirty="0" smtClean="0"/>
              <a:t>This is now an </a:t>
            </a:r>
            <a:r>
              <a:rPr lang="en-US" dirty="0" smtClean="0">
                <a:solidFill>
                  <a:srgbClr val="FF0000"/>
                </a:solidFill>
              </a:rPr>
              <a:t>accepted forum </a:t>
            </a:r>
            <a:r>
              <a:rPr lang="en-US" dirty="0" smtClean="0"/>
              <a:t>for international evolution of water data sharing standards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September 2011 </a:t>
            </a:r>
            <a:r>
              <a:rPr lang="en-US" dirty="0" smtClean="0"/>
              <a:t>OGC Technical Committee meeting in Boulder, CO, includes a “Hydrology Summit”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March 2012 </a:t>
            </a:r>
            <a:r>
              <a:rPr lang="en-US" dirty="0" smtClean="0"/>
              <a:t>OGC Technical Committee meeting will be in Austin, Texas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23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1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 smtClean="0"/>
              <a:t>Organize Water Data Into “Themes”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0"/>
          </p:nvPr>
        </p:nvSpPr>
        <p:spPr>
          <a:xfrm>
            <a:off x="912813" y="1079500"/>
            <a:ext cx="7313612" cy="342900"/>
          </a:xfrm>
        </p:spPr>
        <p:txBody>
          <a:bodyPr/>
          <a:lstStyle/>
          <a:p>
            <a:pPr>
              <a:defRPr/>
            </a:pPr>
            <a:r>
              <a:rPr dirty="0" smtClean="0">
                <a:solidFill>
                  <a:schemeClr val="accent1"/>
                </a:solidFill>
              </a:rPr>
              <a:t>Integrating Water Data Services From Multiple Sources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1"/>
          </p:nvPr>
        </p:nvSpPr>
        <p:spPr>
          <a:xfrm>
            <a:off x="914400" y="6096000"/>
            <a:ext cx="73152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			</a:t>
            </a:r>
            <a:r>
              <a:rPr lang="en-US" sz="1800" dirty="0" smtClean="0">
                <a:solidFill>
                  <a:schemeClr val="accent1"/>
                </a:solidFill>
              </a:rPr>
              <a:t>. . . Across Groups of Organizations</a:t>
            </a:r>
          </a:p>
        </p:txBody>
      </p:sp>
      <p:pic>
        <p:nvPicPr>
          <p:cNvPr id="45061" name="Picture 24" descr="Figure10_noText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752600"/>
            <a:ext cx="8483889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 rot="16200000">
            <a:off x="2095422" y="5448378"/>
            <a:ext cx="1055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WaterML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6438822" y="5372178"/>
            <a:ext cx="1055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WaterML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3543222" y="5448378"/>
            <a:ext cx="1055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WaterML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4914822" y="5372178"/>
            <a:ext cx="1055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WaterML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7734222" y="5372179"/>
            <a:ext cx="1055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WaterML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2953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0240" y="457200"/>
            <a:ext cx="7067550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28600" y="304800"/>
            <a:ext cx="304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Streamflow</a:t>
            </a:r>
            <a:r>
              <a:rPr lang="en-US" sz="40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Data Services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" y="4114800"/>
            <a:ext cx="3352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2 services</a:t>
            </a:r>
          </a:p>
          <a:p>
            <a:r>
              <a:rPr lang="en-US" sz="2800" b="1" dirty="0" smtClean="0"/>
              <a:t>7  variables</a:t>
            </a:r>
          </a:p>
          <a:p>
            <a:r>
              <a:rPr lang="en-US" sz="2800" b="1" dirty="0" smtClean="0"/>
              <a:t>4,363 sites</a:t>
            </a:r>
          </a:p>
          <a:p>
            <a:r>
              <a:rPr lang="en-US" sz="2800" b="1" dirty="0" smtClean="0"/>
              <a:t>11,484 series</a:t>
            </a:r>
          </a:p>
          <a:p>
            <a:r>
              <a:rPr lang="en-US" sz="2800" b="1" dirty="0" smtClean="0"/>
              <a:t>9,493,968 records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4572000"/>
            <a:ext cx="1348490" cy="1935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8164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0240" y="457200"/>
            <a:ext cx="7067550" cy="576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28600" y="304800"/>
            <a:ext cx="304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</a:t>
            </a:r>
          </a:p>
          <a:p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Temperature Data Services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" y="4114800"/>
            <a:ext cx="3352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6 services</a:t>
            </a:r>
          </a:p>
          <a:p>
            <a:r>
              <a:rPr lang="en-US" sz="2800" b="1" dirty="0" smtClean="0"/>
              <a:t>11  variables</a:t>
            </a:r>
          </a:p>
          <a:p>
            <a:r>
              <a:rPr lang="en-US" sz="2800" b="1" dirty="0" smtClean="0"/>
              <a:t>11,158 sites</a:t>
            </a:r>
          </a:p>
          <a:p>
            <a:r>
              <a:rPr lang="en-US" sz="2800" b="1" dirty="0" smtClean="0"/>
              <a:t>22,953 series</a:t>
            </a:r>
          </a:p>
          <a:p>
            <a:r>
              <a:rPr lang="en-US" sz="2800" b="1" dirty="0" smtClean="0"/>
              <a:t>1,546,841 records</a:t>
            </a:r>
          </a:p>
        </p:txBody>
      </p:sp>
    </p:spTree>
    <p:extLst>
      <p:ext uri="{BB962C8B-B14F-4D97-AF65-F5344CB8AC3E}">
        <p14:creationId xmlns:p14="http://schemas.microsoft.com/office/powerpoint/2010/main" val="39565019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0240" y="457200"/>
            <a:ext cx="7067550" cy="576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28600" y="304800"/>
            <a:ext cx="304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Bacteria Data Services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" y="4114800"/>
            <a:ext cx="3352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1 service</a:t>
            </a:r>
          </a:p>
          <a:p>
            <a:r>
              <a:rPr lang="en-US" sz="2800" b="1" dirty="0" smtClean="0"/>
              <a:t>21  variables</a:t>
            </a:r>
          </a:p>
          <a:p>
            <a:r>
              <a:rPr lang="en-US" sz="2800" b="1" dirty="0" smtClean="0"/>
              <a:t>4,801 sites</a:t>
            </a:r>
          </a:p>
          <a:p>
            <a:r>
              <a:rPr lang="en-US" sz="2800" b="1" dirty="0" smtClean="0"/>
              <a:t>15,483 series</a:t>
            </a:r>
          </a:p>
          <a:p>
            <a:r>
              <a:rPr lang="en-US" sz="2800" b="1" dirty="0" smtClean="0"/>
              <a:t>297,849 records</a:t>
            </a:r>
          </a:p>
        </p:txBody>
      </p:sp>
    </p:spTree>
    <p:extLst>
      <p:ext uri="{BB962C8B-B14F-4D97-AF65-F5344CB8AC3E}">
        <p14:creationId xmlns:p14="http://schemas.microsoft.com/office/powerpoint/2010/main" val="16794611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076" y="1371600"/>
            <a:ext cx="7010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7" name="Rectangle 1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Tropical Storm </a:t>
            </a:r>
            <a:r>
              <a:rPr lang="en-US" sz="3600" dirty="0" err="1" smtClean="0"/>
              <a:t>Hermine</a:t>
            </a:r>
            <a:r>
              <a:rPr lang="en-US" sz="3600" dirty="0" smtClean="0"/>
              <a:t>, </a:t>
            </a:r>
            <a:br>
              <a:rPr lang="en-US" sz="3600" dirty="0" smtClean="0"/>
            </a:br>
            <a:r>
              <a:rPr lang="en-US" sz="3600" dirty="0" smtClean="0"/>
              <a:t>Sept 7-8, 2010</a:t>
            </a:r>
          </a:p>
        </p:txBody>
      </p:sp>
    </p:spTree>
    <p:extLst>
      <p:ext uri="{BB962C8B-B14F-4D97-AF65-F5344CB8AC3E}">
        <p14:creationId xmlns:p14="http://schemas.microsoft.com/office/powerpoint/2010/main" val="329322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14800" cy="4724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CUAHSI</a:t>
            </a:r>
            <a:r>
              <a:rPr lang="en-US" dirty="0" smtClean="0"/>
              <a:t> is a consortium representing 125 US universities</a:t>
            </a:r>
          </a:p>
          <a:p>
            <a:r>
              <a:rPr lang="en-US" dirty="0" smtClean="0"/>
              <a:t>Supported by the </a:t>
            </a:r>
            <a:r>
              <a:rPr lang="en-US" dirty="0" smtClean="0">
                <a:solidFill>
                  <a:srgbClr val="FF0000"/>
                </a:solidFill>
              </a:rPr>
              <a:t>National Science Foundation </a:t>
            </a:r>
            <a:r>
              <a:rPr lang="en-US" dirty="0" smtClean="0"/>
              <a:t>Earth Science Division</a:t>
            </a:r>
          </a:p>
          <a:p>
            <a:r>
              <a:rPr lang="en-US" dirty="0" smtClean="0"/>
              <a:t>Advances </a:t>
            </a:r>
            <a:r>
              <a:rPr lang="en-US" dirty="0" smtClean="0">
                <a:solidFill>
                  <a:srgbClr val="FF0000"/>
                </a:solidFill>
              </a:rPr>
              <a:t>hydrologic science</a:t>
            </a:r>
            <a:r>
              <a:rPr lang="en-US" dirty="0" smtClean="0"/>
              <a:t> in nation’s universities</a:t>
            </a:r>
          </a:p>
          <a:p>
            <a:r>
              <a:rPr lang="en-US" dirty="0" smtClean="0"/>
              <a:t>Includes a </a:t>
            </a:r>
            <a:r>
              <a:rPr lang="en-US" dirty="0" smtClean="0">
                <a:solidFill>
                  <a:srgbClr val="FF0000"/>
                </a:solidFill>
              </a:rPr>
              <a:t>Hydrologic Information System </a:t>
            </a:r>
            <a:r>
              <a:rPr lang="en-US" dirty="0" smtClean="0"/>
              <a:t>project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610600" cy="1271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00400" y="624396"/>
            <a:ext cx="2372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http://www.cuahsi.org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366" y="1507301"/>
            <a:ext cx="4191000" cy="2400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Figure 5.1.  Conceptualization of the Water Cycle (Schematic view)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0200" y="4038600"/>
            <a:ext cx="3102349" cy="2438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15EE-1347-4E13-A70E-917AFD64476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14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610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Local Information during Tropical Storm </a:t>
            </a:r>
            <a:r>
              <a:rPr lang="en-US" sz="3200" dirty="0" err="1" smtClean="0"/>
              <a:t>Hermine</a:t>
            </a: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2400" dirty="0" smtClean="0"/>
              <a:t>(7-8 Sept 2010)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447800"/>
            <a:ext cx="3524250" cy="21954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914400" y="3657600"/>
            <a:ext cx="2591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http://hydromet.lcra.org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4114800"/>
            <a:ext cx="3529012" cy="222996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28600" y="6324600"/>
            <a:ext cx="5105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hlinkClick r:id="rId5"/>
              </a:rPr>
              <a:t>http://coagis1.ci.austin.tx.us/website/COAViewer_fews/viewer.htm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0" y="1447800"/>
            <a:ext cx="3124200" cy="230919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4724400" y="3733800"/>
            <a:ext cx="4114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hlinkClick r:id="rId7"/>
              </a:rPr>
              <a:t>http://ubcwcid.org/Overview/Overview.aspx?id=1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0" y="4038600"/>
            <a:ext cx="3048000" cy="2298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200400" y="1981200"/>
            <a:ext cx="66146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LCRA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371600" y="5867400"/>
            <a:ext cx="143404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City of Austin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029200" y="1752600"/>
            <a:ext cx="299742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Upper Brushy Creek (Round Rock)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7162800" y="4343400"/>
            <a:ext cx="4283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TV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55728" y="2622453"/>
            <a:ext cx="688259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/>
              <a:t>Bring data together into one system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6236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281" y="76200"/>
            <a:ext cx="8229600" cy="1143000"/>
          </a:xfrm>
        </p:spPr>
        <p:txBody>
          <a:bodyPr/>
          <a:lstStyle/>
          <a:p>
            <a:r>
              <a:rPr lang="en-US" dirty="0" smtClean="0"/>
              <a:t>Real-Time Observations Map Layer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352800" cy="4525963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Real-Time </a:t>
            </a:r>
            <a:r>
              <a:rPr lang="en-US" dirty="0" err="1" smtClean="0"/>
              <a:t>WaterML</a:t>
            </a:r>
            <a:r>
              <a:rPr lang="en-US" dirty="0" smtClean="0"/>
              <a:t> service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Map Query Layer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Query Script to acquire observations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Output Map Layer for results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Output Map Service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Viewing System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419600" y="1847850"/>
            <a:ext cx="4343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2"/>
              </a:rPr>
              <a:t>http://</a:t>
            </a:r>
            <a:r>
              <a:rPr lang="en-US" sz="1400" dirty="0" smtClean="0">
                <a:hlinkClick r:id="rId2"/>
              </a:rPr>
              <a:t>waterservices.usgs.gov/nwis/iv?sites=08158000&amp;period=P1D&amp;parameterCd=00065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047750"/>
            <a:ext cx="4343400" cy="800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own Arrow 5"/>
          <p:cNvSpPr/>
          <p:nvPr/>
        </p:nvSpPr>
        <p:spPr>
          <a:xfrm>
            <a:off x="6182556" y="2504420"/>
            <a:ext cx="457200" cy="3911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4" y="4151561"/>
            <a:ext cx="3105150" cy="2650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U-Turn Arrow 7"/>
          <p:cNvSpPr/>
          <p:nvPr/>
        </p:nvSpPr>
        <p:spPr>
          <a:xfrm>
            <a:off x="627633" y="1447800"/>
            <a:ext cx="1658367" cy="304800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U-Turn Arrow 12"/>
          <p:cNvSpPr/>
          <p:nvPr/>
        </p:nvSpPr>
        <p:spPr>
          <a:xfrm>
            <a:off x="609600" y="5979111"/>
            <a:ext cx="1658367" cy="304800"/>
          </a:xfrm>
          <a:prstGeom prst="uturnArrow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7633" y="1752600"/>
            <a:ext cx="82581" cy="434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-674473" y="3588166"/>
            <a:ext cx="2131289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Continually updating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65468" y="6465015"/>
            <a:ext cx="4038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u="sng" dirty="0">
                <a:hlinkClick r:id="rId5"/>
              </a:rPr>
              <a:t>http://129.116.104.176/PublicSafetyCOP/index.html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3886199" y="2895600"/>
            <a:ext cx="5410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Stage Height Map Service (USGS and City of Austin) </a:t>
            </a:r>
            <a:r>
              <a:rPr lang="en-US" sz="1200" u="sng" dirty="0">
                <a:hlinkClick r:id="rId6"/>
              </a:rPr>
              <a:t>http://129.116.104.176/ArcGIS/rest/services/RealTime/COA_REALTIME/MapServer</a:t>
            </a:r>
            <a:endParaRPr lang="en-US" sz="1200" dirty="0"/>
          </a:p>
          <a:p>
            <a:r>
              <a:rPr lang="en-US" sz="1200" dirty="0" smtClean="0"/>
              <a:t>NEXRAD Map Service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u="sng" dirty="0">
                <a:hlinkClick r:id="rId7"/>
              </a:rPr>
              <a:t>http://129.116.104.176/ArcGIS/rest/services/RealTime/COA_NEXRAD/MapServer</a:t>
            </a:r>
            <a:r>
              <a:rPr lang="en-US" sz="1200" dirty="0"/>
              <a:t/>
            </a:r>
            <a:br>
              <a:rPr lang="en-US" sz="1200" dirty="0"/>
            </a:br>
            <a:endParaRPr lang="en-US" sz="1200" dirty="0"/>
          </a:p>
        </p:txBody>
      </p:sp>
      <p:sp>
        <p:nvSpPr>
          <p:cNvPr id="15" name="Down Arrow 14"/>
          <p:cNvSpPr/>
          <p:nvPr/>
        </p:nvSpPr>
        <p:spPr>
          <a:xfrm>
            <a:off x="6256168" y="3728710"/>
            <a:ext cx="457200" cy="3911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14599" y="6465015"/>
            <a:ext cx="24025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Common Operating Picture Viewer:</a:t>
            </a:r>
            <a:endParaRPr lang="en-US" sz="12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4538882"/>
            <a:ext cx="2345552" cy="1926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034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ESRI Public Safety Situational Awareness Viewer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47800"/>
            <a:ext cx="5886450" cy="48180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4400" y="3856827"/>
            <a:ext cx="79248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Continuously updated maps of rainfall and stage height from multiple web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16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Services HUB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298032" y="1331491"/>
            <a:ext cx="4331368" cy="2836248"/>
            <a:chOff x="2133600" y="2287770"/>
            <a:chExt cx="3793960" cy="2453966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947389" y="2679906"/>
              <a:ext cx="2980171" cy="206183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Group 5"/>
            <p:cNvGrpSpPr/>
            <p:nvPr/>
          </p:nvGrpSpPr>
          <p:grpSpPr>
            <a:xfrm>
              <a:off x="2133600" y="2924179"/>
              <a:ext cx="759567" cy="1580744"/>
              <a:chOff x="1768079" y="2743200"/>
              <a:chExt cx="937294" cy="1950615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1768079" y="2743200"/>
                <a:ext cx="937294" cy="379792"/>
                <a:chOff x="914400" y="1910834"/>
                <a:chExt cx="937294" cy="379792"/>
              </a:xfrm>
            </p:grpSpPr>
            <p:sp>
              <p:nvSpPr>
                <p:cNvPr id="21" name="Oval 20"/>
                <p:cNvSpPr/>
                <p:nvPr/>
              </p:nvSpPr>
              <p:spPr>
                <a:xfrm>
                  <a:off x="914400" y="1981200"/>
                  <a:ext cx="224788" cy="224788"/>
                </a:xfrm>
                <a:prstGeom prst="ellipse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1139188" y="1910834"/>
                  <a:ext cx="712506" cy="3797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USGS</a:t>
                  </a:r>
                  <a:endParaRPr lang="en-US" sz="1400" dirty="0"/>
                </a:p>
              </p:txBody>
            </p:sp>
          </p:grpSp>
          <p:grpSp>
            <p:nvGrpSpPr>
              <p:cNvPr id="9" name="Group 8"/>
              <p:cNvGrpSpPr/>
              <p:nvPr/>
            </p:nvGrpSpPr>
            <p:grpSpPr>
              <a:xfrm>
                <a:off x="1768079" y="3131372"/>
                <a:ext cx="911184" cy="379792"/>
                <a:chOff x="914400" y="1910834"/>
                <a:chExt cx="911184" cy="379792"/>
              </a:xfrm>
            </p:grpSpPr>
            <p:sp>
              <p:nvSpPr>
                <p:cNvPr id="19" name="Oval 18"/>
                <p:cNvSpPr/>
                <p:nvPr/>
              </p:nvSpPr>
              <p:spPr>
                <a:xfrm>
                  <a:off x="914400" y="1981200"/>
                  <a:ext cx="224788" cy="224788"/>
                </a:xfrm>
                <a:prstGeom prst="ellipse">
                  <a:avLst/>
                </a:prstGeom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1139188" y="1910834"/>
                  <a:ext cx="686396" cy="3797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LCRA</a:t>
                  </a:r>
                  <a:endParaRPr lang="en-US" sz="1400" dirty="0"/>
                </a:p>
              </p:txBody>
            </p:sp>
          </p:grpSp>
          <p:grpSp>
            <p:nvGrpSpPr>
              <p:cNvPr id="10" name="Group 9"/>
              <p:cNvGrpSpPr/>
              <p:nvPr/>
            </p:nvGrpSpPr>
            <p:grpSpPr>
              <a:xfrm>
                <a:off x="1768079" y="3952303"/>
                <a:ext cx="892668" cy="379792"/>
                <a:chOff x="914400" y="1910834"/>
                <a:chExt cx="892668" cy="379792"/>
              </a:xfrm>
            </p:grpSpPr>
            <p:sp>
              <p:nvSpPr>
                <p:cNvPr id="17" name="Oval 16"/>
                <p:cNvSpPr/>
                <p:nvPr/>
              </p:nvSpPr>
              <p:spPr>
                <a:xfrm>
                  <a:off x="914400" y="1981200"/>
                  <a:ext cx="224788" cy="224788"/>
                </a:xfrm>
                <a:prstGeom prst="ellipse">
                  <a:avLst/>
                </a:prstGeom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1139188" y="1910834"/>
                  <a:ext cx="667880" cy="3797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NWS</a:t>
                  </a:r>
                  <a:endParaRPr lang="en-US" sz="1400" dirty="0"/>
                </a:p>
              </p:txBody>
            </p:sp>
          </p:grpSp>
          <p:grpSp>
            <p:nvGrpSpPr>
              <p:cNvPr id="11" name="Group 10"/>
              <p:cNvGrpSpPr/>
              <p:nvPr/>
            </p:nvGrpSpPr>
            <p:grpSpPr>
              <a:xfrm>
                <a:off x="1768079" y="3541243"/>
                <a:ext cx="841871" cy="379792"/>
                <a:chOff x="914400" y="1910834"/>
                <a:chExt cx="841871" cy="379792"/>
              </a:xfrm>
            </p:grpSpPr>
            <p:sp>
              <p:nvSpPr>
                <p:cNvPr id="15" name="Oval 14"/>
                <p:cNvSpPr/>
                <p:nvPr/>
              </p:nvSpPr>
              <p:spPr>
                <a:xfrm>
                  <a:off x="914400" y="1981200"/>
                  <a:ext cx="224788" cy="224788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1139188" y="1910834"/>
                  <a:ext cx="617083" cy="3797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COA</a:t>
                  </a:r>
                  <a:endParaRPr lang="en-US" sz="1400" dirty="0"/>
                </a:p>
              </p:txBody>
            </p:sp>
          </p:grpSp>
          <p:grpSp>
            <p:nvGrpSpPr>
              <p:cNvPr id="12" name="Group 11"/>
              <p:cNvGrpSpPr/>
              <p:nvPr/>
            </p:nvGrpSpPr>
            <p:grpSpPr>
              <a:xfrm>
                <a:off x="1768079" y="4365213"/>
                <a:ext cx="847159" cy="328602"/>
                <a:chOff x="914400" y="1954412"/>
                <a:chExt cx="847159" cy="328602"/>
              </a:xfrm>
            </p:grpSpPr>
            <p:sp>
              <p:nvSpPr>
                <p:cNvPr id="13" name="Oval 12"/>
                <p:cNvSpPr/>
                <p:nvPr/>
              </p:nvSpPr>
              <p:spPr>
                <a:xfrm>
                  <a:off x="914400" y="2024778"/>
                  <a:ext cx="224788" cy="22478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tint val="66000"/>
                        <a:satMod val="160000"/>
                      </a:srgbClr>
                    </a:gs>
                    <a:gs pos="50000">
                      <a:srgbClr val="FFFF00">
                        <a:tint val="44500"/>
                        <a:satMod val="160000"/>
                      </a:srgbClr>
                    </a:gs>
                    <a:gs pos="100000">
                      <a:srgbClr val="FFFF00">
                        <a:tint val="23500"/>
                        <a:satMod val="160000"/>
                      </a:srgbClr>
                    </a:gs>
                  </a:gsLst>
                  <a:lin ang="13500000" scaled="1"/>
                  <a:tileRect/>
                </a:gradFill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1139189" y="1954412"/>
                  <a:ext cx="622370" cy="32860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AHPS</a:t>
                  </a:r>
                  <a:endParaRPr lang="en-US" sz="1400" dirty="0"/>
                </a:p>
              </p:txBody>
            </p:sp>
          </p:grpSp>
        </p:grpSp>
        <p:sp>
          <p:nvSpPr>
            <p:cNvPr id="7" name="TextBox 6"/>
            <p:cNvSpPr txBox="1"/>
            <p:nvPr/>
          </p:nvSpPr>
          <p:spPr>
            <a:xfrm>
              <a:off x="3518889" y="2287770"/>
              <a:ext cx="1981200" cy="3195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70C0"/>
                  </a:solidFill>
                </a:rPr>
                <a:t>Web Services HUB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52400" y="955069"/>
            <a:ext cx="1066800" cy="4531331"/>
            <a:chOff x="152400" y="1031269"/>
            <a:chExt cx="1066800" cy="453133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276" y="1619785"/>
              <a:ext cx="761999" cy="281385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275" y="2199117"/>
              <a:ext cx="762000" cy="281446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605" y="3616866"/>
              <a:ext cx="528169" cy="528169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798" y="2810129"/>
              <a:ext cx="540004" cy="540004"/>
            </a:xfrm>
            <a:prstGeom prst="rect">
              <a:avLst/>
            </a:prstGeom>
          </p:spPr>
        </p:pic>
        <p:grpSp>
          <p:nvGrpSpPr>
            <p:cNvPr id="54" name="Group 53"/>
            <p:cNvGrpSpPr/>
            <p:nvPr/>
          </p:nvGrpSpPr>
          <p:grpSpPr>
            <a:xfrm>
              <a:off x="152400" y="1031269"/>
              <a:ext cx="1066800" cy="4531331"/>
              <a:chOff x="152400" y="1031269"/>
              <a:chExt cx="1066800" cy="4531331"/>
            </a:xfrm>
          </p:grpSpPr>
          <p:sp>
            <p:nvSpPr>
              <p:cNvPr id="50" name="TextBox 49"/>
              <p:cNvSpPr txBox="1"/>
              <p:nvPr/>
            </p:nvSpPr>
            <p:spPr>
              <a:xfrm>
                <a:off x="282579" y="1031269"/>
                <a:ext cx="78739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0070C0"/>
                    </a:solidFill>
                  </a:rPr>
                  <a:t>Inputs</a:t>
                </a:r>
                <a:endParaRPr lang="en-US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152400" y="1428720"/>
                <a:ext cx="1066800" cy="413388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566" y="4338668"/>
              <a:ext cx="890468" cy="398474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475" y="4953732"/>
              <a:ext cx="610153" cy="488611"/>
            </a:xfrm>
            <a:prstGeom prst="rect">
              <a:avLst/>
            </a:prstGeom>
          </p:spPr>
        </p:pic>
      </p:grpSp>
      <p:grpSp>
        <p:nvGrpSpPr>
          <p:cNvPr id="56" name="Group 55"/>
          <p:cNvGrpSpPr/>
          <p:nvPr/>
        </p:nvGrpSpPr>
        <p:grpSpPr>
          <a:xfrm>
            <a:off x="1219200" y="1839867"/>
            <a:ext cx="1117293" cy="2351133"/>
            <a:chOff x="1103513" y="2562240"/>
            <a:chExt cx="1117293" cy="2351133"/>
          </a:xfrm>
        </p:grpSpPr>
        <p:sp>
          <p:nvSpPr>
            <p:cNvPr id="57" name="Right Arrow 56"/>
            <p:cNvSpPr/>
            <p:nvPr/>
          </p:nvSpPr>
          <p:spPr>
            <a:xfrm>
              <a:off x="1343117" y="3514032"/>
              <a:ext cx="638083" cy="423754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127126" tIns="84752" rIns="1" bIns="84751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300" kern="120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103513" y="2562240"/>
              <a:ext cx="111729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Observation </a:t>
              </a:r>
            </a:p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Data </a:t>
              </a:r>
            </a:p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Services</a:t>
              </a:r>
            </a:p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(WaterML)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271859" y="3959266"/>
              <a:ext cx="782587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Channel</a:t>
              </a:r>
            </a:p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Data</a:t>
              </a:r>
            </a:p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Services</a:t>
              </a:r>
            </a:p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(WFS)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1600200" y="5271822"/>
            <a:ext cx="2971800" cy="1205178"/>
            <a:chOff x="2590800" y="5638800"/>
            <a:chExt cx="2971800" cy="1205178"/>
          </a:xfrm>
        </p:grpSpPr>
        <p:grpSp>
          <p:nvGrpSpPr>
            <p:cNvPr id="61" name="Group 60"/>
            <p:cNvGrpSpPr>
              <a:grpSpLocks/>
            </p:cNvGrpSpPr>
            <p:nvPr/>
          </p:nvGrpSpPr>
          <p:grpSpPr bwMode="auto">
            <a:xfrm>
              <a:off x="3752530" y="5653320"/>
              <a:ext cx="971870" cy="723730"/>
              <a:chOff x="838200" y="4648201"/>
              <a:chExt cx="2543175" cy="1840347"/>
            </a:xfrm>
          </p:grpSpPr>
          <p:grpSp>
            <p:nvGrpSpPr>
              <p:cNvPr id="68" name="Group 67"/>
              <p:cNvGrpSpPr>
                <a:grpSpLocks/>
              </p:cNvGrpSpPr>
              <p:nvPr/>
            </p:nvGrpSpPr>
            <p:grpSpPr bwMode="auto">
              <a:xfrm>
                <a:off x="838200" y="4800600"/>
                <a:ext cx="2543175" cy="1687948"/>
                <a:chOff x="838200" y="4800600"/>
                <a:chExt cx="2543175" cy="1687948"/>
              </a:xfrm>
            </p:grpSpPr>
            <p:pic>
              <p:nvPicPr>
                <p:cNvPr id="70" name="Picture 69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8200" y="4800600"/>
                  <a:ext cx="2543175" cy="16879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1" name="Rectangle 70"/>
                <p:cNvSpPr/>
                <p:nvPr/>
              </p:nvSpPr>
              <p:spPr>
                <a:xfrm>
                  <a:off x="838200" y="6095091"/>
                  <a:ext cx="380390" cy="38231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69" name="Rectangle 68"/>
              <p:cNvSpPr/>
              <p:nvPr/>
            </p:nvSpPr>
            <p:spPr>
              <a:xfrm>
                <a:off x="1677230" y="4648201"/>
                <a:ext cx="1065090" cy="2281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2590800" y="5638800"/>
              <a:ext cx="2971800" cy="1205178"/>
              <a:chOff x="3633371" y="5550023"/>
              <a:chExt cx="2971800" cy="1205178"/>
            </a:xfrm>
          </p:grpSpPr>
          <p:grpSp>
            <p:nvGrpSpPr>
              <p:cNvPr id="63" name="Group 62"/>
              <p:cNvGrpSpPr/>
              <p:nvPr/>
            </p:nvGrpSpPr>
            <p:grpSpPr>
              <a:xfrm>
                <a:off x="3633371" y="5550023"/>
                <a:ext cx="2971800" cy="796584"/>
                <a:chOff x="3563083" y="5867400"/>
                <a:chExt cx="2971800" cy="796584"/>
              </a:xfrm>
            </p:grpSpPr>
            <p:pic>
              <p:nvPicPr>
                <p:cNvPr id="65" name="Picture 64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21267" y="6072922"/>
                  <a:ext cx="934701" cy="446814"/>
                </a:xfrm>
                <a:prstGeom prst="rect">
                  <a:avLst/>
                </a:prstGeom>
              </p:spPr>
            </p:pic>
            <p:pic>
              <p:nvPicPr>
                <p:cNvPr id="66" name="Picture 65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72330" y="6052023"/>
                  <a:ext cx="610153" cy="488611"/>
                </a:xfrm>
                <a:prstGeom prst="rect">
                  <a:avLst/>
                </a:prstGeom>
              </p:spPr>
            </p:pic>
            <p:sp>
              <p:nvSpPr>
                <p:cNvPr id="67" name="Rectangle 66"/>
                <p:cNvSpPr/>
                <p:nvPr/>
              </p:nvSpPr>
              <p:spPr>
                <a:xfrm>
                  <a:off x="3563083" y="5867400"/>
                  <a:ext cx="2971800" cy="79658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4" name="TextBox 63"/>
              <p:cNvSpPr txBox="1"/>
              <p:nvPr/>
            </p:nvSpPr>
            <p:spPr>
              <a:xfrm>
                <a:off x="4677483" y="6385869"/>
                <a:ext cx="896399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70C0"/>
                    </a:solidFill>
                  </a:rPr>
                  <a:t>Models</a:t>
                </a:r>
                <a:endParaRPr lang="en-US" b="1" dirty="0">
                  <a:solidFill>
                    <a:srgbClr val="0070C0"/>
                  </a:solidFill>
                </a:endParaRPr>
              </a:p>
            </p:txBody>
          </p:sp>
        </p:grpSp>
      </p:grpSp>
      <p:sp>
        <p:nvSpPr>
          <p:cNvPr id="72" name="Right Arrow 71"/>
          <p:cNvSpPr/>
          <p:nvPr/>
        </p:nvSpPr>
        <p:spPr>
          <a:xfrm rot="5400000">
            <a:off x="3302385" y="4574481"/>
            <a:ext cx="638083" cy="423754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127126" tIns="84752" rIns="1" bIns="84751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300" kern="1200"/>
          </a:p>
        </p:txBody>
      </p:sp>
      <p:sp>
        <p:nvSpPr>
          <p:cNvPr id="73" name="Right Arrow 72"/>
          <p:cNvSpPr/>
          <p:nvPr/>
        </p:nvSpPr>
        <p:spPr>
          <a:xfrm rot="16200000">
            <a:off x="3816769" y="4574481"/>
            <a:ext cx="638083" cy="423754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127126" tIns="84752" rIns="1" bIns="84751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300" kern="1200"/>
          </a:p>
        </p:txBody>
      </p:sp>
      <p:sp>
        <p:nvSpPr>
          <p:cNvPr id="74" name="TextBox 73"/>
          <p:cNvSpPr txBox="1"/>
          <p:nvPr/>
        </p:nvSpPr>
        <p:spPr>
          <a:xfrm>
            <a:off x="4377431" y="4524748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Modeling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Services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590800" y="4417027"/>
            <a:ext cx="7794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Data 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Services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(WFS)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82" name="Right Arrow 81"/>
          <p:cNvSpPr/>
          <p:nvPr/>
        </p:nvSpPr>
        <p:spPr>
          <a:xfrm rot="5400000">
            <a:off x="5458151" y="4574482"/>
            <a:ext cx="638083" cy="423754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127126" tIns="84752" rIns="1" bIns="84751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300" kern="1200"/>
          </a:p>
        </p:txBody>
      </p:sp>
      <p:sp>
        <p:nvSpPr>
          <p:cNvPr id="83" name="Right Arrow 82"/>
          <p:cNvSpPr/>
          <p:nvPr/>
        </p:nvSpPr>
        <p:spPr>
          <a:xfrm rot="16200000">
            <a:off x="5972535" y="4574482"/>
            <a:ext cx="638083" cy="423754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127126" tIns="84752" rIns="1" bIns="84751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300" kern="1200"/>
          </a:p>
        </p:txBody>
      </p:sp>
      <p:sp>
        <p:nvSpPr>
          <p:cNvPr id="84" name="TextBox 83"/>
          <p:cNvSpPr txBox="1"/>
          <p:nvPr/>
        </p:nvSpPr>
        <p:spPr>
          <a:xfrm>
            <a:off x="6555915" y="4417026"/>
            <a:ext cx="8354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Mapping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Services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(WFS)</a:t>
            </a:r>
            <a:endParaRPr lang="en-US" sz="1400" dirty="0">
              <a:solidFill>
                <a:srgbClr val="FF0000"/>
              </a:solidFill>
            </a:endParaRPr>
          </a:p>
        </p:txBody>
      </p:sp>
      <p:grpSp>
        <p:nvGrpSpPr>
          <p:cNvPr id="85" name="Group 84"/>
          <p:cNvGrpSpPr/>
          <p:nvPr/>
        </p:nvGrpSpPr>
        <p:grpSpPr>
          <a:xfrm>
            <a:off x="5334000" y="5264565"/>
            <a:ext cx="2057400" cy="1517235"/>
            <a:chOff x="5029200" y="5362031"/>
            <a:chExt cx="2057400" cy="1517235"/>
          </a:xfrm>
        </p:grpSpPr>
        <p:pic>
          <p:nvPicPr>
            <p:cNvPr id="86" name="Picture 2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181600" y="5457528"/>
              <a:ext cx="1743740" cy="911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7" name="Rectangle 86"/>
            <p:cNvSpPr/>
            <p:nvPr/>
          </p:nvSpPr>
          <p:spPr>
            <a:xfrm>
              <a:off x="5029200" y="5362031"/>
              <a:ext cx="2057400" cy="110094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701704" y="6509934"/>
              <a:ext cx="71410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70C0"/>
                  </a:solidFill>
                </a:rPr>
                <a:t>Maps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7630633" y="858620"/>
            <a:ext cx="1426534" cy="3865780"/>
            <a:chOff x="7630633" y="76200"/>
            <a:chExt cx="1426534" cy="3865780"/>
          </a:xfrm>
        </p:grpSpPr>
        <p:pic>
          <p:nvPicPr>
            <p:cNvPr id="90" name="Picture 89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"/>
            <a:stretch/>
          </p:blipFill>
          <p:spPr>
            <a:xfrm>
              <a:off x="7811574" y="602578"/>
              <a:ext cx="1090178" cy="684831"/>
            </a:xfrm>
            <a:prstGeom prst="rect">
              <a:avLst/>
            </a:prstGeom>
          </p:spPr>
        </p:pic>
        <p:pic>
          <p:nvPicPr>
            <p:cNvPr id="92" name="Picture 2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837990" y="2390066"/>
              <a:ext cx="1013242" cy="57130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1495928"/>
              <a:ext cx="837930" cy="709018"/>
            </a:xfrm>
            <a:prstGeom prst="rect">
              <a:avLst/>
            </a:prstGeom>
          </p:spPr>
        </p:pic>
        <p:grpSp>
          <p:nvGrpSpPr>
            <p:cNvPr id="102" name="Group 101"/>
            <p:cNvGrpSpPr/>
            <p:nvPr/>
          </p:nvGrpSpPr>
          <p:grpSpPr>
            <a:xfrm>
              <a:off x="7630633" y="76200"/>
              <a:ext cx="1426534" cy="3865780"/>
              <a:chOff x="7630633" y="76200"/>
              <a:chExt cx="1426534" cy="3865780"/>
            </a:xfrm>
          </p:grpSpPr>
          <p:sp>
            <p:nvSpPr>
              <p:cNvPr id="95" name="TextBox 94"/>
              <p:cNvSpPr txBox="1"/>
              <p:nvPr/>
            </p:nvSpPr>
            <p:spPr>
              <a:xfrm>
                <a:off x="7630633" y="76200"/>
                <a:ext cx="142653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0070C0"/>
                    </a:solidFill>
                  </a:rPr>
                  <a:t>Outputs</a:t>
                </a:r>
                <a:endParaRPr lang="en-US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7696200" y="445532"/>
                <a:ext cx="1295400" cy="349644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4329" y="3249362"/>
              <a:ext cx="1080603" cy="496470"/>
            </a:xfrm>
            <a:prstGeom prst="rect">
              <a:avLst/>
            </a:prstGeom>
          </p:spPr>
        </p:pic>
      </p:grpSp>
      <p:grpSp>
        <p:nvGrpSpPr>
          <p:cNvPr id="104" name="Group 103"/>
          <p:cNvGrpSpPr/>
          <p:nvPr/>
        </p:nvGrpSpPr>
        <p:grpSpPr>
          <a:xfrm>
            <a:off x="6621929" y="1840832"/>
            <a:ext cx="1077218" cy="2133694"/>
            <a:chOff x="6671016" y="1919425"/>
            <a:chExt cx="1077218" cy="2133694"/>
          </a:xfrm>
        </p:grpSpPr>
        <p:sp>
          <p:nvSpPr>
            <p:cNvPr id="105" name="Right Arrow 104"/>
            <p:cNvSpPr/>
            <p:nvPr/>
          </p:nvSpPr>
          <p:spPr>
            <a:xfrm>
              <a:off x="6905717" y="2864053"/>
              <a:ext cx="638083" cy="423754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127126" tIns="84752" rIns="1" bIns="84751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300" kern="1200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6671016" y="1919425"/>
              <a:ext cx="1077218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Observation</a:t>
              </a:r>
            </a:p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Data </a:t>
              </a:r>
            </a:p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Services</a:t>
              </a:r>
            </a:p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(WaterML)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6792873" y="3314455"/>
              <a:ext cx="83548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Mapping</a:t>
              </a:r>
            </a:p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Services</a:t>
              </a:r>
            </a:p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(WFS)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1261661" y="384878"/>
            <a:ext cx="841637" cy="784289"/>
            <a:chOff x="252347" y="206310"/>
            <a:chExt cx="841637" cy="784289"/>
          </a:xfrm>
        </p:grpSpPr>
        <p:grpSp>
          <p:nvGrpSpPr>
            <p:cNvPr id="109" name="Group 108"/>
            <p:cNvGrpSpPr/>
            <p:nvPr/>
          </p:nvGrpSpPr>
          <p:grpSpPr>
            <a:xfrm>
              <a:off x="798726" y="507994"/>
              <a:ext cx="295258" cy="240693"/>
              <a:chOff x="18311569" y="23720186"/>
              <a:chExt cx="1371599" cy="1051560"/>
            </a:xfrm>
          </p:grpSpPr>
          <p:sp>
            <p:nvSpPr>
              <p:cNvPr id="119" name="Freeform 118"/>
              <p:cNvSpPr/>
              <p:nvPr/>
            </p:nvSpPr>
            <p:spPr>
              <a:xfrm>
                <a:off x="18364200" y="24208636"/>
                <a:ext cx="1266093" cy="256615"/>
              </a:xfrm>
              <a:custGeom>
                <a:avLst/>
                <a:gdLst>
                  <a:gd name="connsiteX0" fmla="*/ 0 w 2343150"/>
                  <a:gd name="connsiteY0" fmla="*/ 629463 h 877113"/>
                  <a:gd name="connsiteX1" fmla="*/ 647700 w 2343150"/>
                  <a:gd name="connsiteY1" fmla="*/ 229413 h 877113"/>
                  <a:gd name="connsiteX2" fmla="*/ 990600 w 2343150"/>
                  <a:gd name="connsiteY2" fmla="*/ 591363 h 877113"/>
                  <a:gd name="connsiteX3" fmla="*/ 1295400 w 2343150"/>
                  <a:gd name="connsiteY3" fmla="*/ 813 h 877113"/>
                  <a:gd name="connsiteX4" fmla="*/ 1695450 w 2343150"/>
                  <a:gd name="connsiteY4" fmla="*/ 743763 h 877113"/>
                  <a:gd name="connsiteX5" fmla="*/ 2343150 w 2343150"/>
                  <a:gd name="connsiteY5" fmla="*/ 877113 h 877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43150" h="877113">
                    <a:moveTo>
                      <a:pt x="0" y="629463"/>
                    </a:moveTo>
                    <a:cubicBezTo>
                      <a:pt x="241300" y="432613"/>
                      <a:pt x="482600" y="235763"/>
                      <a:pt x="647700" y="229413"/>
                    </a:cubicBezTo>
                    <a:cubicBezTo>
                      <a:pt x="812800" y="223063"/>
                      <a:pt x="882650" y="629463"/>
                      <a:pt x="990600" y="591363"/>
                    </a:cubicBezTo>
                    <a:cubicBezTo>
                      <a:pt x="1098550" y="553263"/>
                      <a:pt x="1177925" y="-24587"/>
                      <a:pt x="1295400" y="813"/>
                    </a:cubicBezTo>
                    <a:cubicBezTo>
                      <a:pt x="1412875" y="26213"/>
                      <a:pt x="1520825" y="597713"/>
                      <a:pt x="1695450" y="743763"/>
                    </a:cubicBezTo>
                    <a:cubicBezTo>
                      <a:pt x="1870075" y="889813"/>
                      <a:pt x="2216150" y="842188"/>
                      <a:pt x="2343150" y="877113"/>
                    </a:cubicBezTo>
                  </a:path>
                </a:pathLst>
              </a:custGeom>
              <a:noFill/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0" name="Straight Arrow Connector 119"/>
              <p:cNvCxnSpPr/>
              <p:nvPr/>
            </p:nvCxnSpPr>
            <p:spPr>
              <a:xfrm flipV="1">
                <a:off x="18364200" y="23720186"/>
                <a:ext cx="0" cy="105156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Arrow Connector 120"/>
              <p:cNvCxnSpPr/>
              <p:nvPr/>
            </p:nvCxnSpPr>
            <p:spPr>
              <a:xfrm>
                <a:off x="18311569" y="24766394"/>
                <a:ext cx="1371599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0" name="Group 109"/>
            <p:cNvGrpSpPr/>
            <p:nvPr/>
          </p:nvGrpSpPr>
          <p:grpSpPr>
            <a:xfrm>
              <a:off x="252347" y="473111"/>
              <a:ext cx="532218" cy="517488"/>
              <a:chOff x="14118110" y="19570458"/>
              <a:chExt cx="2472380" cy="2260842"/>
            </a:xfrm>
          </p:grpSpPr>
          <p:sp>
            <p:nvSpPr>
              <p:cNvPr id="115" name="Teardrop 114"/>
              <p:cNvSpPr/>
              <p:nvPr/>
            </p:nvSpPr>
            <p:spPr>
              <a:xfrm rot="4731899">
                <a:off x="13958368" y="19789282"/>
                <a:ext cx="2163110" cy="1843626"/>
              </a:xfrm>
              <a:prstGeom prst="teardrop">
                <a:avLst>
                  <a:gd name="adj" fmla="val 127277"/>
                </a:avLst>
              </a:prstGeom>
              <a:ln w="1905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Freeform 115"/>
              <p:cNvSpPr/>
              <p:nvPr/>
            </p:nvSpPr>
            <p:spPr>
              <a:xfrm>
                <a:off x="15290800" y="19913600"/>
                <a:ext cx="1143000" cy="1917700"/>
              </a:xfrm>
              <a:custGeom>
                <a:avLst/>
                <a:gdLst>
                  <a:gd name="connsiteX0" fmla="*/ 1143000 w 1143000"/>
                  <a:gd name="connsiteY0" fmla="*/ 1917700 h 1917700"/>
                  <a:gd name="connsiteX1" fmla="*/ 762000 w 1143000"/>
                  <a:gd name="connsiteY1" fmla="*/ 1714500 h 1917700"/>
                  <a:gd name="connsiteX2" fmla="*/ 304800 w 1143000"/>
                  <a:gd name="connsiteY2" fmla="*/ 1244600 h 1917700"/>
                  <a:gd name="connsiteX3" fmla="*/ 165100 w 1143000"/>
                  <a:gd name="connsiteY3" fmla="*/ 812800 h 1917700"/>
                  <a:gd name="connsiteX4" fmla="*/ 114300 w 1143000"/>
                  <a:gd name="connsiteY4" fmla="*/ 368300 h 1917700"/>
                  <a:gd name="connsiteX5" fmla="*/ 0 w 1143000"/>
                  <a:gd name="connsiteY5" fmla="*/ 0 h 191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3000" h="1917700">
                    <a:moveTo>
                      <a:pt x="1143000" y="1917700"/>
                    </a:moveTo>
                    <a:cubicBezTo>
                      <a:pt x="1022350" y="1872191"/>
                      <a:pt x="901700" y="1826683"/>
                      <a:pt x="762000" y="1714500"/>
                    </a:cubicBezTo>
                    <a:cubicBezTo>
                      <a:pt x="622300" y="1602317"/>
                      <a:pt x="404283" y="1394883"/>
                      <a:pt x="304800" y="1244600"/>
                    </a:cubicBezTo>
                    <a:cubicBezTo>
                      <a:pt x="205317" y="1094317"/>
                      <a:pt x="196850" y="958850"/>
                      <a:pt x="165100" y="812800"/>
                    </a:cubicBezTo>
                    <a:cubicBezTo>
                      <a:pt x="133350" y="666750"/>
                      <a:pt x="141817" y="503767"/>
                      <a:pt x="114300" y="368300"/>
                    </a:cubicBezTo>
                    <a:cubicBezTo>
                      <a:pt x="86783" y="232833"/>
                      <a:pt x="8467" y="65617"/>
                      <a:pt x="0" y="0"/>
                    </a:cubicBezTo>
                  </a:path>
                </a:pathLst>
              </a:cu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Freeform 116"/>
              <p:cNvSpPr/>
              <p:nvPr/>
            </p:nvSpPr>
            <p:spPr>
              <a:xfrm>
                <a:off x="14478000" y="20021550"/>
                <a:ext cx="1047750" cy="1231697"/>
              </a:xfrm>
              <a:custGeom>
                <a:avLst/>
                <a:gdLst>
                  <a:gd name="connsiteX0" fmla="*/ 1047750 w 1047750"/>
                  <a:gd name="connsiteY0" fmla="*/ 990600 h 1231697"/>
                  <a:gd name="connsiteX1" fmla="*/ 857250 w 1047750"/>
                  <a:gd name="connsiteY1" fmla="*/ 1143000 h 1231697"/>
                  <a:gd name="connsiteX2" fmla="*/ 552450 w 1047750"/>
                  <a:gd name="connsiteY2" fmla="*/ 1228725 h 1231697"/>
                  <a:gd name="connsiteX3" fmla="*/ 133350 w 1047750"/>
                  <a:gd name="connsiteY3" fmla="*/ 1038225 h 1231697"/>
                  <a:gd name="connsiteX4" fmla="*/ 47625 w 1047750"/>
                  <a:gd name="connsiteY4" fmla="*/ 800100 h 1231697"/>
                  <a:gd name="connsiteX5" fmla="*/ 104775 w 1047750"/>
                  <a:gd name="connsiteY5" fmla="*/ 400050 h 1231697"/>
                  <a:gd name="connsiteX6" fmla="*/ 0 w 1047750"/>
                  <a:gd name="connsiteY6" fmla="*/ 0 h 1231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7750" h="1231697">
                    <a:moveTo>
                      <a:pt x="1047750" y="990600"/>
                    </a:moveTo>
                    <a:cubicBezTo>
                      <a:pt x="993775" y="1046956"/>
                      <a:pt x="939800" y="1103313"/>
                      <a:pt x="857250" y="1143000"/>
                    </a:cubicBezTo>
                    <a:cubicBezTo>
                      <a:pt x="774700" y="1182687"/>
                      <a:pt x="673100" y="1246188"/>
                      <a:pt x="552450" y="1228725"/>
                    </a:cubicBezTo>
                    <a:cubicBezTo>
                      <a:pt x="431800" y="1211262"/>
                      <a:pt x="217487" y="1109662"/>
                      <a:pt x="133350" y="1038225"/>
                    </a:cubicBezTo>
                    <a:cubicBezTo>
                      <a:pt x="49213" y="966788"/>
                      <a:pt x="52387" y="906462"/>
                      <a:pt x="47625" y="800100"/>
                    </a:cubicBezTo>
                    <a:cubicBezTo>
                      <a:pt x="42862" y="693737"/>
                      <a:pt x="112712" y="533400"/>
                      <a:pt x="104775" y="400050"/>
                    </a:cubicBezTo>
                    <a:cubicBezTo>
                      <a:pt x="96837" y="266700"/>
                      <a:pt x="48418" y="133350"/>
                      <a:pt x="0" y="0"/>
                    </a:cubicBezTo>
                  </a:path>
                </a:pathLst>
              </a:cu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8" name="Picture 2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42577" y="19570458"/>
                <a:ext cx="2347913" cy="20542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11" name="Group 110"/>
            <p:cNvGrpSpPr/>
            <p:nvPr/>
          </p:nvGrpSpPr>
          <p:grpSpPr>
            <a:xfrm>
              <a:off x="516405" y="206310"/>
              <a:ext cx="295258" cy="240693"/>
              <a:chOff x="516405" y="206310"/>
              <a:chExt cx="295258" cy="240693"/>
            </a:xfrm>
          </p:grpSpPr>
          <p:sp>
            <p:nvSpPr>
              <p:cNvPr id="112" name="Freeform 111"/>
              <p:cNvSpPr/>
              <p:nvPr/>
            </p:nvSpPr>
            <p:spPr>
              <a:xfrm>
                <a:off x="527735" y="318112"/>
                <a:ext cx="272546" cy="58737"/>
              </a:xfrm>
              <a:custGeom>
                <a:avLst/>
                <a:gdLst>
                  <a:gd name="connsiteX0" fmla="*/ 0 w 2343150"/>
                  <a:gd name="connsiteY0" fmla="*/ 629463 h 877113"/>
                  <a:gd name="connsiteX1" fmla="*/ 647700 w 2343150"/>
                  <a:gd name="connsiteY1" fmla="*/ 229413 h 877113"/>
                  <a:gd name="connsiteX2" fmla="*/ 990600 w 2343150"/>
                  <a:gd name="connsiteY2" fmla="*/ 591363 h 877113"/>
                  <a:gd name="connsiteX3" fmla="*/ 1295400 w 2343150"/>
                  <a:gd name="connsiteY3" fmla="*/ 813 h 877113"/>
                  <a:gd name="connsiteX4" fmla="*/ 1695450 w 2343150"/>
                  <a:gd name="connsiteY4" fmla="*/ 743763 h 877113"/>
                  <a:gd name="connsiteX5" fmla="*/ 2343150 w 2343150"/>
                  <a:gd name="connsiteY5" fmla="*/ 877113 h 877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43150" h="877113">
                    <a:moveTo>
                      <a:pt x="0" y="629463"/>
                    </a:moveTo>
                    <a:cubicBezTo>
                      <a:pt x="241300" y="432613"/>
                      <a:pt x="482600" y="235763"/>
                      <a:pt x="647700" y="229413"/>
                    </a:cubicBezTo>
                    <a:cubicBezTo>
                      <a:pt x="812800" y="223063"/>
                      <a:pt x="882650" y="629463"/>
                      <a:pt x="990600" y="591363"/>
                    </a:cubicBezTo>
                    <a:cubicBezTo>
                      <a:pt x="1098550" y="553263"/>
                      <a:pt x="1177925" y="-24587"/>
                      <a:pt x="1295400" y="813"/>
                    </a:cubicBezTo>
                    <a:cubicBezTo>
                      <a:pt x="1412875" y="26213"/>
                      <a:pt x="1520825" y="597713"/>
                      <a:pt x="1695450" y="743763"/>
                    </a:cubicBezTo>
                    <a:cubicBezTo>
                      <a:pt x="1870075" y="889813"/>
                      <a:pt x="2216150" y="842188"/>
                      <a:pt x="2343150" y="877113"/>
                    </a:cubicBezTo>
                  </a:path>
                </a:pathLst>
              </a:custGeom>
              <a:noFill/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3" name="Straight Arrow Connector 112"/>
              <p:cNvCxnSpPr/>
              <p:nvPr/>
            </p:nvCxnSpPr>
            <p:spPr>
              <a:xfrm flipV="1">
                <a:off x="527735" y="206310"/>
                <a:ext cx="0" cy="24069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Arrow Connector 113"/>
              <p:cNvCxnSpPr/>
              <p:nvPr/>
            </p:nvCxnSpPr>
            <p:spPr>
              <a:xfrm>
                <a:off x="516405" y="445778"/>
                <a:ext cx="295258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22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29" y="296683"/>
            <a:ext cx="740546" cy="572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" name="Picture 9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9" y="5638800"/>
            <a:ext cx="1145917" cy="63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891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  <p:bldP spid="74" grpId="0"/>
      <p:bldP spid="75" grpId="0"/>
      <p:bldP spid="82" grpId="0" animBg="1"/>
      <p:bldP spid="83" grpId="0" animBg="1"/>
      <p:bldP spid="8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Water web services are operational </a:t>
            </a:r>
          </a:p>
          <a:p>
            <a:r>
              <a:rPr lang="en-US" dirty="0" smtClean="0"/>
              <a:t>There are three levels</a:t>
            </a:r>
          </a:p>
          <a:p>
            <a:pPr lvl="1"/>
            <a:r>
              <a:rPr lang="en-US" dirty="0" smtClean="0"/>
              <a:t>Publishing individual time series (USGS)</a:t>
            </a:r>
          </a:p>
          <a:p>
            <a:pPr lvl="1"/>
            <a:r>
              <a:rPr lang="en-US" dirty="0" smtClean="0"/>
              <a:t>Publish an observations network (NPCA)</a:t>
            </a:r>
          </a:p>
          <a:p>
            <a:pPr lvl="1"/>
            <a:r>
              <a:rPr lang="en-US" dirty="0" smtClean="0"/>
              <a:t>Publishing a collection of networks (Texas Water Development </a:t>
            </a:r>
            <a:r>
              <a:rPr lang="en-US" dirty="0" smtClean="0"/>
              <a:t>Board, CUAHSI)</a:t>
            </a:r>
            <a:endParaRPr lang="en-US" dirty="0" smtClean="0"/>
          </a:p>
          <a:p>
            <a:r>
              <a:rPr lang="en-US" dirty="0" smtClean="0"/>
              <a:t>Thematic maps </a:t>
            </a:r>
            <a:r>
              <a:rPr lang="en-US" dirty="0" smtClean="0"/>
              <a:t>can </a:t>
            </a:r>
            <a:r>
              <a:rPr lang="en-US" dirty="0" smtClean="0"/>
              <a:t>be built from time series</a:t>
            </a:r>
          </a:p>
          <a:p>
            <a:r>
              <a:rPr lang="en-US" dirty="0" smtClean="0"/>
              <a:t>This is all supported and endorsed by WMO</a:t>
            </a:r>
          </a:p>
        </p:txBody>
      </p:sp>
    </p:spTree>
    <p:extLst>
      <p:ext uri="{BB962C8B-B14F-4D97-AF65-F5344CB8AC3E}">
        <p14:creationId xmlns:p14="http://schemas.microsoft.com/office/powerpoint/2010/main" val="397453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16288" y="1981200"/>
            <a:ext cx="2311400" cy="790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dirty="0" smtClean="0"/>
              <a:t>Catalog</a:t>
            </a:r>
            <a:br>
              <a:rPr lang="en-US" sz="2600" dirty="0" smtClean="0"/>
            </a:br>
            <a:r>
              <a:rPr lang="en-US" sz="2600" dirty="0" smtClean="0"/>
              <a:t>(Google)</a:t>
            </a:r>
            <a:endParaRPr lang="en-US" sz="2600" dirty="0"/>
          </a:p>
        </p:txBody>
      </p:sp>
      <p:sp>
        <p:nvSpPr>
          <p:cNvPr id="6" name="Rectangle 5"/>
          <p:cNvSpPr/>
          <p:nvPr/>
        </p:nvSpPr>
        <p:spPr>
          <a:xfrm>
            <a:off x="1195388" y="4572000"/>
            <a:ext cx="2311400" cy="790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dirty="0" smtClean="0"/>
              <a:t>Web Server</a:t>
            </a:r>
          </a:p>
          <a:p>
            <a:pPr algn="ctr">
              <a:defRPr/>
            </a:pPr>
            <a:r>
              <a:rPr lang="en-US" sz="2600" dirty="0" smtClean="0"/>
              <a:t>(CNN.com)</a:t>
            </a:r>
            <a:endParaRPr lang="en-US" sz="2600" dirty="0"/>
          </a:p>
        </p:txBody>
      </p:sp>
      <p:sp>
        <p:nvSpPr>
          <p:cNvPr id="7" name="Rectangle 6"/>
          <p:cNvSpPr/>
          <p:nvPr/>
        </p:nvSpPr>
        <p:spPr>
          <a:xfrm>
            <a:off x="5538788" y="4572000"/>
            <a:ext cx="2309812" cy="790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dirty="0" smtClean="0"/>
              <a:t>Browser</a:t>
            </a:r>
          </a:p>
          <a:p>
            <a:pPr algn="ctr">
              <a:defRPr/>
            </a:pPr>
            <a:r>
              <a:rPr lang="en-US" sz="2600" dirty="0" smtClean="0"/>
              <a:t>(Firefox)</a:t>
            </a:r>
            <a:endParaRPr lang="en-US" sz="2600" dirty="0"/>
          </a:p>
        </p:txBody>
      </p:sp>
      <p:cxnSp>
        <p:nvCxnSpPr>
          <p:cNvPr id="9" name="Straight Arrow Connector 8"/>
          <p:cNvCxnSpPr>
            <a:stCxn id="6" idx="0"/>
            <a:endCxn id="5" idx="2"/>
          </p:cNvCxnSpPr>
          <p:nvPr/>
        </p:nvCxnSpPr>
        <p:spPr>
          <a:xfrm rot="5400000" flipH="1" flipV="1">
            <a:off x="2511426" y="2611438"/>
            <a:ext cx="1800225" cy="21209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endCxn id="7" idx="0"/>
          </p:cNvCxnSpPr>
          <p:nvPr/>
        </p:nvCxnSpPr>
        <p:spPr>
          <a:xfrm>
            <a:off x="4471988" y="2771775"/>
            <a:ext cx="2221706" cy="180022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3"/>
            <a:endCxn id="7" idx="1"/>
          </p:cNvCxnSpPr>
          <p:nvPr/>
        </p:nvCxnSpPr>
        <p:spPr>
          <a:xfrm>
            <a:off x="3506788" y="4967288"/>
            <a:ext cx="2032000" cy="158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6" name="TextBox 15"/>
          <p:cNvSpPr txBox="1">
            <a:spLocks noChangeArrowheads="1"/>
          </p:cNvSpPr>
          <p:nvPr/>
        </p:nvSpPr>
        <p:spPr bwMode="auto">
          <a:xfrm>
            <a:off x="4090988" y="4648200"/>
            <a:ext cx="8899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/>
              <a:t>Access</a:t>
            </a:r>
            <a:endParaRPr lang="en-US" sz="2000" b="1" dirty="0"/>
          </a:p>
        </p:txBody>
      </p:sp>
      <p:sp>
        <p:nvSpPr>
          <p:cNvPr id="4107" name="TextBox 16"/>
          <p:cNvSpPr txBox="1">
            <a:spLocks noChangeArrowheads="1"/>
          </p:cNvSpPr>
          <p:nvPr/>
        </p:nvSpPr>
        <p:spPr bwMode="auto">
          <a:xfrm rot="19137784">
            <a:off x="2270949" y="3436852"/>
            <a:ext cx="183268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/>
              <a:t>Catalog harvest</a:t>
            </a:r>
            <a:endParaRPr lang="en-US" sz="2000" b="1" dirty="0"/>
          </a:p>
        </p:txBody>
      </p:sp>
      <p:sp>
        <p:nvSpPr>
          <p:cNvPr id="4108" name="TextBox 17"/>
          <p:cNvSpPr txBox="1">
            <a:spLocks noChangeArrowheads="1"/>
          </p:cNvSpPr>
          <p:nvPr/>
        </p:nvSpPr>
        <p:spPr bwMode="auto">
          <a:xfrm rot="2301016">
            <a:off x="5339120" y="3443231"/>
            <a:ext cx="8959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/>
              <a:t>Search</a:t>
            </a:r>
            <a:endParaRPr lang="en-US" sz="2000" b="1" dirty="0"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the web works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905000" y="5712767"/>
            <a:ext cx="5536644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HTML – web language for text and pictures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963719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16288" y="1981200"/>
            <a:ext cx="2311400" cy="790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dirty="0" smtClean="0"/>
              <a:t>Catalog</a:t>
            </a:r>
            <a:endParaRPr lang="en-US" sz="2600" dirty="0"/>
          </a:p>
        </p:txBody>
      </p:sp>
      <p:sp>
        <p:nvSpPr>
          <p:cNvPr id="6" name="Rectangle 5"/>
          <p:cNvSpPr/>
          <p:nvPr/>
        </p:nvSpPr>
        <p:spPr>
          <a:xfrm>
            <a:off x="1195388" y="4572000"/>
            <a:ext cx="2311400" cy="790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dirty="0" smtClean="0"/>
              <a:t>Server</a:t>
            </a:r>
            <a:endParaRPr lang="en-US" sz="2600" dirty="0"/>
          </a:p>
        </p:txBody>
      </p:sp>
      <p:sp>
        <p:nvSpPr>
          <p:cNvPr id="7" name="Rectangle 6"/>
          <p:cNvSpPr/>
          <p:nvPr/>
        </p:nvSpPr>
        <p:spPr>
          <a:xfrm>
            <a:off x="5538788" y="4572000"/>
            <a:ext cx="2309812" cy="790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dirty="0" smtClean="0"/>
              <a:t>User</a:t>
            </a:r>
            <a:endParaRPr lang="en-US" sz="2600" dirty="0"/>
          </a:p>
        </p:txBody>
      </p:sp>
      <p:cxnSp>
        <p:nvCxnSpPr>
          <p:cNvPr id="9" name="Straight Arrow Connector 8"/>
          <p:cNvCxnSpPr>
            <a:stCxn id="6" idx="0"/>
            <a:endCxn id="5" idx="2"/>
          </p:cNvCxnSpPr>
          <p:nvPr/>
        </p:nvCxnSpPr>
        <p:spPr>
          <a:xfrm rot="5400000" flipH="1" flipV="1">
            <a:off x="2511426" y="2611438"/>
            <a:ext cx="1800225" cy="21209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endCxn id="7" idx="0"/>
          </p:cNvCxnSpPr>
          <p:nvPr/>
        </p:nvCxnSpPr>
        <p:spPr>
          <a:xfrm>
            <a:off x="4471988" y="2771775"/>
            <a:ext cx="2221706" cy="180022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3"/>
            <a:endCxn id="7" idx="1"/>
          </p:cNvCxnSpPr>
          <p:nvPr/>
        </p:nvCxnSpPr>
        <p:spPr>
          <a:xfrm>
            <a:off x="3506788" y="4967288"/>
            <a:ext cx="2032000" cy="158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6" name="TextBox 15"/>
          <p:cNvSpPr txBox="1">
            <a:spLocks noChangeArrowheads="1"/>
          </p:cNvSpPr>
          <p:nvPr/>
        </p:nvSpPr>
        <p:spPr bwMode="auto">
          <a:xfrm>
            <a:off x="3862388" y="4648200"/>
            <a:ext cx="14173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/>
              <a:t>Data access</a:t>
            </a:r>
            <a:endParaRPr lang="en-US" sz="2000" b="1" dirty="0"/>
          </a:p>
        </p:txBody>
      </p:sp>
      <p:sp>
        <p:nvSpPr>
          <p:cNvPr id="4107" name="TextBox 16"/>
          <p:cNvSpPr txBox="1">
            <a:spLocks noChangeArrowheads="1"/>
          </p:cNvSpPr>
          <p:nvPr/>
        </p:nvSpPr>
        <p:spPr bwMode="auto">
          <a:xfrm rot="19189103">
            <a:off x="2213297" y="3274185"/>
            <a:ext cx="22361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/>
              <a:t>Service registration</a:t>
            </a:r>
          </a:p>
        </p:txBody>
      </p:sp>
      <p:sp>
        <p:nvSpPr>
          <p:cNvPr id="4108" name="TextBox 17"/>
          <p:cNvSpPr txBox="1">
            <a:spLocks noChangeArrowheads="1"/>
          </p:cNvSpPr>
          <p:nvPr/>
        </p:nvSpPr>
        <p:spPr bwMode="auto">
          <a:xfrm rot="2301016">
            <a:off x="5339120" y="3443231"/>
            <a:ext cx="8959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/>
              <a:t>Search</a:t>
            </a:r>
            <a:endParaRPr lang="en-US" sz="2000" b="1" dirty="0"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Services-Oriented Architecture for Water Data</a:t>
            </a:r>
            <a:endParaRPr lang="en-US" dirty="0"/>
          </a:p>
        </p:txBody>
      </p:sp>
      <p:sp>
        <p:nvSpPr>
          <p:cNvPr id="25" name="TextBox 16"/>
          <p:cNvSpPr txBox="1">
            <a:spLocks noChangeArrowheads="1"/>
          </p:cNvSpPr>
          <p:nvPr/>
        </p:nvSpPr>
        <p:spPr bwMode="auto">
          <a:xfrm rot="19189103">
            <a:off x="2567709" y="3605533"/>
            <a:ext cx="183268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/>
              <a:t>Catalog harvest</a:t>
            </a:r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057400" y="5865167"/>
            <a:ext cx="5206810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WaterML</a:t>
            </a:r>
            <a:r>
              <a:rPr lang="en-US" sz="2400" dirty="0" smtClean="0"/>
              <a:t> – web language for water data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106949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WaterML as a Web Language</a:t>
            </a:r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2286000"/>
            <a:ext cx="943927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514600"/>
            <a:ext cx="4419600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Box 5"/>
          <p:cNvSpPr txBox="1">
            <a:spLocks noChangeArrowheads="1"/>
          </p:cNvSpPr>
          <p:nvPr/>
        </p:nvSpPr>
        <p:spPr bwMode="auto">
          <a:xfrm>
            <a:off x="5638800" y="1447800"/>
            <a:ext cx="2667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Discharge of the San Marcos River at Luling, TX June 28 - July 18, 2002</a:t>
            </a:r>
          </a:p>
        </p:txBody>
      </p:sp>
      <p:sp>
        <p:nvSpPr>
          <p:cNvPr id="14342" name="TextBox 6"/>
          <p:cNvSpPr txBox="1">
            <a:spLocks noChangeArrowheads="1"/>
          </p:cNvSpPr>
          <p:nvPr/>
        </p:nvSpPr>
        <p:spPr bwMode="auto">
          <a:xfrm>
            <a:off x="381000" y="1600200"/>
            <a:ext cx="43421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USGS </a:t>
            </a:r>
            <a:r>
              <a:rPr lang="en-US" dirty="0" err="1" smtClean="0">
                <a:latin typeface="Calibri" pitchFamily="34" charset="0"/>
              </a:rPr>
              <a:t>Streamflow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data in </a:t>
            </a:r>
            <a:r>
              <a:rPr lang="en-US" dirty="0" err="1">
                <a:latin typeface="Calibri" pitchFamily="34" charset="0"/>
              </a:rPr>
              <a:t>WaterML</a:t>
            </a:r>
            <a:r>
              <a:rPr lang="en-US" dirty="0">
                <a:latin typeface="Calibri" pitchFamily="34" charset="0"/>
              </a:rPr>
              <a:t> language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45296" y="6009503"/>
            <a:ext cx="6743384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The USGS now publishes its time series data as </a:t>
            </a:r>
            <a:r>
              <a:rPr lang="en-US" dirty="0" err="1" smtClean="0"/>
              <a:t>WaterML</a:t>
            </a:r>
            <a:r>
              <a:rPr lang="en-US" dirty="0" smtClean="0"/>
              <a:t> web services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15EE-1347-4E13-A70E-917AFD64476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90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Colorado River at Austin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15EE-1347-4E13-A70E-917AFD644764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8600" y="2362200"/>
            <a:ext cx="8915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waterservices.usgs.gov/nwis/iv?sites=08158000&amp;period=P7D&amp;parameterCd=00060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83091" y="1752600"/>
            <a:ext cx="5863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 accessed this </a:t>
            </a:r>
            <a:r>
              <a:rPr lang="en-US" dirty="0" err="1" smtClean="0"/>
              <a:t>WaterML</a:t>
            </a:r>
            <a:r>
              <a:rPr lang="en-US" dirty="0" smtClean="0"/>
              <a:t> service from USGS at 9PM last night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85614" y="2977978"/>
            <a:ext cx="7184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 got back these flow data from USGS which are up to 8PM Central time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902894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597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0" y="274437"/>
            <a:ext cx="9144000" cy="1142757"/>
          </a:xfrm>
        </p:spPr>
        <p:txBody>
          <a:bodyPr/>
          <a:lstStyle/>
          <a:p>
            <a:pPr eaLnBrk="1" hangingPunct="1"/>
            <a:r>
              <a:rPr lang="en-US" sz="4000" dirty="0" smtClean="0"/>
              <a:t>CUAHSI Water Data Services Catalog</a:t>
            </a:r>
          </a:p>
        </p:txBody>
      </p:sp>
      <p:sp>
        <p:nvSpPr>
          <p:cNvPr id="1331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BE5A4D4-6644-4310-BFB3-98D8F59A8C92}" type="slidenum">
              <a:rPr lang="en-US" smtClean="0">
                <a:solidFill>
                  <a:srgbClr val="898989"/>
                </a:solidFill>
              </a:rPr>
              <a:pPr/>
              <a:t>7</a:t>
            </a:fld>
            <a:endParaRPr lang="en-US" smtClean="0">
              <a:solidFill>
                <a:srgbClr val="898989"/>
              </a:solidFill>
            </a:endParaRPr>
          </a:p>
        </p:txBody>
      </p:sp>
      <p:pic>
        <p:nvPicPr>
          <p:cNvPr id="133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1628" y="1067252"/>
            <a:ext cx="7586647" cy="429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7" name="TextBox 7"/>
          <p:cNvSpPr txBox="1">
            <a:spLocks noChangeArrowheads="1"/>
          </p:cNvSpPr>
          <p:nvPr/>
        </p:nvSpPr>
        <p:spPr bwMode="auto">
          <a:xfrm>
            <a:off x="0" y="4190596"/>
            <a:ext cx="4114139" cy="2616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>
            <a:spAutoFit/>
          </a:bodyPr>
          <a:lstStyle/>
          <a:p>
            <a:pPr algn="ctr" eaLnBrk="1" hangingPunct="1">
              <a:defRPr/>
            </a:pPr>
            <a:r>
              <a:rPr lang="en-US" sz="2800" dirty="0" smtClean="0">
                <a:solidFill>
                  <a:prstClr val="black"/>
                </a:solidFill>
                <a:latin typeface="Arial" pitchFamily="34" charset="0"/>
              </a:rPr>
              <a:t>66 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</a:rPr>
              <a:t>public services</a:t>
            </a:r>
          </a:p>
          <a:p>
            <a:pPr algn="ctr" eaLnBrk="1" hangingPunct="1">
              <a:defRPr/>
            </a:pPr>
            <a:r>
              <a:rPr lang="en-US" sz="2800" dirty="0" smtClean="0">
                <a:solidFill>
                  <a:prstClr val="black"/>
                </a:solidFill>
                <a:latin typeface="Arial" pitchFamily="34" charset="0"/>
              </a:rPr>
              <a:t>18,000 variables</a:t>
            </a:r>
            <a:endParaRPr lang="en-US" sz="2800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1" hangingPunct="1">
              <a:defRPr/>
            </a:pPr>
            <a:r>
              <a:rPr lang="en-US" sz="2800" dirty="0" smtClean="0">
                <a:solidFill>
                  <a:prstClr val="black"/>
                </a:solidFill>
                <a:latin typeface="Arial" pitchFamily="34" charset="0"/>
              </a:rPr>
              <a:t>1.9 million 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</a:rPr>
              <a:t>sites</a:t>
            </a:r>
          </a:p>
          <a:p>
            <a:pPr algn="ctr" eaLnBrk="1" hangingPunct="1">
              <a:defRPr/>
            </a:pPr>
            <a:r>
              <a:rPr lang="en-US" sz="2800" dirty="0" smtClean="0">
                <a:solidFill>
                  <a:prstClr val="black"/>
                </a:solidFill>
                <a:latin typeface="Arial" pitchFamily="34" charset="0"/>
              </a:rPr>
              <a:t>23 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</a:rPr>
              <a:t>million series</a:t>
            </a:r>
          </a:p>
          <a:p>
            <a:pPr algn="ctr" eaLnBrk="1" hangingPunct="1">
              <a:defRPr/>
            </a:pPr>
            <a:r>
              <a:rPr lang="en-US" sz="2800" dirty="0" smtClean="0">
                <a:solidFill>
                  <a:prstClr val="black"/>
                </a:solidFill>
                <a:latin typeface="Arial" pitchFamily="34" charset="0"/>
              </a:rPr>
              <a:t>5.1 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</a:rPr>
              <a:t>billion data values</a:t>
            </a:r>
          </a:p>
          <a:p>
            <a:pPr algn="ctr" eaLnBrk="1" hangingPunct="1">
              <a:defRPr/>
            </a:pPr>
            <a:r>
              <a:rPr lang="en-US" sz="2000" i="1" dirty="0">
                <a:solidFill>
                  <a:prstClr val="black"/>
                </a:solidFill>
                <a:latin typeface="Arial" pitchFamily="34" charset="0"/>
              </a:rPr>
              <a:t>And growing</a:t>
            </a:r>
            <a:endParaRPr lang="en-US" sz="2800" i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0600" y="4919020"/>
            <a:ext cx="4038600" cy="1938980"/>
          </a:xfrm>
          <a:prstGeom prst="rect">
            <a:avLst/>
          </a:prstGeom>
          <a:noFill/>
        </p:spPr>
        <p:txBody>
          <a:bodyPr wrap="square" lIns="91427" tIns="45714" rIns="91427" bIns="45714">
            <a:spAutoFit/>
          </a:bodyPr>
          <a:lstStyle/>
          <a:p>
            <a:pPr eaLnBrk="1" hangingPunct="1">
              <a:defRPr/>
            </a:pPr>
            <a:r>
              <a:rPr lang="en-US" sz="2400" i="1" dirty="0">
                <a:solidFill>
                  <a:srgbClr val="FF0000"/>
                </a:solidFill>
                <a:latin typeface="Arial" pitchFamily="34" charset="0"/>
              </a:rPr>
              <a:t>The largest water data</a:t>
            </a:r>
            <a:br>
              <a:rPr lang="en-US" sz="2400" i="1" dirty="0">
                <a:solidFill>
                  <a:srgbClr val="FF0000"/>
                </a:solidFill>
                <a:latin typeface="Arial" pitchFamily="34" charset="0"/>
              </a:rPr>
            </a:br>
            <a:r>
              <a:rPr lang="en-US" sz="2400" i="1" dirty="0">
                <a:solidFill>
                  <a:srgbClr val="FF0000"/>
                </a:solidFill>
                <a:latin typeface="Arial" pitchFamily="34" charset="0"/>
              </a:rPr>
              <a:t>catalog in the </a:t>
            </a:r>
            <a:r>
              <a:rPr lang="en-US" sz="2400" i="1" dirty="0" smtClean="0">
                <a:solidFill>
                  <a:srgbClr val="FF0000"/>
                </a:solidFill>
                <a:latin typeface="Arial" pitchFamily="34" charset="0"/>
              </a:rPr>
              <a:t>world</a:t>
            </a:r>
          </a:p>
          <a:p>
            <a:pPr eaLnBrk="1" hangingPunct="1">
              <a:defRPr/>
            </a:pPr>
            <a:endParaRPr lang="en-US" sz="2400" i="1" dirty="0" smtClean="0">
              <a:solidFill>
                <a:srgbClr val="FF0000"/>
              </a:solidFill>
              <a:latin typeface="Arial" pitchFamily="34" charset="0"/>
            </a:endParaRPr>
          </a:p>
          <a:p>
            <a:pPr eaLnBrk="1" hangingPunct="1">
              <a:defRPr/>
            </a:pPr>
            <a:r>
              <a:rPr lang="en-US" sz="2400" i="1" dirty="0" smtClean="0">
                <a:solidFill>
                  <a:srgbClr val="FF0000"/>
                </a:solidFill>
                <a:latin typeface="Arial" pitchFamily="34" charset="0"/>
              </a:rPr>
              <a:t>maintained at the San Diego Supercomputer Center</a:t>
            </a:r>
            <a:endParaRPr lang="en-US" sz="2400" i="1" dirty="0">
              <a:solidFill>
                <a:srgbClr val="FF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17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8788" y="274638"/>
            <a:ext cx="8228012" cy="1143000"/>
          </a:xfrm>
        </p:spPr>
        <p:txBody>
          <a:bodyPr/>
          <a:lstStyle/>
          <a:p>
            <a:pPr eaLnBrk="1" hangingPunct="1"/>
            <a:r>
              <a:rPr lang="en-US" sz="3600" smtClean="0"/>
              <a:t>Point Observations Information Model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508125" y="1484313"/>
            <a:ext cx="1517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Data Source</a:t>
            </a:r>
          </a:p>
        </p:txBody>
      </p:sp>
      <p:sp>
        <p:nvSpPr>
          <p:cNvPr id="16388" name="AutoShape 4"/>
          <p:cNvSpPr>
            <a:spLocks noChangeArrowheads="1"/>
          </p:cNvSpPr>
          <p:nvPr/>
        </p:nvSpPr>
        <p:spPr bwMode="auto">
          <a:xfrm rot="5400000">
            <a:off x="3009900" y="1638300"/>
            <a:ext cx="5334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2895600" y="2133600"/>
            <a:ext cx="1085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Network</a:t>
            </a:r>
          </a:p>
        </p:txBody>
      </p:sp>
      <p:sp>
        <p:nvSpPr>
          <p:cNvPr id="16390" name="AutoShape 6"/>
          <p:cNvSpPr>
            <a:spLocks noChangeArrowheads="1"/>
          </p:cNvSpPr>
          <p:nvPr/>
        </p:nvSpPr>
        <p:spPr bwMode="auto">
          <a:xfrm rot="5400000">
            <a:off x="3924300" y="2324100"/>
            <a:ext cx="5334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3962400" y="2895600"/>
            <a:ext cx="730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Sites</a:t>
            </a:r>
          </a:p>
        </p:txBody>
      </p:sp>
      <p:sp>
        <p:nvSpPr>
          <p:cNvPr id="16392" name="AutoShape 8"/>
          <p:cNvSpPr>
            <a:spLocks noChangeArrowheads="1"/>
          </p:cNvSpPr>
          <p:nvPr/>
        </p:nvSpPr>
        <p:spPr bwMode="auto">
          <a:xfrm rot="5400000">
            <a:off x="4610100" y="3009900"/>
            <a:ext cx="5334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4419600" y="3505200"/>
            <a:ext cx="1200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Variables</a:t>
            </a:r>
          </a:p>
        </p:txBody>
      </p:sp>
      <p:sp>
        <p:nvSpPr>
          <p:cNvPr id="16394" name="AutoShape 10"/>
          <p:cNvSpPr>
            <a:spLocks noChangeArrowheads="1"/>
          </p:cNvSpPr>
          <p:nvPr/>
        </p:nvSpPr>
        <p:spPr bwMode="auto">
          <a:xfrm rot="5400000">
            <a:off x="5524500" y="3619500"/>
            <a:ext cx="5334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5" name="Text Box 11"/>
          <p:cNvSpPr txBox="1">
            <a:spLocks noChangeArrowheads="1"/>
          </p:cNvSpPr>
          <p:nvPr/>
        </p:nvSpPr>
        <p:spPr bwMode="auto">
          <a:xfrm>
            <a:off x="5410200" y="4114800"/>
            <a:ext cx="920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Values</a:t>
            </a:r>
          </a:p>
        </p:txBody>
      </p:sp>
      <p:pic>
        <p:nvPicPr>
          <p:cNvPr id="1639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981200"/>
            <a:ext cx="26860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7" name="Text Box 13"/>
          <p:cNvSpPr txBox="1">
            <a:spLocks noChangeArrowheads="1"/>
          </p:cNvSpPr>
          <p:nvPr/>
        </p:nvSpPr>
        <p:spPr bwMode="auto">
          <a:xfrm>
            <a:off x="5486400" y="4495800"/>
            <a:ext cx="2444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{Value, Time, Metadata}</a:t>
            </a:r>
          </a:p>
        </p:txBody>
      </p:sp>
      <p:sp>
        <p:nvSpPr>
          <p:cNvPr id="16398" name="Text Box 14"/>
          <p:cNvSpPr txBox="1">
            <a:spLocks noChangeArrowheads="1"/>
          </p:cNvSpPr>
          <p:nvPr/>
        </p:nvSpPr>
        <p:spPr bwMode="auto">
          <a:xfrm>
            <a:off x="-109495" y="1138540"/>
            <a:ext cx="2036720" cy="923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rgbClr val="0066FF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Niagara Peninsula  Conservation Authority</a:t>
            </a:r>
            <a:endParaRPr lang="en-US" dirty="0">
              <a:solidFill>
                <a:srgbClr val="0066FF"/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399" name="Text Box 15"/>
          <p:cNvSpPr txBox="1">
            <a:spLocks noChangeArrowheads="1"/>
          </p:cNvSpPr>
          <p:nvPr/>
        </p:nvSpPr>
        <p:spPr bwMode="auto">
          <a:xfrm>
            <a:off x="990600" y="2133600"/>
            <a:ext cx="1488079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0066FF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Water Quality</a:t>
            </a:r>
            <a:endParaRPr lang="en-US" dirty="0">
              <a:solidFill>
                <a:srgbClr val="0066FF"/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400" name="Text Box 16"/>
          <p:cNvSpPr txBox="1">
            <a:spLocks noChangeArrowheads="1"/>
          </p:cNvSpPr>
          <p:nvPr/>
        </p:nvSpPr>
        <p:spPr bwMode="auto">
          <a:xfrm>
            <a:off x="2104057" y="2884418"/>
            <a:ext cx="791543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0066FF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BA001</a:t>
            </a:r>
            <a:endParaRPr lang="en-US" dirty="0">
              <a:solidFill>
                <a:srgbClr val="0066FF"/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401" name="Text Box 17"/>
          <p:cNvSpPr txBox="1">
            <a:spLocks noChangeArrowheads="1"/>
          </p:cNvSpPr>
          <p:nvPr/>
        </p:nvSpPr>
        <p:spPr bwMode="auto">
          <a:xfrm>
            <a:off x="2362200" y="3505200"/>
            <a:ext cx="1797973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0066FF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Total Phosphorus</a:t>
            </a:r>
            <a:endParaRPr lang="en-US" dirty="0">
              <a:solidFill>
                <a:srgbClr val="0066FF"/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402" name="Text Box 18"/>
          <p:cNvSpPr txBox="1">
            <a:spLocks noChangeArrowheads="1"/>
          </p:cNvSpPr>
          <p:nvPr/>
        </p:nvSpPr>
        <p:spPr bwMode="auto">
          <a:xfrm>
            <a:off x="1905000" y="4114800"/>
            <a:ext cx="2496689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0066FF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0.89 </a:t>
            </a:r>
            <a:r>
              <a:rPr lang="en-US" dirty="0">
                <a:solidFill>
                  <a:srgbClr val="0066FF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mg/L, </a:t>
            </a:r>
            <a:r>
              <a:rPr lang="en-US" dirty="0" smtClean="0">
                <a:solidFill>
                  <a:srgbClr val="0066FF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20 April 2009</a:t>
            </a:r>
            <a:endParaRPr lang="en-US" dirty="0">
              <a:solidFill>
                <a:srgbClr val="0066FF"/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403" name="Text Box 19"/>
          <p:cNvSpPr txBox="1">
            <a:spLocks noChangeArrowheads="1"/>
          </p:cNvSpPr>
          <p:nvPr/>
        </p:nvSpPr>
        <p:spPr bwMode="auto">
          <a:xfrm>
            <a:off x="381000" y="4843463"/>
            <a:ext cx="6958013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 A </a:t>
            </a:r>
            <a:r>
              <a:rPr lang="en-US">
                <a:solidFill>
                  <a:srgbClr val="FF33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data source</a:t>
            </a:r>
            <a:r>
              <a:rPr lang="en-US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operates an observation network</a:t>
            </a:r>
          </a:p>
          <a:p>
            <a:pPr eaLnBrk="1" hangingPunct="1">
              <a:buFontTx/>
              <a:buChar char="•"/>
            </a:pPr>
            <a:r>
              <a:rPr lang="en-US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 A </a:t>
            </a:r>
            <a:r>
              <a:rPr lang="en-US">
                <a:solidFill>
                  <a:srgbClr val="FF33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network</a:t>
            </a:r>
            <a:r>
              <a:rPr lang="en-US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is a set of observation sites</a:t>
            </a:r>
          </a:p>
          <a:p>
            <a:pPr eaLnBrk="1" hangingPunct="1">
              <a:buFontTx/>
              <a:buChar char="•"/>
            </a:pPr>
            <a:r>
              <a:rPr lang="en-US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 A </a:t>
            </a:r>
            <a:r>
              <a:rPr lang="en-US">
                <a:solidFill>
                  <a:srgbClr val="FF33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site</a:t>
            </a:r>
            <a:r>
              <a:rPr lang="en-US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is a point location where one or more variables are measured</a:t>
            </a:r>
          </a:p>
          <a:p>
            <a:pPr eaLnBrk="1" hangingPunct="1">
              <a:buFontTx/>
              <a:buChar char="•"/>
            </a:pPr>
            <a:r>
              <a:rPr lang="en-US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 A </a:t>
            </a:r>
            <a:r>
              <a:rPr lang="en-US">
                <a:solidFill>
                  <a:srgbClr val="FF33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variable</a:t>
            </a:r>
            <a:r>
              <a:rPr lang="en-US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is a property describing the flow or quality of water</a:t>
            </a:r>
          </a:p>
          <a:p>
            <a:pPr eaLnBrk="1" hangingPunct="1">
              <a:buFontTx/>
              <a:buChar char="•"/>
            </a:pPr>
            <a:r>
              <a:rPr lang="en-US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 A </a:t>
            </a:r>
            <a:r>
              <a:rPr lang="en-US">
                <a:solidFill>
                  <a:srgbClr val="FF33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value</a:t>
            </a:r>
            <a:r>
              <a:rPr lang="en-US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is an observation of a variable at a particular time</a:t>
            </a:r>
          </a:p>
          <a:p>
            <a:pPr eaLnBrk="1" hangingPunct="1">
              <a:buFontTx/>
              <a:buChar char="•"/>
            </a:pPr>
            <a:r>
              <a:rPr lang="en-US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 A </a:t>
            </a:r>
            <a:r>
              <a:rPr lang="en-US">
                <a:solidFill>
                  <a:srgbClr val="FF33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metadata </a:t>
            </a:r>
            <a:r>
              <a:rPr lang="en-US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quantity provides additional information about the value</a:t>
            </a:r>
          </a:p>
        </p:txBody>
      </p:sp>
      <p:sp>
        <p:nvSpPr>
          <p:cNvPr id="16404" name="Oval 20"/>
          <p:cNvSpPr>
            <a:spLocks noChangeArrowheads="1"/>
          </p:cNvSpPr>
          <p:nvPr/>
        </p:nvSpPr>
        <p:spPr bwMode="auto">
          <a:xfrm>
            <a:off x="4343400" y="21336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5" name="Oval 21"/>
          <p:cNvSpPr>
            <a:spLocks noChangeArrowheads="1"/>
          </p:cNvSpPr>
          <p:nvPr/>
        </p:nvSpPr>
        <p:spPr bwMode="auto">
          <a:xfrm>
            <a:off x="4495800" y="22860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6" name="Oval 22"/>
          <p:cNvSpPr>
            <a:spLocks noChangeArrowheads="1"/>
          </p:cNvSpPr>
          <p:nvPr/>
        </p:nvSpPr>
        <p:spPr bwMode="auto">
          <a:xfrm>
            <a:off x="4800600" y="22098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7" name="Oval 23"/>
          <p:cNvSpPr>
            <a:spLocks noChangeArrowheads="1"/>
          </p:cNvSpPr>
          <p:nvPr/>
        </p:nvSpPr>
        <p:spPr bwMode="auto">
          <a:xfrm>
            <a:off x="4572000" y="19812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8" name="Oval 24"/>
          <p:cNvSpPr>
            <a:spLocks noChangeArrowheads="1"/>
          </p:cNvSpPr>
          <p:nvPr/>
        </p:nvSpPr>
        <p:spPr bwMode="auto">
          <a:xfrm>
            <a:off x="5105400" y="29718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9" name="Rectangle 25"/>
          <p:cNvSpPr>
            <a:spLocks noChangeArrowheads="1"/>
          </p:cNvSpPr>
          <p:nvPr/>
        </p:nvSpPr>
        <p:spPr bwMode="auto">
          <a:xfrm>
            <a:off x="6400800" y="2514600"/>
            <a:ext cx="2057400" cy="1905000"/>
          </a:xfrm>
          <a:prstGeom prst="rect">
            <a:avLst/>
          </a:prstGeom>
          <a:noFill/>
          <a:ln w="28575" algn="ctr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0" name="Text Box 27"/>
          <p:cNvSpPr txBox="1">
            <a:spLocks noChangeArrowheads="1"/>
          </p:cNvSpPr>
          <p:nvPr/>
        </p:nvSpPr>
        <p:spPr bwMode="auto">
          <a:xfrm>
            <a:off x="6934200" y="2667000"/>
            <a:ext cx="96202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82867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2867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2867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2867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2867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StarSymbol"/>
              <a:buNone/>
            </a:pPr>
            <a:r>
              <a:rPr lang="en-US" sz="1600" i="1">
                <a:solidFill>
                  <a:srgbClr val="FF33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GetSites</a:t>
            </a:r>
          </a:p>
        </p:txBody>
      </p:sp>
      <p:sp>
        <p:nvSpPr>
          <p:cNvPr id="16411" name="Text Box 28"/>
          <p:cNvSpPr txBox="1">
            <a:spLocks noChangeArrowheads="1"/>
          </p:cNvSpPr>
          <p:nvPr/>
        </p:nvSpPr>
        <p:spPr bwMode="auto">
          <a:xfrm>
            <a:off x="6858000" y="3048000"/>
            <a:ext cx="12033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82867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2867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2867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2867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2867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StarSymbol"/>
              <a:buNone/>
            </a:pPr>
            <a:r>
              <a:rPr lang="en-US" sz="1600" i="1">
                <a:solidFill>
                  <a:srgbClr val="FF33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GetSiteInfo</a:t>
            </a:r>
          </a:p>
        </p:txBody>
      </p:sp>
      <p:sp>
        <p:nvSpPr>
          <p:cNvPr id="16412" name="Text Box 30"/>
          <p:cNvSpPr txBox="1">
            <a:spLocks noChangeArrowheads="1"/>
          </p:cNvSpPr>
          <p:nvPr/>
        </p:nvSpPr>
        <p:spPr bwMode="auto">
          <a:xfrm>
            <a:off x="6645275" y="3498850"/>
            <a:ext cx="1608138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82867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2867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2867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2867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2867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StarSymbol"/>
              <a:buNone/>
            </a:pPr>
            <a:r>
              <a:rPr lang="en-US" sz="1600" i="1">
                <a:solidFill>
                  <a:srgbClr val="FF33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GetVariableInfo</a:t>
            </a:r>
          </a:p>
        </p:txBody>
      </p:sp>
      <p:sp>
        <p:nvSpPr>
          <p:cNvPr id="16413" name="Text Box 31"/>
          <p:cNvSpPr txBox="1">
            <a:spLocks noChangeArrowheads="1"/>
          </p:cNvSpPr>
          <p:nvPr/>
        </p:nvSpPr>
        <p:spPr bwMode="auto">
          <a:xfrm>
            <a:off x="6645275" y="3913188"/>
            <a:ext cx="1519238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82867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2867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2867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2867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2867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StarSymbol"/>
              <a:buNone/>
            </a:pPr>
            <a:r>
              <a:rPr lang="en-US" sz="2200" i="1">
                <a:solidFill>
                  <a:srgbClr val="FF33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GetValues</a:t>
            </a:r>
          </a:p>
        </p:txBody>
      </p:sp>
      <p:sp>
        <p:nvSpPr>
          <p:cNvPr id="16414" name="TextBox 29"/>
          <p:cNvSpPr txBox="1">
            <a:spLocks noChangeArrowheads="1"/>
          </p:cNvSpPr>
          <p:nvPr/>
        </p:nvSpPr>
        <p:spPr bwMode="auto">
          <a:xfrm>
            <a:off x="4953000" y="1219200"/>
            <a:ext cx="4191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F0000"/>
                </a:solidFill>
                <a:latin typeface="Calibri" pitchFamily="34" charset="0"/>
              </a:rPr>
              <a:t>Information is transmitted through the internet in WaterML as web services</a:t>
            </a:r>
          </a:p>
        </p:txBody>
      </p:sp>
    </p:spTree>
    <p:extLst>
      <p:ext uri="{BB962C8B-B14F-4D97-AF65-F5344CB8AC3E}">
        <p14:creationId xmlns:p14="http://schemas.microsoft.com/office/powerpoint/2010/main" val="85671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50" y="4495800"/>
            <a:ext cx="4972050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Niagara Peninsula Conservation Authority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343400" cy="20574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71 Observation sites</a:t>
            </a:r>
          </a:p>
          <a:p>
            <a:r>
              <a:rPr lang="en-US" dirty="0" smtClean="0"/>
              <a:t>76 water quality variables</a:t>
            </a:r>
          </a:p>
          <a:p>
            <a:r>
              <a:rPr lang="en-US" dirty="0" smtClean="0"/>
              <a:t>3797 time series </a:t>
            </a:r>
          </a:p>
          <a:p>
            <a:r>
              <a:rPr lang="en-US" dirty="0" smtClean="0"/>
              <a:t>148, 693 data values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588901"/>
            <a:ext cx="2428179" cy="2602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5800" y="1124126"/>
            <a:ext cx="8183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www.his.npca.ca/waterdataservices_quality/cuahsi_1_1.asmx?WSDL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" y="3657600"/>
            <a:ext cx="4562475" cy="2924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81504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839</Words>
  <Application>Microsoft Office PowerPoint</Application>
  <PresentationFormat>On-screen Show (4:3)</PresentationFormat>
  <Paragraphs>231</Paragraphs>
  <Slides>24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Hydrologic Data Access Using Web Services</vt:lpstr>
      <vt:lpstr>PowerPoint Presentation</vt:lpstr>
      <vt:lpstr>How the web works</vt:lpstr>
      <vt:lpstr>Services-Oriented Architecture for Water Data</vt:lpstr>
      <vt:lpstr>WaterML as a Web Language</vt:lpstr>
      <vt:lpstr>Colorado River at Austin</vt:lpstr>
      <vt:lpstr>CUAHSI Water Data Services Catalog</vt:lpstr>
      <vt:lpstr>Point Observations Information Model</vt:lpstr>
      <vt:lpstr>Niagara Peninsula Conservation Authority</vt:lpstr>
      <vt:lpstr>HydroDesktop – Desktop HIS</vt:lpstr>
      <vt:lpstr>Three Categories of Data Services</vt:lpstr>
      <vt:lpstr>Open Geospatial Consortium  Web Service Standards</vt:lpstr>
      <vt:lpstr>PowerPoint Presentation</vt:lpstr>
      <vt:lpstr>OGC/WMO Hydrology Domain Working Group</vt:lpstr>
      <vt:lpstr>Organize Water Data Into “Themes”  </vt:lpstr>
      <vt:lpstr>PowerPoint Presentation</vt:lpstr>
      <vt:lpstr>PowerPoint Presentation</vt:lpstr>
      <vt:lpstr>PowerPoint Presentation</vt:lpstr>
      <vt:lpstr>Tropical Storm Hermine,  Sept 7-8, 2010</vt:lpstr>
      <vt:lpstr>Local Information during Tropical Storm Hermine  (7-8 Sept 2010)</vt:lpstr>
      <vt:lpstr>Real-Time Observations Map Layer</vt:lpstr>
      <vt:lpstr>ESRI Public Safety Situational Awareness Viewer</vt:lpstr>
      <vt:lpstr>Web Services HUB</vt:lpstr>
      <vt:lpstr>Conclusions</vt:lpstr>
    </vt:vector>
  </TitlesOfParts>
  <Company>The University of Texas at Austin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Hydrologic Data Access Using Web Services</dc:title>
  <dc:creator>David R Maidment</dc:creator>
  <cp:lastModifiedBy>David R Maidment</cp:lastModifiedBy>
  <cp:revision>12</cp:revision>
  <dcterms:created xsi:type="dcterms:W3CDTF">2011-06-28T02:03:39Z</dcterms:created>
  <dcterms:modified xsi:type="dcterms:W3CDTF">2011-06-28T09:34:03Z</dcterms:modified>
</cp:coreProperties>
</file>