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4" r:id="rId4"/>
    <p:sldMasterId id="2147483706" r:id="rId5"/>
  </p:sldMasterIdLst>
  <p:notesMasterIdLst>
    <p:notesMasterId r:id="rId37"/>
  </p:notesMasterIdLst>
  <p:sldIdLst>
    <p:sldId id="31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99" r:id="rId17"/>
    <p:sldId id="302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295" r:id="rId32"/>
    <p:sldId id="296" r:id="rId33"/>
    <p:sldId id="297" r:id="rId34"/>
    <p:sldId id="298" r:id="rId35"/>
    <p:sldId id="31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CAD61-261F-4727-8C7F-F36B80C9FDBC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4687F-B287-4E0B-8439-D66E7020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C22C9-4D3E-4CF4-98C0-174F8B95F3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1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(1)    A four-year international effort has been undertaken to reconcile </a:t>
            </a:r>
            <a:r>
              <a:rPr lang="en-US" dirty="0" err="1"/>
              <a:t>WaterML</a:t>
            </a:r>
            <a:r>
              <a:rPr lang="en-US" dirty="0"/>
              <a:t> with international standards;</a:t>
            </a:r>
          </a:p>
          <a:p>
            <a:r>
              <a:rPr lang="en-US" dirty="0"/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dirty="0"/>
              <a:t>(3)    An OGC representative attended the WMO Congress of the Commission for Hydrology in 2008</a:t>
            </a:r>
          </a:p>
          <a:p>
            <a:r>
              <a:rPr lang="en-US" dirty="0"/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dirty="0"/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dirty="0"/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dirty="0"/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01C44-02AB-4D9A-AE7A-23F3E37BAAE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r>
              <a:rPr lang="en-US"/>
              <a:t>Before we get into detail let’s quickly define a channel and a cross-section. A river of stream </a:t>
            </a:r>
            <a:r>
              <a:rPr lang="en-US" b="1"/>
              <a:t>Channel</a:t>
            </a:r>
            <a:r>
              <a:rPr lang="en-US"/>
              <a:t> is a conduit or water course carrying water flow under gravity.</a:t>
            </a:r>
          </a:p>
          <a:p>
            <a:pPr>
              <a:spcBef>
                <a:spcPct val="50000"/>
              </a:spcBef>
            </a:pPr>
            <a:r>
              <a:rPr lang="en-US"/>
              <a:t>A </a:t>
            </a:r>
            <a:r>
              <a:rPr lang="en-US" b="1"/>
              <a:t>Cross-Section</a:t>
            </a:r>
            <a:r>
              <a:rPr lang="en-US"/>
              <a:t> refers to the section of a channel taken normal to the direction of the flow.</a:t>
            </a:r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5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781775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16816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47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17129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876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37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86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26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2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158598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00934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58196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02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73500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959479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53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7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10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54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20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3356963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71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73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8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059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3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392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57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463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22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9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327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35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536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6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4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1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040CB-9AC1-410C-90B3-0417F49A9821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51D4F-4498-45B2-AD4B-13026A31C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0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315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813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49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0CCA9C4-3A9F-406F-9997-48D28ECF1B62}" type="datetimeFigureOut">
              <a:rPr lang="en-US" smtClean="0"/>
              <a:pPr/>
              <a:t>12/4/2013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4D107AF-A5D7-4F13-8556-B2956A018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4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hyperlink" Target="http://www.whitehouse.gov/sites/default/files/microsites/ostp/nstc_2013_earthobsstrategy.pdf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hyperlink" Target="http://waterservices.usgs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63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Towards a 3D National Hydrography Dataset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Presentation made to the US Geological Survey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By David R. Maidment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Center for Research in Water Resources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University of Texas at Austin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4 December 2013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0" y="1424903"/>
            <a:ext cx="4874086" cy="690618"/>
            <a:chOff x="-63960" y="1499291"/>
            <a:chExt cx="3428810" cy="499935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7840" y="1624246"/>
              <a:ext cx="2724983" cy="178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>
                  <a:solidFill>
                    <a:srgbClr val="5EB4E6">
                      <a:lumMod val="75000"/>
                    </a:srgbClr>
                  </a:solidFill>
                </a:rPr>
                <a:t>– WaterML2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OGC at WMO Commission on Hydrology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>
                  <a:solidFill>
                    <a:prstClr val="black"/>
                  </a:solidFill>
                </a:rPr>
              </a:br>
              <a:r>
                <a:rPr lang="en-US" sz="1400" dirty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Acknowledgements: OGC, WMO,  GRDC, CUAHSI, BoM/CSIRO, USGS, GSC, </a:t>
            </a:r>
            <a:r>
              <a:rPr lang="en-US" sz="1200" dirty="0" err="1">
                <a:solidFill>
                  <a:prstClr val="black"/>
                </a:solidFill>
              </a:rPr>
              <a:t>Kisters</a:t>
            </a:r>
            <a:r>
              <a:rPr lang="en-US" sz="1200" dirty="0">
                <a:solidFill>
                  <a:prstClr val="black"/>
                </a:solidFill>
              </a:rPr>
              <a:t>, …….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99679" y="1948163"/>
            <a:ext cx="3576134" cy="3868793"/>
            <a:chOff x="5499679" y="1948163"/>
            <a:chExt cx="3576134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for one variable at one location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763" y="2516400"/>
              <a:ext cx="1924050" cy="352425"/>
            </a:xfrm>
            <a:prstGeom prst="rect">
              <a:avLst/>
            </a:prstGeom>
            <a:noFill/>
            <a:ln w="9525">
              <a:solidFill>
                <a:srgbClr val="00B9F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019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Channels</a:t>
            </a:r>
            <a:endParaRPr lang="en-US" dirty="0"/>
          </a:p>
        </p:txBody>
      </p:sp>
      <p:pic>
        <p:nvPicPr>
          <p:cNvPr id="3" name="Picture 2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VISIO" r:id="rId4" imgW="2612136" imgH="2359152" progId="">
                  <p:embed/>
                </p:oleObj>
              </mc:Choice>
              <mc:Fallback>
                <p:oleObj name="VISIO" r:id="rId4" imgW="2612136" imgH="23591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VISIO" r:id="rId7" imgW="2983591" imgH="2388699" progId="">
                  <p:embed/>
                </p:oleObj>
              </mc:Choice>
              <mc:Fallback>
                <p:oleObj name="VISIO" r:id="rId7" imgW="2983591" imgH="23886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1" name="Picture 10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706415" y="2112579"/>
            <a:ext cx="3662854" cy="253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5B9BD5"/>
                </a:solidFill>
              </a:rPr>
              <a:t>Geography</a:t>
            </a:r>
            <a:endParaRPr lang="en-US" sz="2400" dirty="0">
              <a:solidFill>
                <a:srgbClr val="5B9BD5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685394" y="5638800"/>
            <a:ext cx="3662854" cy="253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5B9BD5"/>
                </a:solidFill>
              </a:rPr>
              <a:t>Applications</a:t>
            </a:r>
            <a:endParaRPr lang="en-US" sz="2400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0349" y="1604210"/>
            <a:ext cx="8135283" cy="67366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err="1" smtClean="0">
                <a:solidFill>
                  <a:schemeClr val="accent1"/>
                </a:solidFill>
              </a:rPr>
              <a:t>RiverML</a:t>
            </a:r>
            <a:r>
              <a:rPr lang="en-US" sz="4000" dirty="0" smtClean="0">
                <a:solidFill>
                  <a:schemeClr val="accent1"/>
                </a:solidFill>
              </a:rPr>
              <a:t>: Standardizing the Communication of River Model Data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199"/>
            <a:ext cx="933635" cy="97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9" y="6063097"/>
            <a:ext cx="2940422" cy="5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749606" y="5688479"/>
            <a:ext cx="3172871" cy="977835"/>
            <a:chOff x="6175648" y="5857940"/>
            <a:chExt cx="2939777" cy="977835"/>
          </a:xfrm>
        </p:grpSpPr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175648" y="5857940"/>
              <a:ext cx="2939777" cy="977835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1" name="Picture 11" descr="nsf4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092" y="5934140"/>
              <a:ext cx="809383" cy="78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7067648" y="6068601"/>
              <a:ext cx="2002683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400" dirty="0">
                  <a:solidFill>
                    <a:prstClr val="black"/>
                  </a:solidFill>
                </a:rPr>
                <a:t>OCI-1148453 (2012-2017)</a:t>
              </a:r>
            </a:p>
            <a:p>
              <a:pPr defTabSz="4389438"/>
              <a:r>
                <a:rPr lang="en-US" sz="1400" dirty="0">
                  <a:solidFill>
                    <a:prstClr val="black"/>
                  </a:solidFill>
                </a:rPr>
                <a:t>OCI-1148090 (2012-2017)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45902" y="4211151"/>
            <a:ext cx="40842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Stephen R. Jackson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David R. </a:t>
            </a:r>
            <a:r>
              <a:rPr lang="en-US" dirty="0" err="1">
                <a:solidFill>
                  <a:prstClr val="black"/>
                </a:solidFill>
              </a:rPr>
              <a:t>Maidment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en-US" dirty="0">
                <a:solidFill>
                  <a:prstClr val="black"/>
                </a:solidFill>
              </a:rPr>
              <a:t>David K. </a:t>
            </a:r>
            <a:r>
              <a:rPr lang="en-US" dirty="0" err="1">
                <a:solidFill>
                  <a:prstClr val="black"/>
                </a:solidFill>
              </a:rPr>
              <a:t>Arctur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en-US" dirty="0">
                <a:solidFill>
                  <a:prstClr val="black"/>
                </a:solidFill>
              </a:rPr>
              <a:t>Center for Research in Water Resources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40361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107"/>
            <a:ext cx="9144000" cy="66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388431" y="661502"/>
            <a:ext cx="7049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9DD9"/>
                </a:solidFill>
              </a:rPr>
              <a:t>Representing River Geometry in HydroShare</a:t>
            </a:r>
            <a:endParaRPr lang="en-US" sz="2800" dirty="0">
              <a:solidFill>
                <a:srgbClr val="009DD9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681370" y="6361127"/>
            <a:ext cx="3695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Hydraulic </a:t>
            </a:r>
            <a:r>
              <a:rPr lang="en-US" sz="2000" dirty="0" smtClean="0">
                <a:solidFill>
                  <a:srgbClr val="009DD9"/>
                </a:solidFill>
              </a:rPr>
              <a:t>Calculations</a:t>
            </a:r>
            <a:endParaRPr lang="en-US" sz="2000" dirty="0">
              <a:solidFill>
                <a:srgbClr val="009DD9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12" y="4635254"/>
            <a:ext cx="3213770" cy="1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26097" b="5768"/>
          <a:stretch/>
        </p:blipFill>
        <p:spPr bwMode="auto">
          <a:xfrm>
            <a:off x="533019" y="3709820"/>
            <a:ext cx="3762632" cy="1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31456" r="15526" b="31376"/>
          <a:stretch/>
        </p:blipFill>
        <p:spPr bwMode="auto">
          <a:xfrm>
            <a:off x="4449168" y="1251837"/>
            <a:ext cx="3845484" cy="25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2462"/>
          <a:stretch/>
        </p:blipFill>
        <p:spPr bwMode="auto">
          <a:xfrm>
            <a:off x="278678" y="1325523"/>
            <a:ext cx="3679130" cy="164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21629" y="1292558"/>
            <a:ext cx="793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9DD9"/>
                </a:solidFill>
              </a:rPr>
              <a:t>LiDAR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459527" y="5358201"/>
            <a:ext cx="1672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95651" y="3943425"/>
            <a:ext cx="44914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 Attached to River Network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3913427">
            <a:off x="3937840" y="3185064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118243" y="3090882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8375763" y="3302831"/>
            <a:ext cx="541061" cy="2183569"/>
          </a:xfrm>
          <a:prstGeom prst="curvedLeftArrow">
            <a:avLst>
              <a:gd name="adj1" fmla="val 35253"/>
              <a:gd name="adj2" fmla="val 93382"/>
              <a:gd name="adj3" fmla="val 300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1" y="741146"/>
            <a:ext cx="8305800" cy="432174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Cross-Sections and Base Flood Elevations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80" y="2025839"/>
            <a:ext cx="8141570" cy="4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16" y="837398"/>
            <a:ext cx="8305800" cy="46105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Base Flood Elevations (100 </a:t>
            </a:r>
            <a:r>
              <a:rPr lang="en-US" sz="2800" dirty="0" err="1" smtClean="0"/>
              <a:t>yr</a:t>
            </a:r>
            <a:r>
              <a:rPr lang="en-US" sz="2800" dirty="0" smtClean="0"/>
              <a:t> flood)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6" y="1857656"/>
            <a:ext cx="8383843" cy="4499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7972" y="340190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489’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9536" y="414051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488’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083" y="358424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487’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9135" y="350309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485’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0975" y="443880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484’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4407" y="3771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483’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06799" y="2523383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Highway 183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6" y="551108"/>
            <a:ext cx="83058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HEC-RAS Longitudinal Profile of Base Flood Elevation on Onion </a:t>
            </a:r>
            <a:r>
              <a:rPr lang="en-US" sz="2800" dirty="0" err="1" smtClean="0"/>
              <a:t>Ck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95" y="1694108"/>
            <a:ext cx="5814675" cy="49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895" y="5772514"/>
            <a:ext cx="353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Distance from lower end of channel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5015" y="3259925"/>
            <a:ext cx="1294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Elevation above datum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21" y="725037"/>
            <a:ext cx="8305800" cy="5252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Cross-Section 55670 in HEC-RAS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7" y="1997232"/>
            <a:ext cx="4143375" cy="40767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77" y="1874066"/>
            <a:ext cx="5546815" cy="41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046083" y="2716040"/>
            <a:ext cx="3892990" cy="642796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46083" y="3856776"/>
            <a:ext cx="2580238" cy="117222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92998" y="1321805"/>
            <a:ext cx="502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Elevation of 100 year flood is 487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above datum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at cross-section 55670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from lower end of channel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685800" y="342900"/>
            <a:ext cx="84582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title"/>
          </p:nvPr>
        </p:nvSpPr>
        <p:spPr>
          <a:xfrm>
            <a:off x="814387" y="685800"/>
            <a:ext cx="8077200" cy="546100"/>
          </a:xfrm>
        </p:spPr>
        <p:txBody>
          <a:bodyPr>
            <a:normAutofit/>
          </a:bodyPr>
          <a:lstStyle/>
          <a:p>
            <a:r>
              <a:rPr lang="en-US" sz="2800" dirty="0"/>
              <a:t>Channel Cross-Section</a:t>
            </a:r>
          </a:p>
        </p:txBody>
      </p:sp>
      <p:grpSp>
        <p:nvGrpSpPr>
          <p:cNvPr id="484356" name="Group 4"/>
          <p:cNvGrpSpPr>
            <a:grpSpLocks/>
          </p:cNvGrpSpPr>
          <p:nvPr/>
        </p:nvGrpSpPr>
        <p:grpSpPr bwMode="auto">
          <a:xfrm>
            <a:off x="2695575" y="1371600"/>
            <a:ext cx="4314825" cy="4648200"/>
            <a:chOff x="2880" y="864"/>
            <a:chExt cx="2718" cy="2928"/>
          </a:xfrm>
          <a:noFill/>
        </p:grpSpPr>
        <p:pic>
          <p:nvPicPr>
            <p:cNvPr id="484357" name="Picture 5" descr="C:\geosnsn\NSNWRCons\Ch05\Images\wcchan3d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64"/>
              <a:ext cx="2718" cy="2928"/>
            </a:xfrm>
            <a:prstGeom prst="rect">
              <a:avLst/>
            </a:prstGeom>
            <a:grpFill/>
            <a:extLst/>
          </p:spPr>
        </p:pic>
        <p:sp>
          <p:nvSpPr>
            <p:cNvPr id="484358" name="Line 6"/>
            <p:cNvSpPr>
              <a:spLocks noChangeShapeType="1"/>
            </p:cNvSpPr>
            <p:nvPr/>
          </p:nvSpPr>
          <p:spPr bwMode="auto">
            <a:xfrm>
              <a:off x="3984" y="1104"/>
              <a:ext cx="24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59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24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0" name="Line 8"/>
            <p:cNvSpPr>
              <a:spLocks noChangeShapeType="1"/>
            </p:cNvSpPr>
            <p:nvPr/>
          </p:nvSpPr>
          <p:spPr bwMode="auto">
            <a:xfrm>
              <a:off x="4224" y="1344"/>
              <a:ext cx="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1" name="Text Box 9"/>
            <p:cNvSpPr txBox="1">
              <a:spLocks noChangeArrowheads="1"/>
            </p:cNvSpPr>
            <p:nvPr/>
          </p:nvSpPr>
          <p:spPr bwMode="auto">
            <a:xfrm>
              <a:off x="3792" y="912"/>
              <a:ext cx="1008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Direction of Flow</a:t>
              </a:r>
            </a:p>
          </p:txBody>
        </p:sp>
        <p:sp>
          <p:nvSpPr>
            <p:cNvPr id="484362" name="Line 10"/>
            <p:cNvSpPr>
              <a:spLocks noChangeShapeType="1"/>
            </p:cNvSpPr>
            <p:nvPr/>
          </p:nvSpPr>
          <p:spPr bwMode="auto">
            <a:xfrm flipH="1">
              <a:off x="4800" y="2496"/>
              <a:ext cx="96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3" name="Line 11"/>
            <p:cNvSpPr>
              <a:spLocks noChangeShapeType="1"/>
            </p:cNvSpPr>
            <p:nvPr/>
          </p:nvSpPr>
          <p:spPr bwMode="auto">
            <a:xfrm>
              <a:off x="4896" y="2496"/>
              <a:ext cx="48" cy="2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4" name="Text Box 12"/>
            <p:cNvSpPr txBox="1">
              <a:spLocks noChangeArrowheads="1"/>
            </p:cNvSpPr>
            <p:nvPr/>
          </p:nvSpPr>
          <p:spPr bwMode="auto">
            <a:xfrm>
              <a:off x="4656" y="2352"/>
              <a:ext cx="816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Cross-Section</a:t>
              </a:r>
            </a:p>
          </p:txBody>
        </p:sp>
        <p:sp>
          <p:nvSpPr>
            <p:cNvPr id="484365" name="Line 13"/>
            <p:cNvSpPr>
              <a:spLocks noChangeShapeType="1"/>
            </p:cNvSpPr>
            <p:nvPr/>
          </p:nvSpPr>
          <p:spPr bwMode="auto">
            <a:xfrm>
              <a:off x="3792" y="2160"/>
              <a:ext cx="192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3360" y="2016"/>
              <a:ext cx="576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Channel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Transitions in 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dirty="0" smtClean="0"/>
              <a:t>National Spatial Data Infrastructure development</a:t>
            </a:r>
            <a:endParaRPr lang="en-US" i="1" dirty="0" smtClean="0"/>
          </a:p>
          <a:p>
            <a:pPr lvl="1"/>
            <a:r>
              <a:rPr lang="en-US" dirty="0" smtClean="0"/>
              <a:t>Started in 1990’s</a:t>
            </a:r>
          </a:p>
          <a:p>
            <a:pPr lvl="1"/>
            <a:r>
              <a:rPr lang="en-US" dirty="0" smtClean="0"/>
              <a:t>Took more than a decade to complete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dirty="0" smtClean="0"/>
              <a:t>Started about 3 years ago</a:t>
            </a:r>
          </a:p>
          <a:p>
            <a:pPr lvl="1"/>
            <a:r>
              <a:rPr lang="en-US" dirty="0" smtClean="0"/>
              <a:t>Will take years to complete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oth data and model services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AD063-0CA1-439A-BC53-9611D8D3657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16187" y="2712027"/>
            <a:ext cx="87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8706" y="3638930"/>
            <a:ext cx="76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9426" y="4475884"/>
            <a:ext cx="12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5774748" y="2931318"/>
            <a:ext cx="615661" cy="5132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6771419" y="3911419"/>
            <a:ext cx="615661" cy="5132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the NSF project proposal: “As </a:t>
            </a:r>
            <a:r>
              <a:rPr lang="en-US" dirty="0"/>
              <a:t>an exemplar for advancing data access, we will establish a </a:t>
            </a:r>
            <a:r>
              <a:rPr lang="en-US" dirty="0">
                <a:solidFill>
                  <a:srgbClr val="FF0000"/>
                </a:solidFill>
              </a:rPr>
              <a:t>national repository </a:t>
            </a:r>
            <a:r>
              <a:rPr lang="en-US" dirty="0"/>
              <a:t>within </a:t>
            </a:r>
            <a:r>
              <a:rPr lang="en-US" dirty="0" err="1" smtClean="0"/>
              <a:t>HydroShare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river channel cross section data: </a:t>
            </a:r>
            <a:r>
              <a:rPr lang="en-US" dirty="0"/>
              <a:t>a new data type not presently supported by CUAHSI </a:t>
            </a:r>
            <a:r>
              <a:rPr lang="en-US" dirty="0" smtClean="0"/>
              <a:t>HIS. Since </a:t>
            </a:r>
            <a:r>
              <a:rPr lang="en-US" dirty="0"/>
              <a:t>2003, the United States has spent more than $2 billion on digital flood map </a:t>
            </a:r>
            <a:r>
              <a:rPr lang="en-US" dirty="0" smtClean="0"/>
              <a:t>modernization.  A </a:t>
            </a:r>
            <a:r>
              <a:rPr lang="en-US" dirty="0"/>
              <a:t>great deal of river channel cross-section, morphology and hydraulic modeling data has been </a:t>
            </a:r>
            <a:r>
              <a:rPr lang="en-US" dirty="0" smtClean="0"/>
              <a:t>developed to </a:t>
            </a:r>
            <a:r>
              <a:rPr lang="en-US" dirty="0"/>
              <a:t>support this mapping and some of that could be repurposed to advance water science. This </a:t>
            </a:r>
            <a:r>
              <a:rPr lang="en-US" dirty="0" smtClean="0"/>
              <a:t>repository will </a:t>
            </a:r>
            <a:r>
              <a:rPr lang="en-US" dirty="0"/>
              <a:t>include </a:t>
            </a:r>
            <a:r>
              <a:rPr lang="en-US" dirty="0">
                <a:solidFill>
                  <a:srgbClr val="FF0000"/>
                </a:solidFill>
              </a:rPr>
              <a:t>a mechanism for voluntary submission of information </a:t>
            </a:r>
            <a:r>
              <a:rPr lang="en-US" dirty="0"/>
              <a:t>and it will provide </a:t>
            </a:r>
            <a:r>
              <a:rPr lang="en-US" dirty="0">
                <a:solidFill>
                  <a:srgbClr val="FF0000"/>
                </a:solidFill>
              </a:rPr>
              <a:t>access to this data </a:t>
            </a:r>
            <a:r>
              <a:rPr lang="en-US" dirty="0" smtClean="0">
                <a:solidFill>
                  <a:srgbClr val="FF0000"/>
                </a:solidFill>
              </a:rPr>
              <a:t>in a </a:t>
            </a:r>
            <a:r>
              <a:rPr lang="en-US" dirty="0">
                <a:solidFill>
                  <a:srgbClr val="FF0000"/>
                </a:solidFill>
              </a:rPr>
              <a:t>standard way </a:t>
            </a:r>
            <a:r>
              <a:rPr lang="en-US" dirty="0"/>
              <a:t>such that it is easy to run </a:t>
            </a:r>
            <a:r>
              <a:rPr lang="en-US" dirty="0">
                <a:solidFill>
                  <a:srgbClr val="FF0000"/>
                </a:solidFill>
              </a:rPr>
              <a:t>hydraulic models</a:t>
            </a:r>
            <a:r>
              <a:rPr lang="en-US" dirty="0"/>
              <a:t> that use this data on either local or </a:t>
            </a:r>
            <a:r>
              <a:rPr lang="en-US" dirty="0" smtClean="0"/>
              <a:t>HPC environments.”</a:t>
            </a:r>
            <a:endParaRPr lang="en-US" dirty="0"/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2297163" y="754386"/>
            <a:ext cx="4339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9DD9"/>
                </a:solidFill>
              </a:rPr>
              <a:t>HydroShare</a:t>
            </a:r>
            <a:r>
              <a:rPr lang="en-US" sz="2800" dirty="0" smtClean="0">
                <a:solidFill>
                  <a:srgbClr val="009DD9"/>
                </a:solidFill>
              </a:rPr>
              <a:t>: Channel Data</a:t>
            </a:r>
            <a:endParaRPr lang="en-US" sz="2800" dirty="0">
              <a:solidFill>
                <a:srgbClr val="009D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54596"/>
            <a:ext cx="6858000" cy="5030154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267153" y="556981"/>
            <a:ext cx="66096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9DD9"/>
                </a:solidFill>
              </a:rPr>
              <a:t>HydroShare.org</a:t>
            </a:r>
            <a:r>
              <a:rPr lang="en-US" sz="2800" dirty="0">
                <a:solidFill>
                  <a:srgbClr val="009DD9"/>
                </a:solidFill>
              </a:rPr>
              <a:t>: Web-based collaborative</a:t>
            </a:r>
          </a:p>
          <a:p>
            <a:pPr algn="ctr"/>
            <a:r>
              <a:rPr lang="en-US" sz="2800" dirty="0">
                <a:solidFill>
                  <a:srgbClr val="009DD9"/>
                </a:solidFill>
              </a:rPr>
              <a:t>environment for sharing data &amp; models</a:t>
            </a:r>
          </a:p>
        </p:txBody>
      </p:sp>
    </p:spTree>
    <p:extLst>
      <p:ext uri="{BB962C8B-B14F-4D97-AF65-F5344CB8AC3E}">
        <p14:creationId xmlns:p14="http://schemas.microsoft.com/office/powerpoint/2010/main" val="26915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83" y="1545518"/>
            <a:ext cx="4659692" cy="333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1545518"/>
            <a:ext cx="3429000" cy="475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1732350" y="556981"/>
            <a:ext cx="5679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9DD9"/>
                </a:solidFill>
              </a:rPr>
              <a:t>Sample Hydraulic Model: HEC-RAS</a:t>
            </a:r>
            <a:endParaRPr lang="en-US" sz="2800" dirty="0">
              <a:solidFill>
                <a:srgbClr val="009DD9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585258" y="4866730"/>
            <a:ext cx="3675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9DD9"/>
                </a:solidFill>
              </a:rPr>
              <a:t>Calculated Water Surface Elevation</a:t>
            </a:r>
            <a:endParaRPr lang="en-US" dirty="0">
              <a:solidFill>
                <a:srgbClr val="009DD9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96458" y="6298706"/>
            <a:ext cx="3122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009DD9"/>
                </a:solidFill>
              </a:rPr>
              <a:t>Georeferenced</a:t>
            </a:r>
            <a:r>
              <a:rPr lang="en-US" dirty="0" smtClean="0">
                <a:solidFill>
                  <a:srgbClr val="009DD9"/>
                </a:solidFill>
              </a:rPr>
              <a:t> Cross Sections</a:t>
            </a:r>
            <a:endParaRPr lang="en-US" dirty="0">
              <a:solidFill>
                <a:srgbClr val="009DD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3286" y="5623252"/>
            <a:ext cx="4659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F6FC6"/>
                </a:solidFill>
              </a:rPr>
              <a:t>At present, river data formats are software-specific, and thus options for data sharing are limited.</a:t>
            </a:r>
            <a:endParaRPr lang="en-US" sz="2000" dirty="0">
              <a:solidFill>
                <a:srgbClr val="0F6F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04" y="1073424"/>
            <a:ext cx="6066111" cy="564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970615" y="519793"/>
            <a:ext cx="52027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9DD9"/>
                </a:solidFill>
              </a:rPr>
              <a:t>HydroShare</a:t>
            </a:r>
            <a:r>
              <a:rPr lang="en-US" sz="2800" dirty="0" smtClean="0">
                <a:solidFill>
                  <a:srgbClr val="009DD9"/>
                </a:solidFill>
              </a:rPr>
              <a:t>: Resource Discovery</a:t>
            </a:r>
            <a:endParaRPr lang="en-US" sz="2800" dirty="0">
              <a:solidFill>
                <a:srgbClr val="009DD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32" y="2415714"/>
            <a:ext cx="39911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F6FC6"/>
                </a:solidFill>
              </a:rPr>
              <a:t>With a standardized exchange language, generalized tools can be developed to discover, view, and share river information independent of the software package which generated the data. </a:t>
            </a:r>
            <a:endParaRPr lang="en-US" sz="2000" dirty="0">
              <a:solidFill>
                <a:srgbClr val="0F6F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448469" y="1117602"/>
            <a:ext cx="3086099" cy="5245414"/>
          </a:xfrm>
          <a:prstGeom prst="rect">
            <a:avLst/>
          </a:prstGeom>
          <a:solidFill>
            <a:schemeClr val="accent1">
              <a:alpha val="14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07706" y="1117602"/>
            <a:ext cx="2986914" cy="5245414"/>
          </a:xfrm>
          <a:prstGeom prst="rect">
            <a:avLst/>
          </a:prstGeom>
          <a:solidFill>
            <a:schemeClr val="accent5">
              <a:lumMod val="75000"/>
              <a:alpha val="14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30207" y="489057"/>
            <a:ext cx="7483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9DD9"/>
                </a:solidFill>
              </a:rPr>
              <a:t>OGC </a:t>
            </a:r>
            <a:r>
              <a:rPr lang="en-US" sz="2800" dirty="0" err="1" smtClean="0">
                <a:solidFill>
                  <a:srgbClr val="009DD9"/>
                </a:solidFill>
              </a:rPr>
              <a:t>HY_Features</a:t>
            </a:r>
            <a:r>
              <a:rPr lang="en-US" sz="2800" dirty="0" smtClean="0">
                <a:solidFill>
                  <a:srgbClr val="009DD9"/>
                </a:solidFill>
              </a:rPr>
              <a:t>: General Semantic Structure</a:t>
            </a:r>
            <a:endParaRPr lang="en-US" sz="2800" dirty="0">
              <a:solidFill>
                <a:srgbClr val="009DD9"/>
              </a:solidFill>
            </a:endParaRPr>
          </a:p>
        </p:txBody>
      </p:sp>
      <p:pic>
        <p:nvPicPr>
          <p:cNvPr id="14338" name="Picture 10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22" y="1367592"/>
            <a:ext cx="6015557" cy="49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722654" y="1117600"/>
          <a:ext cx="1071967" cy="100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VISIO" r:id="rId4" imgW="3359393" imgH="2685384" progId="Visio.Drawing.6">
                  <p:embed/>
                </p:oleObj>
              </mc:Choice>
              <mc:Fallback>
                <p:oleObj name="VISIO" r:id="rId4" imgW="3359393" imgH="268538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2654" y="1117600"/>
                        <a:ext cx="1071967" cy="1003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71352" y="1117602"/>
          <a:ext cx="1063216" cy="122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VISIO" r:id="rId6" imgW="2612136" imgH="2359152" progId="Visio.Drawing.6">
                  <p:embed/>
                </p:oleObj>
              </mc:Choice>
              <mc:Fallback>
                <p:oleObj name="VISIO" r:id="rId6" imgW="2612136" imgH="2359152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352" y="1117602"/>
                        <a:ext cx="1063216" cy="1227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16440" y="1083733"/>
            <a:ext cx="163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Hydraulic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7236" y="1092200"/>
            <a:ext cx="15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Hydrologic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2560" y="6444913"/>
            <a:ext cx="4689351" cy="353943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prstClr val="black"/>
                </a:solidFill>
              </a:rPr>
              <a:t>Based on International Glossary of Hydrology</a:t>
            </a:r>
          </a:p>
        </p:txBody>
      </p:sp>
    </p:spTree>
    <p:extLst>
      <p:ext uri="{BB962C8B-B14F-4D97-AF65-F5344CB8AC3E}">
        <p14:creationId xmlns:p14="http://schemas.microsoft.com/office/powerpoint/2010/main" val="8024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2" grpId="0"/>
      <p:bldP spid="13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031994" y="2693953"/>
            <a:ext cx="30476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9DD9"/>
                </a:solidFill>
              </a:rPr>
              <a:t>Hydrologic Calculation Software</a:t>
            </a:r>
          </a:p>
          <a:p>
            <a:pPr algn="ctr"/>
            <a:r>
              <a:rPr lang="en-US" sz="1600" dirty="0">
                <a:solidFill>
                  <a:srgbClr val="009DD9"/>
                </a:solidFill>
              </a:rPr>
              <a:t>(HEC-HMS, </a:t>
            </a:r>
            <a:r>
              <a:rPr lang="en-US" sz="1600" dirty="0" err="1">
                <a:solidFill>
                  <a:srgbClr val="009DD9"/>
                </a:solidFill>
              </a:rPr>
              <a:t>PondPack</a:t>
            </a:r>
            <a:r>
              <a:rPr lang="en-US" sz="1600" dirty="0">
                <a:solidFill>
                  <a:srgbClr val="009DD9"/>
                </a:solidFill>
              </a:rPr>
              <a:t>, etc.)</a:t>
            </a:r>
          </a:p>
        </p:txBody>
      </p:sp>
      <p:pic>
        <p:nvPicPr>
          <p:cNvPr id="4098" name="Picture 2" descr="C:\Temporary GIS Files\Edgar Ranch\Edgar Ranch Comparison\Images\Raster_View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82" y="1322850"/>
            <a:ext cx="1525624" cy="14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170240" y="2747111"/>
            <a:ext cx="2632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9DD9"/>
                </a:solidFill>
              </a:rPr>
              <a:t>Terrain Processing Software</a:t>
            </a:r>
          </a:p>
          <a:p>
            <a:pPr algn="ctr"/>
            <a:r>
              <a:rPr lang="en-US" sz="1600" dirty="0">
                <a:solidFill>
                  <a:srgbClr val="009DD9"/>
                </a:solidFill>
              </a:rPr>
              <a:t>(ArcGIS, AutoCAD, etc.)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32989" y="6054979"/>
            <a:ext cx="30780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9DD9"/>
                </a:solidFill>
              </a:rPr>
              <a:t>Hydraulic Calculation Software</a:t>
            </a:r>
          </a:p>
          <a:p>
            <a:pPr algn="ctr"/>
            <a:r>
              <a:rPr lang="en-US" sz="1600" dirty="0">
                <a:solidFill>
                  <a:srgbClr val="009DD9"/>
                </a:solidFill>
              </a:rPr>
              <a:t>(HEC-RAS, MIKE Flood HD, </a:t>
            </a:r>
            <a:r>
              <a:rPr lang="en-US" sz="1600" dirty="0" err="1">
                <a:solidFill>
                  <a:srgbClr val="009DD9"/>
                </a:solidFill>
              </a:rPr>
              <a:t>etc</a:t>
            </a:r>
            <a:r>
              <a:rPr lang="en-US" sz="1600" dirty="0">
                <a:solidFill>
                  <a:srgbClr val="009DD9"/>
                </a:solidFill>
              </a:rPr>
              <a:t>)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1235462" y="509356"/>
            <a:ext cx="69469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9DD9"/>
                </a:solidFill>
              </a:rPr>
              <a:t>RiverML</a:t>
            </a:r>
            <a:r>
              <a:rPr lang="en-US" sz="2800" dirty="0" smtClean="0">
                <a:solidFill>
                  <a:srgbClr val="009DD9"/>
                </a:solidFill>
              </a:rPr>
              <a:t>: Interoperability in River Modeling</a:t>
            </a:r>
            <a:endParaRPr lang="en-US" sz="2800" dirty="0">
              <a:solidFill>
                <a:srgbClr val="009DD9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95" y="4616313"/>
            <a:ext cx="1555211" cy="14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3628040" y="1759685"/>
            <a:ext cx="1887920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3080824">
            <a:off x="2829609" y="3956457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3725948">
            <a:off x="3105853" y="3712411"/>
            <a:ext cx="1092272" cy="22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6" name="Object 19"/>
          <p:cNvGraphicFramePr>
            <a:graphicFrameLocks noChangeAspect="1"/>
          </p:cNvGraphicFramePr>
          <p:nvPr>
            <p:extLst/>
          </p:nvPr>
        </p:nvGraphicFramePr>
        <p:xfrm>
          <a:off x="5617482" y="1438291"/>
          <a:ext cx="1429798" cy="133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VISIO" r:id="rId5" imgW="3361680" imgH="2688120" progId="Visio.Drawing.6">
                  <p:embed/>
                </p:oleObj>
              </mc:Choice>
              <mc:Fallback>
                <p:oleObj name="VISIO" r:id="rId5" imgW="3361680" imgH="268812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482" y="1438291"/>
                        <a:ext cx="1429798" cy="1337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5094103" y="3935681"/>
            <a:ext cx="17395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r>
              <a:rPr lang="en-US" sz="1100" dirty="0">
                <a:solidFill>
                  <a:srgbClr val="009DD9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(Flow Rate Observations)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3128468" y="1354449"/>
            <a:ext cx="25987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endParaRPr lang="en-US" sz="1100" dirty="0">
              <a:solidFill>
                <a:srgbClr val="009DD9"/>
              </a:solidFill>
            </a:endParaRP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(Geometry, Catchment, River Network)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3376893" y="3147742"/>
            <a:ext cx="165622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r>
              <a:rPr lang="en-US" sz="1100" dirty="0">
                <a:solidFill>
                  <a:srgbClr val="009DD9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(Water Surface </a:t>
            </a: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Elevation Observations)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1829156" y="4089003"/>
            <a:ext cx="18501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009DD9"/>
                </a:solidFill>
              </a:rPr>
              <a:t>RiverML</a:t>
            </a:r>
            <a:endParaRPr lang="en-US" sz="1100" dirty="0">
              <a:solidFill>
                <a:srgbClr val="009DD9"/>
              </a:solidFill>
            </a:endParaRPr>
          </a:p>
          <a:p>
            <a:pPr algn="ctr"/>
            <a:r>
              <a:rPr lang="en-US" sz="1100" dirty="0">
                <a:solidFill>
                  <a:srgbClr val="009DD9"/>
                </a:solidFill>
              </a:rPr>
              <a:t>(Geometry, River Network)</a:t>
            </a:r>
          </a:p>
        </p:txBody>
      </p:sp>
      <p:sp>
        <p:nvSpPr>
          <p:cNvPr id="55" name="Right Arrow 54"/>
          <p:cNvSpPr/>
          <p:nvPr/>
        </p:nvSpPr>
        <p:spPr>
          <a:xfrm rot="8007808">
            <a:off x="4649838" y="386179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2" y="1380746"/>
            <a:ext cx="3025379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72" y="1380746"/>
            <a:ext cx="3025379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2" y="4032506"/>
            <a:ext cx="3025379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72" y="4032506"/>
            <a:ext cx="3025379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1301651" y="519793"/>
            <a:ext cx="65407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9DD9"/>
                </a:solidFill>
              </a:rPr>
              <a:t>Geometry: Cross </a:t>
            </a:r>
            <a:r>
              <a:rPr lang="en-US" sz="2800" dirty="0">
                <a:solidFill>
                  <a:srgbClr val="009DD9"/>
                </a:solidFill>
              </a:rPr>
              <a:t>Sections and Flow Lines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011341" y="3663172"/>
            <a:ext cx="1617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Cross Sections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284868" y="3685192"/>
            <a:ext cx="18751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Center Flow Line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675515" y="6320885"/>
            <a:ext cx="2289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Overbank Flow Lines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92997" y="6320885"/>
            <a:ext cx="2458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9DD9"/>
                </a:solidFill>
              </a:rPr>
              <a:t>Topological Flow Lines</a:t>
            </a:r>
          </a:p>
        </p:txBody>
      </p:sp>
    </p:spTree>
    <p:extLst>
      <p:ext uri="{BB962C8B-B14F-4D97-AF65-F5344CB8AC3E}">
        <p14:creationId xmlns:p14="http://schemas.microsoft.com/office/powerpoint/2010/main" val="2771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87465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7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7" y="1676400"/>
            <a:ext cx="8963593" cy="4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08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28798" r="10067" b="26967"/>
          <a:stretch/>
        </p:blipFill>
        <p:spPr bwMode="auto">
          <a:xfrm>
            <a:off x="990600" y="1524000"/>
            <a:ext cx="7239000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73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Desktop and Web 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2208848" cy="671036"/>
          </a:xfrm>
        </p:spPr>
        <p:txBody>
          <a:bodyPr/>
          <a:lstStyle/>
          <a:p>
            <a:r>
              <a:rPr lang="en-US" dirty="0" smtClean="0"/>
              <a:t>Desktop 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Web GIS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AD063-0CA1-439A-BC53-9611D8D36571}" type="slidenum">
              <a:rPr lang="en-US" smtClean="0"/>
              <a:t>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94373" y="2939166"/>
            <a:ext cx="2074545" cy="1474470"/>
            <a:chOff x="925830" y="2720340"/>
            <a:chExt cx="2766060" cy="1965960"/>
          </a:xfrm>
        </p:grpSpPr>
        <p:sp>
          <p:nvSpPr>
            <p:cNvPr id="5" name="TextBox 4"/>
            <p:cNvSpPr txBox="1"/>
            <p:nvPr/>
          </p:nvSpPr>
          <p:spPr>
            <a:xfrm>
              <a:off x="1072342" y="2720340"/>
              <a:ext cx="116758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22367" y="3956211"/>
              <a:ext cx="101959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Data</a:t>
              </a:r>
            </a:p>
          </p:txBody>
        </p:sp>
        <p:sp>
          <p:nvSpPr>
            <p:cNvPr id="8" name="Left-Up Arrow 7"/>
            <p:cNvSpPr/>
            <p:nvPr/>
          </p:nvSpPr>
          <p:spPr>
            <a:xfrm rot="16200000">
              <a:off x="2262383" y="2973755"/>
              <a:ext cx="801689" cy="879632"/>
            </a:xfrm>
            <a:prstGeom prst="lef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25830" y="2720340"/>
              <a:ext cx="2766060" cy="196596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29150" y="2939166"/>
            <a:ext cx="2074545" cy="1474470"/>
            <a:chOff x="6172200" y="2831436"/>
            <a:chExt cx="2766060" cy="1965960"/>
          </a:xfrm>
        </p:grpSpPr>
        <p:sp>
          <p:nvSpPr>
            <p:cNvPr id="10" name="TextBox 9"/>
            <p:cNvSpPr txBox="1"/>
            <p:nvPr/>
          </p:nvSpPr>
          <p:spPr>
            <a:xfrm>
              <a:off x="6318712" y="2831436"/>
              <a:ext cx="116758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21616" y="4060435"/>
              <a:ext cx="160514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Services</a:t>
              </a:r>
            </a:p>
          </p:txBody>
        </p:sp>
        <p:sp>
          <p:nvSpPr>
            <p:cNvPr id="12" name="Left-Up Arrow 11"/>
            <p:cNvSpPr/>
            <p:nvPr/>
          </p:nvSpPr>
          <p:spPr>
            <a:xfrm rot="16200000">
              <a:off x="7508753" y="3084851"/>
              <a:ext cx="801689" cy="879632"/>
            </a:xfrm>
            <a:prstGeom prst="lef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2831436"/>
              <a:ext cx="2766060" cy="196596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5977" y="4644965"/>
            <a:ext cx="24431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Desktop GIS creates maps using local data on your computer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4842" y="4644964"/>
            <a:ext cx="25674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Web GIS creates maps using web services coming from anywhere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869461" y="3338003"/>
            <a:ext cx="634365" cy="742203"/>
            <a:chOff x="4202518" y="3200400"/>
            <a:chExt cx="845820" cy="989604"/>
          </a:xfrm>
        </p:grpSpPr>
        <p:grpSp>
          <p:nvGrpSpPr>
            <p:cNvPr id="22" name="Group 21"/>
            <p:cNvGrpSpPr/>
            <p:nvPr/>
          </p:nvGrpSpPr>
          <p:grpSpPr>
            <a:xfrm>
              <a:off x="4202518" y="3200400"/>
              <a:ext cx="845820" cy="989604"/>
              <a:chOff x="4202518" y="3200400"/>
              <a:chExt cx="845820" cy="98960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202518" y="3360420"/>
                <a:ext cx="845820" cy="65133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202518" y="3200400"/>
                <a:ext cx="845820" cy="320040"/>
              </a:xfrm>
              <a:prstGeom prst="ellipse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202518" y="3869964"/>
                <a:ext cx="845820" cy="320040"/>
              </a:xfrm>
              <a:prstGeom prst="ellipse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24" name="Straight Connector 23"/>
            <p:cNvCxnSpPr>
              <a:endCxn id="20" idx="6"/>
            </p:cNvCxnSpPr>
            <p:nvPr/>
          </p:nvCxnSpPr>
          <p:spPr>
            <a:xfrm>
              <a:off x="5048338" y="3360420"/>
              <a:ext cx="0" cy="66956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202518" y="3375162"/>
              <a:ext cx="0" cy="66956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34" y="2856905"/>
            <a:ext cx="1709234" cy="16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1000"/>
            <a:ext cx="820060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16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OGC/WMO Hydrology Domain Working Group </a:t>
            </a:r>
            <a:r>
              <a:rPr lang="en-US" dirty="0" smtClean="0"/>
              <a:t>has effectively become the mechanism for international standards development for water</a:t>
            </a:r>
          </a:p>
          <a:p>
            <a:r>
              <a:rPr lang="en-US" dirty="0" smtClean="0"/>
              <a:t>This </a:t>
            </a:r>
            <a:r>
              <a:rPr lang="en-US" dirty="0" smtClean="0"/>
              <a:t>group: </a:t>
            </a:r>
            <a:endParaRPr lang="en-US" dirty="0" smtClean="0"/>
          </a:p>
          <a:p>
            <a:pPr lvl="1"/>
            <a:r>
              <a:rPr lang="en-US" dirty="0" smtClean="0"/>
              <a:t>Published in 2012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WaterML2</a:t>
            </a:r>
            <a:r>
              <a:rPr lang="en-US" dirty="0" smtClean="0"/>
              <a:t> standard for water time series </a:t>
            </a:r>
            <a:r>
              <a:rPr lang="en-US" dirty="0" smtClean="0"/>
              <a:t>(now endorsed </a:t>
            </a:r>
            <a:r>
              <a:rPr lang="en-US" dirty="0" smtClean="0"/>
              <a:t>by OSTP)</a:t>
            </a:r>
          </a:p>
          <a:p>
            <a:pPr lvl="1"/>
            <a:r>
              <a:rPr lang="en-US" dirty="0" smtClean="0"/>
              <a:t>Is working on a </a:t>
            </a:r>
            <a:r>
              <a:rPr lang="en-US" dirty="0" smtClean="0">
                <a:solidFill>
                  <a:srgbClr val="FF0000"/>
                </a:solidFill>
              </a:rPr>
              <a:t>“ratings and </a:t>
            </a:r>
            <a:r>
              <a:rPr lang="en-US" dirty="0" err="1" smtClean="0">
                <a:solidFill>
                  <a:srgbClr val="FF0000"/>
                </a:solidFill>
              </a:rPr>
              <a:t>gagings</a:t>
            </a:r>
            <a:r>
              <a:rPr lang="en-US" dirty="0" smtClean="0">
                <a:solidFill>
                  <a:srgbClr val="FF0000"/>
                </a:solidFill>
              </a:rPr>
              <a:t>” </a:t>
            </a:r>
            <a:r>
              <a:rPr lang="en-US" dirty="0" smtClean="0"/>
              <a:t>standard for Q </a:t>
            </a:r>
            <a:r>
              <a:rPr lang="en-US" dirty="0" err="1" smtClean="0"/>
              <a:t>vs</a:t>
            </a:r>
            <a:r>
              <a:rPr lang="en-US" dirty="0" smtClean="0"/>
              <a:t> h</a:t>
            </a:r>
          </a:p>
          <a:p>
            <a:pPr lvl="1"/>
            <a:r>
              <a:rPr lang="en-US" dirty="0" smtClean="0"/>
              <a:t>Has endorsed the idea of developing </a:t>
            </a:r>
            <a:r>
              <a:rPr lang="en-US" dirty="0" err="1" smtClean="0">
                <a:solidFill>
                  <a:srgbClr val="FF0000"/>
                </a:solidFill>
              </a:rPr>
              <a:t>RiverML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How can these developments be leveraged for formation </a:t>
            </a:r>
            <a:r>
              <a:rPr lang="en-US" dirty="0" smtClean="0"/>
              <a:t>of a </a:t>
            </a:r>
            <a:r>
              <a:rPr lang="en-US" dirty="0" smtClean="0">
                <a:solidFill>
                  <a:srgbClr val="FF0000"/>
                </a:solidFill>
              </a:rPr>
              <a:t>3DNHD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/>
              <a:t>How does the </a:t>
            </a:r>
            <a:r>
              <a:rPr lang="en-US" dirty="0" smtClean="0">
                <a:solidFill>
                  <a:srgbClr val="FF0000"/>
                </a:solidFill>
              </a:rPr>
              <a:t>USGS </a:t>
            </a:r>
            <a:r>
              <a:rPr lang="en-US" dirty="0" smtClean="0"/>
              <a:t>function as an </a:t>
            </a:r>
            <a:r>
              <a:rPr lang="en-US" dirty="0" smtClean="0">
                <a:solidFill>
                  <a:srgbClr val="FF0000"/>
                </a:solidFill>
              </a:rPr>
              <a:t>authoritative source </a:t>
            </a:r>
            <a:r>
              <a:rPr lang="en-US" dirty="0" smtClean="0"/>
              <a:t>of river channel information in the internet 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Vision for the NSDI – shared services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841" t="11723" r="36269" b="1302"/>
          <a:stretch/>
        </p:blipFill>
        <p:spPr>
          <a:xfrm>
            <a:off x="622679" y="1462549"/>
            <a:ext cx="3655428" cy="4717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768186" y="1649602"/>
            <a:ext cx="3753135" cy="402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Desired Future State of NSDI</a:t>
            </a:r>
          </a:p>
          <a:p>
            <a:endParaRPr lang="en-US" sz="1200" b="1" u="sng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Create </a:t>
            </a:r>
            <a:r>
              <a:rPr lang="en-US" dirty="0" smtClean="0">
                <a:solidFill>
                  <a:srgbClr val="FF0000"/>
                </a:solidFill>
              </a:rPr>
              <a:t>network</a:t>
            </a:r>
            <a:r>
              <a:rPr lang="en-US" dirty="0" smtClean="0"/>
              <a:t>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Facilitate </a:t>
            </a: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,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Leverage shared </a:t>
            </a:r>
            <a:r>
              <a:rPr lang="en-US" dirty="0" smtClean="0">
                <a:solidFill>
                  <a:srgbClr val="FF0000"/>
                </a:solidFill>
              </a:rPr>
              <a:t>standard</a:t>
            </a:r>
            <a:r>
              <a:rPr lang="en-US" dirty="0" smtClean="0"/>
              <a:t>-based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Develop core set of information layers that interface with </a:t>
            </a:r>
            <a:r>
              <a:rPr lang="en-US" dirty="0" err="1" smtClean="0">
                <a:solidFill>
                  <a:srgbClr val="FF0000"/>
                </a:solidFill>
              </a:rPr>
              <a:t>nonspatial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 smtClean="0">
                <a:solidFill>
                  <a:srgbClr val="FF0000"/>
                </a:solidFill>
              </a:rPr>
              <a:t>real-time</a:t>
            </a:r>
            <a:r>
              <a:rPr lang="en-US" dirty="0" smtClean="0"/>
              <a:t> data feeds and sensor webs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63386" y="5810822"/>
            <a:ext cx="454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could equally be applied to </a:t>
            </a:r>
            <a:r>
              <a:rPr lang="en-US" dirty="0" smtClean="0">
                <a:solidFill>
                  <a:srgbClr val="FF0000"/>
                </a:solidFill>
              </a:rPr>
              <a:t>water services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0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214" y="2249365"/>
            <a:ext cx="7120307" cy="361950"/>
            <a:chOff x="518743" y="2362200"/>
            <a:chExt cx="7120307" cy="36195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43" y="2362200"/>
              <a:ext cx="509587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430340"/>
              <a:ext cx="207645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83650" y="6414608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hlinkClick r:id="rId5"/>
              </a:rPr>
              <a:t>http://www.whitehouse.gov/sites/default/files/microsites/ostp/nstc_2013_earthobsstrategy.pdf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6484"/>
            <a:ext cx="2647054" cy="34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2103819"/>
            <a:ext cx="16097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72402" y="3389530"/>
            <a:ext cx="4001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</a:rPr>
              <a:t>“</a:t>
            </a:r>
            <a:r>
              <a:rPr lang="en-US" b="1" dirty="0" err="1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sites.”  (p.21)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87204" y="27431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</p:spTree>
    <p:extLst>
      <p:ext uri="{BB962C8B-B14F-4D97-AF65-F5344CB8AC3E}">
        <p14:creationId xmlns:p14="http://schemas.microsoft.com/office/powerpoint/2010/main" val="353887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sz="400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Group on Earth Observations (GEO) . . .</a:t>
            </a:r>
          </a:p>
          <a:p>
            <a:r>
              <a:rPr lang="en-US" dirty="0">
                <a:solidFill>
                  <a:prstClr val="white"/>
                </a:solidFill>
              </a:rPr>
              <a:t>. . . located with WMO in </a:t>
            </a:r>
            <a:r>
              <a:rPr lang="en-US" dirty="0" smtClean="0">
                <a:solidFill>
                  <a:prstClr val="white"/>
                </a:solidFill>
              </a:rPr>
              <a:t>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447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Observation – In Situ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" r="945"/>
          <a:stretch/>
        </p:blipFill>
        <p:spPr bwMode="auto">
          <a:xfrm>
            <a:off x="3131740" y="1926719"/>
            <a:ext cx="2880522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81" y="4416426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5" t="22540" b="8125"/>
          <a:stretch/>
        </p:blipFill>
        <p:spPr bwMode="auto">
          <a:xfrm>
            <a:off x="6374445" y="1926719"/>
            <a:ext cx="2050801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29" y="4416426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1130415" y="4416426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799" y="1569087"/>
            <a:ext cx="2063720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7785" y="1563832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786" y="1563832"/>
            <a:ext cx="2095003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22002" y="4072495"/>
            <a:ext cx="1615188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4072495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8586" y="4072495"/>
            <a:ext cx="1648431" cy="323922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pic>
        <p:nvPicPr>
          <p:cNvPr id="17" name="Picture 8" descr="TCO Sept 20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 r="23108"/>
          <a:stretch/>
        </p:blipFill>
        <p:spPr bwMode="auto">
          <a:xfrm>
            <a:off x="685800" y="1926719"/>
            <a:ext cx="205138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4507" y="1084951"/>
            <a:ext cx="5814986" cy="345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none" lIns="0" tIns="45720" rIns="0" bIns="45720" rtlCol="0" anchor="b">
            <a:noAutofit/>
          </a:bodyPr>
          <a:lstStyle/>
          <a:p>
            <a:pPr marL="690563" algn="ctr" eaLnBrk="0" hangingPunct="0"/>
            <a:r>
              <a:rPr lang="en-US" dirty="0">
                <a:solidFill>
                  <a:prstClr val="black"/>
                </a:solidFill>
              </a:rPr>
              <a:t>Time series data at point locations</a:t>
            </a:r>
          </a:p>
        </p:txBody>
      </p:sp>
    </p:spTree>
    <p:extLst>
      <p:ext uri="{BB962C8B-B14F-4D97-AF65-F5344CB8AC3E}">
        <p14:creationId xmlns:p14="http://schemas.microsoft.com/office/powerpoint/2010/main" val="3751367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FFFFFF"/>
                </a:solidFill>
              </a:rPr>
              <a:t>Consortium of Universities for the Advancement of Hydrologic Science, Inc.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3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178411" y="1844271"/>
            <a:ext cx="4094100" cy="1140329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89984"/>
            <a:ext cx="3692336" cy="339311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471" y="1995325"/>
            <a:ext cx="3534599" cy="5969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</a:rPr>
              <a:t>Web pages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deliver text and images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hlinkClick r:id="rId3"/>
              </a:rPr>
              <a:t>http://water.usgs.gov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008031" y="1844271"/>
            <a:ext cx="4730192" cy="1140329"/>
          </a:xfrm>
          <a:prstGeom prst="rect">
            <a:avLst/>
          </a:prstGeom>
          <a:gradFill flip="none" rotWithShape="1">
            <a:gsLst>
              <a:gs pos="0">
                <a:srgbClr val="35AC46"/>
              </a:gs>
              <a:gs pos="100000">
                <a:srgbClr val="35AC46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006" y="1995325"/>
            <a:ext cx="4076148" cy="8092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Web services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deliver data encoded in XML</a:t>
            </a:r>
          </a:p>
          <a:p>
            <a:r>
              <a:rPr lang="en-US" sz="1400" dirty="0">
                <a:solidFill>
                  <a:prstClr val="black"/>
                </a:solidFill>
                <a:hlinkClick r:id="rId4"/>
              </a:rPr>
              <a:t>http://waterservices.usgs.gov/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53" y="2689984"/>
            <a:ext cx="3770214" cy="340264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14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1038</Words>
  <Application>Microsoft Office PowerPoint</Application>
  <PresentationFormat>On-screen Show (4:3)</PresentationFormat>
  <Paragraphs>180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Constantia</vt:lpstr>
      <vt:lpstr>Lucida Grande</vt:lpstr>
      <vt:lpstr>Times</vt:lpstr>
      <vt:lpstr>Wingdings</vt:lpstr>
      <vt:lpstr>Wingdings 2</vt:lpstr>
      <vt:lpstr>Office Theme</vt:lpstr>
      <vt:lpstr>1_Optional_Corporate_PPT_Template-Arial</vt:lpstr>
      <vt:lpstr>2_Optional_Corporate_PPT_Template-Arial</vt:lpstr>
      <vt:lpstr>Flow</vt:lpstr>
      <vt:lpstr>Clarity</vt:lpstr>
      <vt:lpstr>VISIO</vt:lpstr>
      <vt:lpstr>Towards a 3D National Hydrography Dataset</vt:lpstr>
      <vt:lpstr>Key Transitions in GIS</vt:lpstr>
      <vt:lpstr>Desktop and Web GIS</vt:lpstr>
      <vt:lpstr>Vision for the NSDI – shared services</vt:lpstr>
      <vt:lpstr>PowerPoint Presentation</vt:lpstr>
      <vt:lpstr>GEOSS – Global Earth Observation System of Systems</vt:lpstr>
      <vt:lpstr>Water Observation – In Situ</vt:lpstr>
      <vt:lpstr>PowerPoint Presentation</vt:lpstr>
      <vt:lpstr>Web Pages and Web Services</vt:lpstr>
      <vt:lpstr>OGC/WMO Hydrology Domain Working Group</vt:lpstr>
      <vt:lpstr>River Channels</vt:lpstr>
      <vt:lpstr>RiverML: Standardizing the Communication of River Model Data</vt:lpstr>
      <vt:lpstr>PowerPoint Presentation</vt:lpstr>
      <vt:lpstr>PowerPoint Presentation</vt:lpstr>
      <vt:lpstr>Cross-Sections and Base Flood Elevations</vt:lpstr>
      <vt:lpstr>Base Flood Elevations (100 yr flood)</vt:lpstr>
      <vt:lpstr>HEC-RAS Longitudinal Profile of Base Flood Elevation on Onion Ck</vt:lpstr>
      <vt:lpstr>Cross-Section 55670 in HEC-RAS</vt:lpstr>
      <vt:lpstr>Channel Cross-Section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Conclusions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Transitions in GIS</dc:title>
  <dc:creator>Maidment, David R</dc:creator>
  <cp:lastModifiedBy>Maidment, David R</cp:lastModifiedBy>
  <cp:revision>9</cp:revision>
  <dcterms:created xsi:type="dcterms:W3CDTF">2013-12-04T14:57:13Z</dcterms:created>
  <dcterms:modified xsi:type="dcterms:W3CDTF">2013-12-04T16:32:29Z</dcterms:modified>
</cp:coreProperties>
</file>