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75" r:id="rId3"/>
    <p:sldId id="380" r:id="rId4"/>
    <p:sldId id="359" r:id="rId5"/>
    <p:sldId id="360" r:id="rId6"/>
    <p:sldId id="361" r:id="rId7"/>
    <p:sldId id="374" r:id="rId8"/>
    <p:sldId id="356" r:id="rId9"/>
    <p:sldId id="358" r:id="rId10"/>
    <p:sldId id="357" r:id="rId11"/>
    <p:sldId id="377" r:id="rId12"/>
    <p:sldId id="378" r:id="rId13"/>
    <p:sldId id="319" r:id="rId14"/>
    <p:sldId id="379" r:id="rId15"/>
    <p:sldId id="347" r:id="rId16"/>
    <p:sldId id="348" r:id="rId17"/>
    <p:sldId id="349" r:id="rId18"/>
    <p:sldId id="381" r:id="rId19"/>
    <p:sldId id="365" r:id="rId20"/>
    <p:sldId id="366" r:id="rId21"/>
    <p:sldId id="367" r:id="rId22"/>
    <p:sldId id="368" r:id="rId23"/>
    <p:sldId id="389" r:id="rId24"/>
    <p:sldId id="390" r:id="rId25"/>
    <p:sldId id="387" r:id="rId26"/>
    <p:sldId id="388" r:id="rId27"/>
    <p:sldId id="382" r:id="rId28"/>
    <p:sldId id="383" r:id="rId29"/>
    <p:sldId id="385" r:id="rId30"/>
    <p:sldId id="386" r:id="rId31"/>
    <p:sldId id="38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EBA42B9-B67A-4F02-A0BB-4204718DBEC0}" type="datetimeFigureOut">
              <a:rPr lang="en-US"/>
              <a:pPr>
                <a:defRPr/>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E7ABE0A-3302-459F-90E2-E1CA97980DF3}" type="slidenum">
              <a:rPr lang="en-US"/>
              <a:pPr>
                <a:defRPr/>
              </a:pPr>
              <a:t>‹#›</a:t>
            </a:fld>
            <a:endParaRPr lang="en-US"/>
          </a:p>
        </p:txBody>
      </p:sp>
    </p:spTree>
    <p:extLst>
      <p:ext uri="{BB962C8B-B14F-4D97-AF65-F5344CB8AC3E}">
        <p14:creationId xmlns:p14="http://schemas.microsoft.com/office/powerpoint/2010/main" val="2311856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order to understand what I’d talk about, these are some basic terms that need to be defined.  The key term that needs to be understood is the idea of a web service.  The best way to describe a web service is to relate it to something that they may already be familiar with.  The best example I’ve been able to come up with is describing the ‘Weather Bug’ web service.  A lot of people have interacted with this type of service.  They have a little application that’s running on their computer that required a ‘Input parameter’, in this case a zip code.  The application uses that to query another computer out on the internet.  That computer returns to your computer a file that has all the information about the weather for your zip code.  The application reads that file and turns it into a nice little icon that says that it’s raining and 42 degrees.  The user never needs to know that this application is going out there and doing this, and doesn’t need to re-enter their information or interact with a  web site or anything.  It all happens in the back-ground as computer-to-computer communication.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EEDFA6D-82F3-43E2-A0B2-B105FCFCA1D6}"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data are recorded over time to monitor a hydrologic process or property.</a:t>
            </a:r>
            <a:endParaRPr lang="en-US" dirty="0" smtClean="0"/>
          </a:p>
        </p:txBody>
      </p:sp>
      <p:sp>
        <p:nvSpPr>
          <p:cNvPr id="4" name="Slide Number Placeholder 3"/>
          <p:cNvSpPr>
            <a:spLocks noGrp="1"/>
          </p:cNvSpPr>
          <p:nvPr>
            <p:ph type="sldNum" sz="quarter" idx="10"/>
          </p:nvPr>
        </p:nvSpPr>
        <p:spPr/>
        <p:txBody>
          <a:bodyPr/>
          <a:lstStyle/>
          <a:p>
            <a:fld id="{75A08714-0123-4697-BB9E-E797D37FF921}"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p:spPr>
        <p:txBody>
          <a:bodyPr/>
          <a:lstStyle/>
          <a:p>
            <a:endParaRPr lang="en-US" dirty="0" smtClean="0">
              <a:latin typeface="Arial" pitchFamily="34" charset="0"/>
              <a:ea typeface="ＭＳ Ｐゴシック"/>
              <a:cs typeface="ＭＳ Ｐゴシック"/>
            </a:endParaRPr>
          </a:p>
        </p:txBody>
      </p:sp>
      <p:sp>
        <p:nvSpPr>
          <p:cNvPr id="83972" name="Slide Number Placeholder 3"/>
          <p:cNvSpPr>
            <a:spLocks noGrp="1"/>
          </p:cNvSpPr>
          <p:nvPr>
            <p:ph type="sldNum" sz="quarter" idx="5"/>
          </p:nvPr>
        </p:nvSpPr>
        <p:spPr>
          <a:noFill/>
        </p:spPr>
        <p:txBody>
          <a:bodyPr/>
          <a:lstStyle/>
          <a:p>
            <a:fld id="{4A51B8D1-4508-4080-A134-5CD5D288BF77}" type="slidenum">
              <a:rPr lang="en-US" smtClean="0">
                <a:latin typeface="Times New Roman" pitchFamily="18" charset="0"/>
                <a:ea typeface="ＭＳ Ｐゴシック"/>
                <a:cs typeface="ＭＳ Ｐゴシック"/>
              </a:rPr>
              <a:pPr/>
              <a:t>19</a:t>
            </a:fld>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showing where </a:t>
            </a:r>
            <a:r>
              <a:rPr lang="en-US" dirty="0" err="1" smtClean="0"/>
              <a:t>streamflow</a:t>
            </a:r>
            <a:r>
              <a:rPr lang="en-US" dirty="0" smtClean="0"/>
              <a:t> is measured</a:t>
            </a:r>
            <a:r>
              <a:rPr lang="en-US" baseline="0" dirty="0" smtClean="0"/>
              <a:t> in Texas from two different services (i.e., data providers).</a:t>
            </a:r>
            <a:endParaRPr lang="en-US" dirty="0"/>
          </a:p>
        </p:txBody>
      </p:sp>
      <p:sp>
        <p:nvSpPr>
          <p:cNvPr id="4" name="Slide Number Placeholder 3"/>
          <p:cNvSpPr>
            <a:spLocks noGrp="1"/>
          </p:cNvSpPr>
          <p:nvPr>
            <p:ph type="sldNum" sz="quarter" idx="10"/>
          </p:nvPr>
        </p:nvSpPr>
        <p:spPr/>
        <p:txBody>
          <a:bodyPr/>
          <a:lstStyle/>
          <a:p>
            <a:fld id="{1438A6BE-8007-484C-AB75-D6FA5D1B5F66}"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8A6BE-8007-484C-AB75-D6FA5D1B5F66}"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8A6BE-8007-484C-AB75-D6FA5D1B5F66}"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HydroDesktop development is following the open source model and is housed at the Microsoft CodePlex web site. The project can be accessed through the link:www.hydrodesktop.org and is open for public participation in the project. The collaborative development portal includes a project WIKI with information about the project, a Downloads page for current installers and releases of the software, a Discussion Forum for open discussions and questions about the project, an Issue tracker for managing bugs, features, and issues. Also direct access to source code is available for anyone (authorized users are invited to contribute  source code directly to the project). HydroDesktop is licensed under the BSD open source license which allows it to be used in commercial, non-commercial, academic, government or other settings as needed.</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99B27-0C13-4F98-A214-31A7B3A26528}"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297A9C-AC31-404D-9999-DC9C77D14325}" type="datetimeFigureOut">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05DD6-95D2-4E22-B7D5-497FEEAAFD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A2D61-4EE8-420E-A535-8EE6ED7B5068}" type="datetimeFigureOut">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FF740-E90A-4D07-A942-8D9AF011C3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1D6D6F-1645-490E-A53E-2E1EF132A118}" type="datetimeFigureOut">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5EE8C-9FFC-490D-8993-CD527CEC30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77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12498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241AE-1C0A-4C57-81FF-FC10144ECDAB}" type="datetimeFigureOut">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E1928-7B76-4ADB-9621-8FFA468C66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8AA85F-A2BD-4EDA-92C9-5E3C7FD1EFCD}" type="datetimeFigureOut">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FB58B-9FAC-4DFC-AF69-D9386A2A49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221F02-3605-4D53-9ABB-DC2E6C2861F0}" type="datetimeFigureOut">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0EAA5-96B7-48CF-8777-B1E8311A6A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F714F-912F-41A5-8C6B-9DEA407A1F9B}" type="datetimeFigureOut">
              <a:rPr lang="en-US"/>
              <a:pPr>
                <a:defRPr/>
              </a:pPr>
              <a:t>4/18/2011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6C641A-305F-4700-926A-9D0FB03AD4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FDB9B6-5FAA-4CD7-A229-938E9D8106BD}" type="datetimeFigureOut">
              <a:rPr lang="en-US"/>
              <a:pPr>
                <a:defRPr/>
              </a:pPr>
              <a:t>4/18/2011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72C08F-708C-4B2F-A49B-211DF240E9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E77304-C604-4495-AEFE-A5BD4BF73903}" type="datetimeFigureOut">
              <a:rPr lang="en-US"/>
              <a:pPr>
                <a:defRPr/>
              </a:pPr>
              <a:t>4/18/2011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4710C6-C065-46FA-B76A-102A5A8937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990D6D-EED8-4714-8812-D83682BE173B}" type="datetimeFigureOut">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6E34A-502B-406B-BB2C-EFEF2A5584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9624F3-8270-4D44-BC53-B97A057DCB1C}" type="datetimeFigureOut">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CC2329-B094-4160-9657-2B40588B08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0DA755-D455-4625-9693-243F8DE61F1A}" type="datetimeFigureOut">
              <a:rPr lang="en-US"/>
              <a:pPr>
                <a:defRPr/>
              </a:pPr>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93EA2B-9DA1-4798-A75A-AA870AB385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aterservices.usgs.gov/nwis/iv?sites=08158000&amp;period=P7D&amp;parameterCd=0006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www.hydrodesktop.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hyperlink" Target="http://www.hydrodesktop.org/" TargetMode="Externa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http://data.crwr.utexas.edu/JacobsWellSpring/" TargetMode="External"/><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534400" cy="1143000"/>
          </a:xfrm>
        </p:spPr>
        <p:txBody>
          <a:bodyPr rtlCol="0">
            <a:normAutofit/>
          </a:bodyPr>
          <a:lstStyle/>
          <a:p>
            <a:pPr eaLnBrk="1" fontAlgn="auto" hangingPunct="1">
              <a:spcAft>
                <a:spcPts val="0"/>
              </a:spcAft>
              <a:defRPr/>
            </a:pPr>
            <a:r>
              <a:rPr lang="en-US" dirty="0" smtClean="0"/>
              <a:t>Water and Catchment Data Services</a:t>
            </a:r>
            <a:endParaRPr lang="en-US" sz="3100" i="1" dirty="0" smtClean="0">
              <a:solidFill>
                <a:schemeClr val="tx2"/>
              </a:solidFill>
            </a:endParaRPr>
          </a:p>
        </p:txBody>
      </p:sp>
      <p:sp>
        <p:nvSpPr>
          <p:cNvPr id="3" name="Subtitle 2"/>
          <p:cNvSpPr>
            <a:spLocks noGrp="1"/>
          </p:cNvSpPr>
          <p:nvPr>
            <p:ph type="subTitle" idx="1"/>
          </p:nvPr>
        </p:nvSpPr>
        <p:spPr>
          <a:xfrm>
            <a:off x="1219200" y="4343400"/>
            <a:ext cx="6858000" cy="2514600"/>
          </a:xfrm>
        </p:spPr>
        <p:txBody>
          <a:bodyPr rtlCol="0">
            <a:normAutofit fontScale="62500" lnSpcReduction="20000"/>
          </a:bodyPr>
          <a:lstStyle/>
          <a:p>
            <a:pPr eaLnBrk="1" fontAlgn="auto" hangingPunct="1">
              <a:spcAft>
                <a:spcPts val="0"/>
              </a:spcAft>
              <a:buFont typeface="Arial" pitchFamily="34" charset="0"/>
              <a:buNone/>
              <a:defRPr/>
            </a:pPr>
            <a:r>
              <a:rPr lang="en-US" sz="4000" dirty="0" smtClean="0">
                <a:solidFill>
                  <a:schemeClr val="tx2"/>
                </a:solidFill>
              </a:rPr>
              <a:t>David R. Maidment</a:t>
            </a:r>
          </a:p>
          <a:p>
            <a:pPr eaLnBrk="1" fontAlgn="auto" hangingPunct="1">
              <a:spcAft>
                <a:spcPts val="0"/>
              </a:spcAft>
              <a:buFont typeface="Arial" pitchFamily="34" charset="0"/>
              <a:buNone/>
              <a:defRPr/>
            </a:pPr>
            <a:r>
              <a:rPr lang="en-US" sz="4000" dirty="0" smtClean="0">
                <a:solidFill>
                  <a:schemeClr val="tx2"/>
                </a:solidFill>
              </a:rPr>
              <a:t>Center for Research in Water Resources</a:t>
            </a:r>
          </a:p>
          <a:p>
            <a:pPr eaLnBrk="1" fontAlgn="auto" hangingPunct="1">
              <a:spcAft>
                <a:spcPts val="0"/>
              </a:spcAft>
              <a:buFont typeface="Arial" pitchFamily="34" charset="0"/>
              <a:buNone/>
              <a:defRPr/>
            </a:pPr>
            <a:r>
              <a:rPr lang="en-US" sz="4000" dirty="0" smtClean="0">
                <a:solidFill>
                  <a:schemeClr val="tx2"/>
                </a:solidFill>
              </a:rPr>
              <a:t>University of Texas at Austin</a:t>
            </a:r>
          </a:p>
          <a:p>
            <a:pPr eaLnBrk="1" fontAlgn="auto" hangingPunct="1">
              <a:spcAft>
                <a:spcPts val="0"/>
              </a:spcAft>
              <a:buFont typeface="Arial" pitchFamily="34" charset="0"/>
              <a:buNone/>
              <a:defRPr/>
            </a:pPr>
            <a:endParaRPr lang="en-US" dirty="0" smtClean="0">
              <a:solidFill>
                <a:schemeClr val="tx2"/>
              </a:solidFill>
            </a:endParaRPr>
          </a:p>
          <a:p>
            <a:pPr eaLnBrk="1" fontAlgn="auto" hangingPunct="1">
              <a:spcAft>
                <a:spcPts val="0"/>
              </a:spcAft>
              <a:buFont typeface="Arial" pitchFamily="34" charset="0"/>
              <a:buNone/>
              <a:defRPr/>
            </a:pPr>
            <a:r>
              <a:rPr lang="en-US" dirty="0" smtClean="0">
                <a:solidFill>
                  <a:schemeClr val="tx2"/>
                </a:solidFill>
              </a:rPr>
              <a:t>River Science Symposium</a:t>
            </a:r>
          </a:p>
          <a:p>
            <a:pPr eaLnBrk="1" fontAlgn="auto" hangingPunct="1">
              <a:spcAft>
                <a:spcPts val="0"/>
              </a:spcAft>
              <a:buFont typeface="Arial" pitchFamily="34" charset="0"/>
              <a:buNone/>
              <a:defRPr/>
            </a:pPr>
            <a:r>
              <a:rPr lang="en-US" dirty="0" smtClean="0">
                <a:solidFill>
                  <a:schemeClr val="tx2"/>
                </a:solidFill>
              </a:rPr>
              <a:t>Swansea, Wales</a:t>
            </a:r>
          </a:p>
          <a:p>
            <a:pPr eaLnBrk="1" fontAlgn="auto" hangingPunct="1">
              <a:spcAft>
                <a:spcPts val="0"/>
              </a:spcAft>
              <a:buFont typeface="Arial" pitchFamily="34" charset="0"/>
              <a:buNone/>
              <a:defRPr/>
            </a:pPr>
            <a:r>
              <a:rPr lang="en-US" dirty="0" smtClean="0">
                <a:solidFill>
                  <a:schemeClr val="tx2"/>
                </a:solidFill>
              </a:rPr>
              <a:t>April 18, 2011</a:t>
            </a:r>
          </a:p>
        </p:txBody>
      </p:sp>
      <p:grpSp>
        <p:nvGrpSpPr>
          <p:cNvPr id="2052" name="Group 27"/>
          <p:cNvGrpSpPr>
            <a:grpSpLocks/>
          </p:cNvGrpSpPr>
          <p:nvPr/>
        </p:nvGrpSpPr>
        <p:grpSpPr bwMode="auto">
          <a:xfrm>
            <a:off x="2743200" y="1447800"/>
            <a:ext cx="3638550" cy="2743200"/>
            <a:chOff x="762000" y="990600"/>
            <a:chExt cx="7372350" cy="5678487"/>
          </a:xfrm>
        </p:grpSpPr>
        <p:pic>
          <p:nvPicPr>
            <p:cNvPr id="2053" name="Picture 7"/>
            <p:cNvPicPr>
              <a:picLocks noChangeArrowheads="1"/>
            </p:cNvPicPr>
            <p:nvPr/>
          </p:nvPicPr>
          <p:blipFill>
            <a:blip r:embed="rId2" cstate="print"/>
            <a:srcRect/>
            <a:stretch>
              <a:fillRect/>
            </a:stretch>
          </p:blipFill>
          <p:spPr bwMode="auto">
            <a:xfrm>
              <a:off x="762000" y="990600"/>
              <a:ext cx="7372350" cy="5678487"/>
            </a:xfrm>
            <a:prstGeom prst="rect">
              <a:avLst/>
            </a:prstGeom>
            <a:noFill/>
            <a:ln w="12700">
              <a:noFill/>
              <a:miter lim="800000"/>
              <a:headEnd/>
              <a:tailEnd/>
            </a:ln>
          </p:spPr>
        </p:pic>
        <p:pic>
          <p:nvPicPr>
            <p:cNvPr id="205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4200" y="3468687"/>
              <a:ext cx="2529682" cy="1397694"/>
            </a:xfrm>
            <a:prstGeom prst="rect">
              <a:avLst/>
            </a:prstGeom>
            <a:noFill/>
            <a:ln w="9525">
              <a:noFill/>
              <a:miter lim="800000"/>
              <a:headEnd/>
              <a:tailEnd/>
            </a:ln>
          </p:spPr>
        </p:pic>
        <p:pic>
          <p:nvPicPr>
            <p:cNvPr id="2055" name="Picture 19" descr="Chart"/>
            <p:cNvPicPr>
              <a:picLocks noChangeAspect="1" noChangeArrowheads="1"/>
            </p:cNvPicPr>
            <p:nvPr/>
          </p:nvPicPr>
          <p:blipFill>
            <a:blip r:embed="rId4" cstate="print"/>
            <a:srcRect/>
            <a:stretch>
              <a:fillRect/>
            </a:stretch>
          </p:blipFill>
          <p:spPr bwMode="auto">
            <a:xfrm>
              <a:off x="5562600" y="4381441"/>
              <a:ext cx="2128076" cy="1041048"/>
            </a:xfrm>
            <a:prstGeom prst="rect">
              <a:avLst/>
            </a:prstGeom>
            <a:noFill/>
            <a:ln w="9525">
              <a:noFill/>
              <a:miter lim="800000"/>
              <a:headEnd/>
              <a:tailEnd/>
            </a:ln>
          </p:spPr>
        </p:pic>
        <p:pic>
          <p:nvPicPr>
            <p:cNvPr id="2056" name="Picture 2"/>
            <p:cNvPicPr>
              <a:picLocks noChangeAspect="1" noChangeArrowheads="1"/>
            </p:cNvPicPr>
            <p:nvPr/>
          </p:nvPicPr>
          <p:blipFill>
            <a:blip r:embed="rId5" cstate="print"/>
            <a:srcRect/>
            <a:stretch>
              <a:fillRect/>
            </a:stretch>
          </p:blipFill>
          <p:spPr bwMode="auto">
            <a:xfrm>
              <a:off x="1371600" y="4078287"/>
              <a:ext cx="1628775" cy="1260122"/>
            </a:xfrm>
            <a:prstGeom prst="rect">
              <a:avLst/>
            </a:prstGeom>
            <a:noFill/>
            <a:ln w="9525">
              <a:noFill/>
              <a:miter lim="800000"/>
              <a:headEnd/>
              <a:tailEnd/>
            </a:ln>
          </p:spPr>
        </p:pic>
        <p:pic>
          <p:nvPicPr>
            <p:cNvPr id="2057" name="Picture 3"/>
            <p:cNvPicPr>
              <a:picLocks noChangeAspect="1" noChangeArrowheads="1"/>
            </p:cNvPicPr>
            <p:nvPr/>
          </p:nvPicPr>
          <p:blipFill>
            <a:blip r:embed="rId6" cstate="print"/>
            <a:srcRect/>
            <a:stretch>
              <a:fillRect/>
            </a:stretch>
          </p:blipFill>
          <p:spPr bwMode="auto">
            <a:xfrm>
              <a:off x="4724400" y="1944687"/>
              <a:ext cx="1514569" cy="1390650"/>
            </a:xfrm>
            <a:prstGeom prst="rect">
              <a:avLst/>
            </a:prstGeom>
            <a:noFill/>
            <a:ln w="9525">
              <a:noFill/>
              <a:miter lim="800000"/>
              <a:headEnd/>
              <a:tailEnd/>
            </a:ln>
          </p:spPr>
        </p:pic>
        <p:grpSp>
          <p:nvGrpSpPr>
            <p:cNvPr id="2058" name="Group 18"/>
            <p:cNvGrpSpPr>
              <a:grpSpLocks/>
            </p:cNvGrpSpPr>
            <p:nvPr/>
          </p:nvGrpSpPr>
          <p:grpSpPr bwMode="auto">
            <a:xfrm>
              <a:off x="2438400" y="1944687"/>
              <a:ext cx="1857375" cy="1383148"/>
              <a:chOff x="838200" y="4648200"/>
              <a:chExt cx="2543175" cy="1840348"/>
            </a:xfrm>
          </p:grpSpPr>
          <p:grpSp>
            <p:nvGrpSpPr>
              <p:cNvPr id="2063" name="Group 16"/>
              <p:cNvGrpSpPr>
                <a:grpSpLocks/>
              </p:cNvGrpSpPr>
              <p:nvPr/>
            </p:nvGrpSpPr>
            <p:grpSpPr bwMode="auto">
              <a:xfrm>
                <a:off x="838200" y="4800600"/>
                <a:ext cx="2543175" cy="1687948"/>
                <a:chOff x="838200" y="4800600"/>
                <a:chExt cx="2543175" cy="1687948"/>
              </a:xfrm>
            </p:grpSpPr>
            <p:pic>
              <p:nvPicPr>
                <p:cNvPr id="2065" name="Picture 4"/>
                <p:cNvPicPr>
                  <a:picLocks noChangeAspect="1" noChangeArrowheads="1"/>
                </p:cNvPicPr>
                <p:nvPr/>
              </p:nvPicPr>
              <p:blipFill>
                <a:blip r:embed="rId7" cstate="print"/>
                <a:srcRect/>
                <a:stretch>
                  <a:fillRect/>
                </a:stretch>
              </p:blipFill>
              <p:spPr bwMode="auto">
                <a:xfrm>
                  <a:off x="838200" y="4800600"/>
                  <a:ext cx="2543175" cy="1687948"/>
                </a:xfrm>
                <a:prstGeom prst="rect">
                  <a:avLst/>
                </a:prstGeom>
                <a:noFill/>
                <a:ln w="9525">
                  <a:noFill/>
                  <a:miter lim="800000"/>
                  <a:headEnd/>
                  <a:tailEnd/>
                </a:ln>
              </p:spPr>
            </p:pic>
            <p:sp>
              <p:nvSpPr>
                <p:cNvPr id="27" name="Rectangle 26"/>
                <p:cNvSpPr/>
                <p:nvPr/>
              </p:nvSpPr>
              <p:spPr>
                <a:xfrm>
                  <a:off x="837415" y="6094005"/>
                  <a:ext cx="383165" cy="384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 name="Rectangle 17"/>
              <p:cNvSpPr/>
              <p:nvPr/>
            </p:nvSpPr>
            <p:spPr>
              <a:xfrm>
                <a:off x="1678617" y="4646737"/>
                <a:ext cx="1065819" cy="231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3579704" y="3166039"/>
              <a:ext cx="456751" cy="377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71776" y="4306338"/>
              <a:ext cx="762323" cy="3811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385391" y="4738636"/>
              <a:ext cx="190597" cy="1672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2"/>
            </p:cNvCxnSpPr>
            <p:nvPr/>
          </p:nvCxnSpPr>
          <p:spPr>
            <a:xfrm rot="5400000">
              <a:off x="5034552" y="3252258"/>
              <a:ext cx="364763" cy="527515"/>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smtClean="0"/>
              <a:t>The Data have a Common Structure</a:t>
            </a:r>
          </a:p>
        </p:txBody>
      </p:sp>
      <p:pic>
        <p:nvPicPr>
          <p:cNvPr id="14339" name="Picture 2"/>
          <p:cNvPicPr>
            <a:picLocks noChangeAspect="1" noChangeArrowheads="1"/>
          </p:cNvPicPr>
          <p:nvPr/>
        </p:nvPicPr>
        <p:blipFill>
          <a:blip r:embed="rId3" cstate="print"/>
          <a:srcRect/>
          <a:stretch>
            <a:fillRect/>
          </a:stretch>
        </p:blipFill>
        <p:spPr bwMode="auto">
          <a:xfrm>
            <a:off x="3962400" y="2133600"/>
            <a:ext cx="4419600" cy="2657475"/>
          </a:xfrm>
          <a:prstGeom prst="rect">
            <a:avLst/>
          </a:prstGeom>
          <a:noFill/>
          <a:ln w="9525">
            <a:noFill/>
            <a:miter lim="800000"/>
            <a:headEnd/>
            <a:tailEnd/>
          </a:ln>
        </p:spPr>
      </p:pic>
      <p:pic>
        <p:nvPicPr>
          <p:cNvPr id="14340" name="Picture 5" descr="stream3"/>
          <p:cNvPicPr>
            <a:picLocks noChangeAspect="1" noChangeArrowheads="1"/>
          </p:cNvPicPr>
          <p:nvPr/>
        </p:nvPicPr>
        <p:blipFill>
          <a:blip r:embed="rId4" cstate="print"/>
          <a:srcRect/>
          <a:stretch>
            <a:fillRect/>
          </a:stretch>
        </p:blipFill>
        <p:spPr bwMode="auto">
          <a:xfrm>
            <a:off x="1066800" y="2209800"/>
            <a:ext cx="2290763" cy="2895600"/>
          </a:xfrm>
          <a:prstGeom prst="rect">
            <a:avLst/>
          </a:prstGeom>
          <a:noFill/>
          <a:ln w="9525">
            <a:noFill/>
            <a:miter lim="800000"/>
            <a:headEnd/>
            <a:tailEnd/>
          </a:ln>
        </p:spPr>
      </p:pic>
      <p:sp>
        <p:nvSpPr>
          <p:cNvPr id="14341" name="TextBox 4"/>
          <p:cNvSpPr txBox="1">
            <a:spLocks noChangeArrowheads="1"/>
          </p:cNvSpPr>
          <p:nvPr/>
        </p:nvSpPr>
        <p:spPr bwMode="auto">
          <a:xfrm>
            <a:off x="685800" y="5219700"/>
            <a:ext cx="3241675" cy="461963"/>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point</a:t>
            </a:r>
            <a:r>
              <a:rPr lang="en-US" sz="2400" dirty="0">
                <a:latin typeface="Calibri" pitchFamily="34" charset="0"/>
              </a:rPr>
              <a:t> location in </a:t>
            </a:r>
            <a:r>
              <a:rPr lang="en-US" sz="2400" b="1" dirty="0">
                <a:solidFill>
                  <a:schemeClr val="tx2"/>
                </a:solidFill>
                <a:latin typeface="Calibri" pitchFamily="34" charset="0"/>
              </a:rPr>
              <a:t>space</a:t>
            </a:r>
          </a:p>
        </p:txBody>
      </p:sp>
      <p:sp>
        <p:nvSpPr>
          <p:cNvPr id="14342" name="TextBox 5"/>
          <p:cNvSpPr txBox="1">
            <a:spLocks noChangeArrowheads="1"/>
          </p:cNvSpPr>
          <p:nvPr/>
        </p:nvSpPr>
        <p:spPr bwMode="auto">
          <a:xfrm>
            <a:off x="4800600" y="5219700"/>
            <a:ext cx="3315651" cy="461665"/>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series</a:t>
            </a:r>
            <a:r>
              <a:rPr lang="en-US" sz="2400" dirty="0">
                <a:latin typeface="Calibri" pitchFamily="34" charset="0"/>
              </a:rPr>
              <a:t> of values in </a:t>
            </a:r>
            <a:r>
              <a:rPr lang="en-US" sz="2400" b="1" dirty="0">
                <a:solidFill>
                  <a:schemeClr val="tx2"/>
                </a:solidFill>
                <a:latin typeface="Calibri" pitchFamily="34" charset="0"/>
              </a:rPr>
              <a:t>time</a:t>
            </a:r>
          </a:p>
        </p:txBody>
      </p:sp>
      <p:sp>
        <p:nvSpPr>
          <p:cNvPr id="3" name="TextBox 2"/>
          <p:cNvSpPr txBox="1"/>
          <p:nvPr/>
        </p:nvSpPr>
        <p:spPr>
          <a:xfrm>
            <a:off x="4800600" y="5912020"/>
            <a:ext cx="3144002" cy="646331"/>
          </a:xfrm>
          <a:prstGeom prst="rect">
            <a:avLst/>
          </a:prstGeom>
          <a:noFill/>
        </p:spPr>
        <p:txBody>
          <a:bodyPr wrap="none" rtlCol="0">
            <a:spAutoFit/>
          </a:bodyPr>
          <a:lstStyle/>
          <a:p>
            <a:r>
              <a:rPr lang="en-US" dirty="0" smtClean="0"/>
              <a:t>Gaging – regular time series</a:t>
            </a:r>
          </a:p>
          <a:p>
            <a:r>
              <a:rPr lang="en-US" dirty="0" smtClean="0"/>
              <a:t>Sampling – irregular time series</a:t>
            </a:r>
            <a:endParaRPr lang="en-US" dirty="0"/>
          </a:p>
        </p:txBody>
      </p:sp>
    </p:spTree>
    <p:extLst>
      <p:ext uri="{BB962C8B-B14F-4D97-AF65-F5344CB8AC3E}">
        <p14:creationId xmlns:p14="http://schemas.microsoft.com/office/powerpoint/2010/main" val="2349148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They can be expressed in </a:t>
            </a:r>
            <a:r>
              <a:rPr lang="en-US" dirty="0" err="1" smtClean="0"/>
              <a:t>WaterML</a:t>
            </a:r>
            <a:endParaRPr lang="en-US" dirty="0" smtClean="0"/>
          </a:p>
        </p:txBody>
      </p:sp>
      <p:pic>
        <p:nvPicPr>
          <p:cNvPr id="14339" name="Picture 4"/>
          <p:cNvPicPr>
            <a:picLocks noChangeAspect="1" noChangeArrowheads="1"/>
          </p:cNvPicPr>
          <p:nvPr/>
        </p:nvPicPr>
        <p:blipFill>
          <a:blip r:embed="rId2" cstate="print"/>
          <a:srcRect/>
          <a:stretch>
            <a:fillRect/>
          </a:stretch>
        </p:blipFill>
        <p:spPr bwMode="auto">
          <a:xfrm>
            <a:off x="-152400" y="2286000"/>
            <a:ext cx="9439275" cy="3657600"/>
          </a:xfrm>
          <a:prstGeom prst="rect">
            <a:avLst/>
          </a:prstGeom>
          <a:noFill/>
          <a:ln w="9525">
            <a:noFill/>
            <a:miter lim="800000"/>
            <a:headEnd/>
            <a:tailEnd/>
          </a:ln>
        </p:spPr>
      </p:pic>
      <p:pic>
        <p:nvPicPr>
          <p:cNvPr id="14340" name="Picture 2"/>
          <p:cNvPicPr>
            <a:picLocks noChangeAspect="1" noChangeArrowheads="1"/>
          </p:cNvPicPr>
          <p:nvPr/>
        </p:nvPicPr>
        <p:blipFill>
          <a:blip r:embed="rId3" cstate="print"/>
          <a:srcRect/>
          <a:stretch>
            <a:fillRect/>
          </a:stretch>
        </p:blipFill>
        <p:spPr bwMode="auto">
          <a:xfrm>
            <a:off x="4724400" y="2514600"/>
            <a:ext cx="4419600" cy="2657475"/>
          </a:xfrm>
          <a:prstGeom prst="rect">
            <a:avLst/>
          </a:prstGeom>
          <a:noFill/>
          <a:ln w="9525">
            <a:noFill/>
            <a:miter lim="800000"/>
            <a:headEnd/>
            <a:tailEnd/>
          </a:ln>
        </p:spPr>
      </p:pic>
      <p:sp>
        <p:nvSpPr>
          <p:cNvPr id="14341" name="TextBox 5"/>
          <p:cNvSpPr txBox="1">
            <a:spLocks noChangeArrowheads="1"/>
          </p:cNvSpPr>
          <p:nvPr/>
        </p:nvSpPr>
        <p:spPr bwMode="auto">
          <a:xfrm>
            <a:off x="5638800" y="1447800"/>
            <a:ext cx="2667000" cy="1200150"/>
          </a:xfrm>
          <a:prstGeom prst="rect">
            <a:avLst/>
          </a:prstGeom>
          <a:noFill/>
          <a:ln w="9525">
            <a:noFill/>
            <a:miter lim="800000"/>
            <a:headEnd/>
            <a:tailEnd/>
          </a:ln>
        </p:spPr>
        <p:txBody>
          <a:bodyPr>
            <a:spAutoFit/>
          </a:bodyPr>
          <a:lstStyle/>
          <a:p>
            <a:r>
              <a:rPr lang="en-US">
                <a:latin typeface="Calibri" pitchFamily="34" charset="0"/>
              </a:rPr>
              <a:t>Discharge of the San Marcos River at Luling, TX June 28 - July 18, 2002</a:t>
            </a:r>
          </a:p>
        </p:txBody>
      </p:sp>
      <p:sp>
        <p:nvSpPr>
          <p:cNvPr id="14342" name="TextBox 6"/>
          <p:cNvSpPr txBox="1">
            <a:spLocks noChangeArrowheads="1"/>
          </p:cNvSpPr>
          <p:nvPr/>
        </p:nvSpPr>
        <p:spPr bwMode="auto">
          <a:xfrm>
            <a:off x="381000" y="1600200"/>
            <a:ext cx="4342151" cy="369332"/>
          </a:xfrm>
          <a:prstGeom prst="rect">
            <a:avLst/>
          </a:prstGeom>
          <a:noFill/>
          <a:ln w="9525">
            <a:noFill/>
            <a:miter lim="800000"/>
            <a:headEnd/>
            <a:tailEnd/>
          </a:ln>
        </p:spPr>
        <p:txBody>
          <a:bodyPr wrap="none">
            <a:spAutoFit/>
          </a:bodyPr>
          <a:lstStyle/>
          <a:p>
            <a:r>
              <a:rPr lang="en-US" dirty="0" smtClean="0">
                <a:latin typeface="Calibri" pitchFamily="34" charset="0"/>
              </a:rPr>
              <a:t>USGS </a:t>
            </a:r>
            <a:r>
              <a:rPr lang="en-US" dirty="0" err="1" smtClean="0">
                <a:latin typeface="Calibri" pitchFamily="34" charset="0"/>
              </a:rPr>
              <a:t>Streamflow</a:t>
            </a:r>
            <a:r>
              <a:rPr lang="en-US" dirty="0" smtClean="0">
                <a:latin typeface="Calibri" pitchFamily="34" charset="0"/>
              </a:rPr>
              <a:t> </a:t>
            </a:r>
            <a:r>
              <a:rPr lang="en-US" dirty="0">
                <a:latin typeface="Calibri" pitchFamily="34" charset="0"/>
              </a:rPr>
              <a:t>data in </a:t>
            </a:r>
            <a:r>
              <a:rPr lang="en-US" dirty="0" err="1">
                <a:latin typeface="Calibri" pitchFamily="34" charset="0"/>
              </a:rPr>
              <a:t>WaterML</a:t>
            </a:r>
            <a:r>
              <a:rPr lang="en-US" dirty="0">
                <a:latin typeface="Calibri" pitchFamily="34" charset="0"/>
              </a:rPr>
              <a:t> language</a:t>
            </a:r>
          </a:p>
        </p:txBody>
      </p:sp>
      <p:sp>
        <p:nvSpPr>
          <p:cNvPr id="8" name="TextBox 7"/>
          <p:cNvSpPr txBox="1"/>
          <p:nvPr/>
        </p:nvSpPr>
        <p:spPr>
          <a:xfrm>
            <a:off x="914400" y="6009503"/>
            <a:ext cx="8001000" cy="369332"/>
          </a:xfrm>
          <a:prstGeom prst="rect">
            <a:avLst/>
          </a:prstGeom>
          <a:solidFill>
            <a:srgbClr val="FFFF00"/>
          </a:solidFill>
          <a:ln>
            <a:solidFill>
              <a:schemeClr val="tx2"/>
            </a:solidFill>
          </a:ln>
        </p:spPr>
        <p:txBody>
          <a:bodyPr wrap="square" rtlCol="0">
            <a:spAutoFit/>
          </a:bodyPr>
          <a:lstStyle/>
          <a:p>
            <a:r>
              <a:rPr lang="en-US" dirty="0" smtClean="0"/>
              <a:t>The USGS now publishes its time series data as </a:t>
            </a:r>
            <a:r>
              <a:rPr lang="en-US" dirty="0" err="1" smtClean="0"/>
              <a:t>WaterML</a:t>
            </a:r>
            <a:r>
              <a:rPr lang="en-US" dirty="0" smtClean="0"/>
              <a:t> web services</a:t>
            </a:r>
            <a:endParaRPr lang="en-US" dirty="0"/>
          </a:p>
        </p:txBody>
      </p:sp>
      <p:sp>
        <p:nvSpPr>
          <p:cNvPr id="2" name="Slide Number Placeholder 1"/>
          <p:cNvSpPr>
            <a:spLocks noGrp="1"/>
          </p:cNvSpPr>
          <p:nvPr>
            <p:ph type="sldNum" sz="quarter" idx="12"/>
          </p:nvPr>
        </p:nvSpPr>
        <p:spPr/>
        <p:txBody>
          <a:bodyPr/>
          <a:lstStyle/>
          <a:p>
            <a:fld id="{F82B15EE-1347-4E13-A70E-917AFD644764}" type="slidenum">
              <a:rPr lang="en-US" smtClean="0"/>
              <a:pPr/>
              <a:t>11</a:t>
            </a:fld>
            <a:endParaRPr lang="en-US"/>
          </a:p>
        </p:txBody>
      </p:sp>
    </p:spTree>
    <p:extLst>
      <p:ext uri="{BB962C8B-B14F-4D97-AF65-F5344CB8AC3E}">
        <p14:creationId xmlns:p14="http://schemas.microsoft.com/office/powerpoint/2010/main" val="6517527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River at Austin</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12</a:t>
            </a:fld>
            <a:endParaRPr lang="en-US"/>
          </a:p>
        </p:txBody>
      </p:sp>
      <p:sp>
        <p:nvSpPr>
          <p:cNvPr id="4" name="Rectangle 3"/>
          <p:cNvSpPr/>
          <p:nvPr/>
        </p:nvSpPr>
        <p:spPr>
          <a:xfrm>
            <a:off x="228600" y="2362200"/>
            <a:ext cx="8915400" cy="338554"/>
          </a:xfrm>
          <a:prstGeom prst="rect">
            <a:avLst/>
          </a:prstGeom>
        </p:spPr>
        <p:txBody>
          <a:bodyPr wrap="square">
            <a:spAutoFit/>
          </a:bodyPr>
          <a:lstStyle/>
          <a:p>
            <a:r>
              <a:rPr lang="en-US" sz="1600" dirty="0">
                <a:hlinkClick r:id="rId2"/>
              </a:rPr>
              <a:t>http://</a:t>
            </a:r>
            <a:r>
              <a:rPr lang="en-US" sz="1600" dirty="0" smtClean="0">
                <a:hlinkClick r:id="rId2"/>
              </a:rPr>
              <a:t>waterservices.usgs.gov/nwis/iv?sites=08158000&amp;period=P7D&amp;parameterCd=00060</a:t>
            </a:r>
            <a:r>
              <a:rPr lang="en-US" sz="1600" dirty="0" smtClean="0"/>
              <a:t> </a:t>
            </a:r>
            <a:endParaRPr lang="en-US" sz="1600" dirty="0"/>
          </a:p>
        </p:txBody>
      </p:sp>
      <p:sp>
        <p:nvSpPr>
          <p:cNvPr id="5" name="TextBox 4"/>
          <p:cNvSpPr txBox="1"/>
          <p:nvPr/>
        </p:nvSpPr>
        <p:spPr>
          <a:xfrm>
            <a:off x="364222" y="1524000"/>
            <a:ext cx="8644162" cy="646331"/>
          </a:xfrm>
          <a:prstGeom prst="rect">
            <a:avLst/>
          </a:prstGeom>
          <a:noFill/>
        </p:spPr>
        <p:txBody>
          <a:bodyPr wrap="none" rtlCol="0">
            <a:spAutoFit/>
          </a:bodyPr>
          <a:lstStyle/>
          <a:p>
            <a:pPr algn="ctr"/>
            <a:r>
              <a:rPr lang="en-US" dirty="0" smtClean="0"/>
              <a:t>I accessed this </a:t>
            </a:r>
            <a:r>
              <a:rPr lang="en-US" dirty="0" err="1" smtClean="0"/>
              <a:t>WaterML</a:t>
            </a:r>
            <a:r>
              <a:rPr lang="en-US" dirty="0" smtClean="0"/>
              <a:t> service from </a:t>
            </a:r>
            <a:r>
              <a:rPr lang="en-US" dirty="0" smtClean="0"/>
              <a:t>my hotel in Swansea at 8:21AM </a:t>
            </a:r>
            <a:r>
              <a:rPr lang="en-US" dirty="0" smtClean="0"/>
              <a:t>this </a:t>
            </a:r>
            <a:r>
              <a:rPr lang="en-US" dirty="0" smtClean="0"/>
              <a:t>morning </a:t>
            </a:r>
          </a:p>
          <a:p>
            <a:pPr algn="ctr"/>
            <a:r>
              <a:rPr lang="en-US" dirty="0" smtClean="0"/>
              <a:t>(2:24AM Central Time)</a:t>
            </a:r>
            <a:endParaRPr lang="en-US" dirty="0"/>
          </a:p>
        </p:txBody>
      </p:sp>
      <p:sp>
        <p:nvSpPr>
          <p:cNvPr id="7" name="TextBox 6"/>
          <p:cNvSpPr txBox="1"/>
          <p:nvPr/>
        </p:nvSpPr>
        <p:spPr>
          <a:xfrm>
            <a:off x="786891" y="2806417"/>
            <a:ext cx="8186857" cy="369332"/>
          </a:xfrm>
          <a:prstGeom prst="rect">
            <a:avLst/>
          </a:prstGeom>
          <a:noFill/>
        </p:spPr>
        <p:txBody>
          <a:bodyPr wrap="none" rtlCol="0">
            <a:spAutoFit/>
          </a:bodyPr>
          <a:lstStyle/>
          <a:p>
            <a:r>
              <a:rPr lang="en-US" dirty="0" smtClean="0"/>
              <a:t>And got back these flow data from USGS which are up to </a:t>
            </a:r>
            <a:r>
              <a:rPr lang="en-US" dirty="0" smtClean="0"/>
              <a:t>1:15AM </a:t>
            </a:r>
            <a:r>
              <a:rPr lang="en-US" dirty="0" smtClean="0"/>
              <a:t>Central time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3182676"/>
            <a:ext cx="6751549" cy="337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075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CC27438-E606-4094-8305-7AC57634A0E3}" type="slidenum">
              <a:rPr lang="en-US"/>
              <a:pPr>
                <a:defRPr/>
              </a:pPr>
              <a:t>13</a:t>
            </a:fld>
            <a:endParaRPr lang="en-US" dirty="0"/>
          </a:p>
        </p:txBody>
      </p:sp>
      <p:pic>
        <p:nvPicPr>
          <p:cNvPr id="15364" name="Picture 4"/>
          <p:cNvPicPr>
            <a:picLocks noChangeAspect="1" noChangeArrowheads="1"/>
          </p:cNvPicPr>
          <p:nvPr/>
        </p:nvPicPr>
        <p:blipFill>
          <a:blip r:embed="rId2" cstate="print"/>
          <a:srcRect/>
          <a:stretch>
            <a:fillRect/>
          </a:stretch>
        </p:blipFill>
        <p:spPr bwMode="auto">
          <a:xfrm>
            <a:off x="4114800" y="880413"/>
            <a:ext cx="4448175" cy="895350"/>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4547466" y="1775763"/>
            <a:ext cx="3514725" cy="381000"/>
          </a:xfrm>
          <a:prstGeom prst="rect">
            <a:avLst/>
          </a:prstGeom>
          <a:noFill/>
          <a:ln w="9525">
            <a:noFill/>
            <a:miter lim="800000"/>
            <a:headEnd/>
            <a:tailEnd/>
          </a:ln>
        </p:spPr>
      </p:pic>
      <p:pic>
        <p:nvPicPr>
          <p:cNvPr id="15366" name="Picture 6"/>
          <p:cNvPicPr>
            <a:picLocks noChangeAspect="1" noChangeArrowheads="1"/>
          </p:cNvPicPr>
          <p:nvPr/>
        </p:nvPicPr>
        <p:blipFill>
          <a:blip r:embed="rId4" cstate="print"/>
          <a:srcRect/>
          <a:stretch>
            <a:fillRect/>
          </a:stretch>
        </p:blipFill>
        <p:spPr bwMode="auto">
          <a:xfrm>
            <a:off x="457200" y="911802"/>
            <a:ext cx="2563813" cy="1236663"/>
          </a:xfrm>
          <a:prstGeom prst="rect">
            <a:avLst/>
          </a:prstGeom>
          <a:noFill/>
          <a:ln w="9525">
            <a:noFill/>
            <a:miter lim="800000"/>
            <a:headEnd/>
            <a:tailEnd/>
          </a:ln>
        </p:spPr>
      </p:pic>
      <p:sp>
        <p:nvSpPr>
          <p:cNvPr id="15368" name="TextBox 9"/>
          <p:cNvSpPr txBox="1">
            <a:spLocks noChangeArrowheads="1"/>
          </p:cNvSpPr>
          <p:nvPr/>
        </p:nvSpPr>
        <p:spPr bwMode="auto">
          <a:xfrm>
            <a:off x="1230312" y="381000"/>
            <a:ext cx="6923088" cy="523875"/>
          </a:xfrm>
          <a:prstGeom prst="rect">
            <a:avLst/>
          </a:prstGeom>
          <a:noFill/>
          <a:ln w="9525">
            <a:noFill/>
            <a:miter lim="800000"/>
            <a:headEnd/>
            <a:tailEnd/>
          </a:ln>
        </p:spPr>
        <p:txBody>
          <a:bodyPr wrap="none">
            <a:spAutoFit/>
          </a:bodyPr>
          <a:lstStyle/>
          <a:p>
            <a:r>
              <a:rPr lang="en-US" sz="2800" dirty="0">
                <a:solidFill>
                  <a:schemeClr val="tx2"/>
                </a:solidFill>
                <a:latin typeface="Calibri" pitchFamily="34" charset="0"/>
              </a:rPr>
              <a:t>OGC/WMO Hydrology Domain Working Group</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091" y="2362200"/>
            <a:ext cx="5238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Rectangle 9"/>
          <p:cNvSpPr>
            <a:spLocks noChangeArrowheads="1"/>
          </p:cNvSpPr>
          <p:nvPr/>
        </p:nvSpPr>
        <p:spPr bwMode="auto">
          <a:xfrm>
            <a:off x="762000" y="3352800"/>
            <a:ext cx="7391400" cy="400050"/>
          </a:xfrm>
          <a:prstGeom prst="rect">
            <a:avLst/>
          </a:prstGeom>
          <a:solidFill>
            <a:schemeClr val="bg1"/>
          </a:solidFill>
          <a:ln w="9525">
            <a:solidFill>
              <a:schemeClr val="tx2"/>
            </a:solidFill>
            <a:miter lim="800000"/>
            <a:headEnd/>
            <a:tailEnd/>
          </a:ln>
        </p:spPr>
        <p:txBody>
          <a:bodyPr>
            <a:spAutoFit/>
          </a:bodyPr>
          <a:lstStyle/>
          <a:p>
            <a:r>
              <a:rPr lang="en-US" sz="2000" dirty="0">
                <a:latin typeface="Calibri" pitchFamily="34" charset="0"/>
              </a:rPr>
              <a:t>Design of </a:t>
            </a:r>
            <a:r>
              <a:rPr lang="en-US" sz="2000" dirty="0" err="1">
                <a:latin typeface="Calibri" pitchFamily="34" charset="0"/>
              </a:rPr>
              <a:t>WaterML</a:t>
            </a:r>
            <a:r>
              <a:rPr lang="en-US" sz="2000" dirty="0">
                <a:latin typeface="Calibri" pitchFamily="34" charset="0"/>
              </a:rPr>
              <a:t> 2.0 and testing in Interoperability Experiments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437"/>
            <a:ext cx="9144000" cy="1142757"/>
          </a:xfrm>
        </p:spPr>
        <p:txBody>
          <a:bodyPr/>
          <a:lstStyle/>
          <a:p>
            <a:pPr eaLnBrk="1" hangingPunct="1"/>
            <a:r>
              <a:rPr lang="en-US" sz="4000" dirty="0" smtClean="0"/>
              <a:t>CUAHSI Water Data Services Catalog</a:t>
            </a:r>
          </a:p>
        </p:txBody>
      </p:sp>
      <p:sp>
        <p:nvSpPr>
          <p:cNvPr id="1331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E5A4D4-6644-4310-BFB3-98D8F59A8C92}" type="slidenum">
              <a:rPr lang="en-US" smtClean="0">
                <a:solidFill>
                  <a:srgbClr val="898989"/>
                </a:solidFill>
              </a:rPr>
              <a:pPr/>
              <a:t>14</a:t>
            </a:fld>
            <a:endParaRPr lang="en-US" smtClean="0">
              <a:solidFill>
                <a:srgbClr val="898989"/>
              </a:solidFill>
            </a:endParaRPr>
          </a:p>
        </p:txBody>
      </p:sp>
      <p:pic>
        <p:nvPicPr>
          <p:cNvPr id="13319" name="Picture 2"/>
          <p:cNvPicPr>
            <a:picLocks noChangeAspect="1" noChangeArrowheads="1"/>
          </p:cNvPicPr>
          <p:nvPr/>
        </p:nvPicPr>
        <p:blipFill>
          <a:blip r:embed="rId2" cstate="print"/>
          <a:srcRect/>
          <a:stretch>
            <a:fillRect/>
          </a:stretch>
        </p:blipFill>
        <p:spPr bwMode="auto">
          <a:xfrm>
            <a:off x="871628" y="1067252"/>
            <a:ext cx="7586647" cy="4290787"/>
          </a:xfrm>
          <a:prstGeom prst="rect">
            <a:avLst/>
          </a:prstGeom>
          <a:noFill/>
          <a:ln w="9525">
            <a:noFill/>
            <a:miter lim="800000"/>
            <a:headEnd/>
            <a:tailEnd/>
          </a:ln>
        </p:spPr>
      </p:pic>
      <p:sp>
        <p:nvSpPr>
          <p:cNvPr id="44037" name="TextBox 7"/>
          <p:cNvSpPr txBox="1">
            <a:spLocks noChangeArrowheads="1"/>
          </p:cNvSpPr>
          <p:nvPr/>
        </p:nvSpPr>
        <p:spPr bwMode="auto">
          <a:xfrm>
            <a:off x="0" y="4190596"/>
            <a:ext cx="4114139" cy="2616089"/>
          </a:xfrm>
          <a:prstGeom prst="rect">
            <a:avLst/>
          </a:prstGeom>
          <a:noFill/>
          <a:ln w="9525">
            <a:noFill/>
            <a:miter lim="800000"/>
            <a:headEnd/>
            <a:tailEnd/>
          </a:ln>
        </p:spPr>
        <p:txBody>
          <a:bodyPr lIns="91427" tIns="45714" rIns="91427" bIns="45714">
            <a:spAutoFit/>
          </a:bodyPr>
          <a:lstStyle/>
          <a:p>
            <a:pPr algn="ctr" eaLnBrk="1" hangingPunct="1">
              <a:defRPr/>
            </a:pPr>
            <a:r>
              <a:rPr lang="en-US" sz="2800" dirty="0" smtClean="0">
                <a:solidFill>
                  <a:prstClr val="black"/>
                </a:solidFill>
                <a:latin typeface="Arial" pitchFamily="34" charset="0"/>
              </a:rPr>
              <a:t>69 </a:t>
            </a:r>
            <a:r>
              <a:rPr lang="en-US" sz="2800" dirty="0">
                <a:solidFill>
                  <a:prstClr val="black"/>
                </a:solidFill>
                <a:latin typeface="Arial" pitchFamily="34" charset="0"/>
              </a:rPr>
              <a:t>public services</a:t>
            </a:r>
          </a:p>
          <a:p>
            <a:pPr algn="ctr" eaLnBrk="1" hangingPunct="1">
              <a:defRPr/>
            </a:pPr>
            <a:r>
              <a:rPr lang="en-US" sz="2800" dirty="0" smtClean="0">
                <a:solidFill>
                  <a:prstClr val="black"/>
                </a:solidFill>
                <a:latin typeface="Arial" pitchFamily="34" charset="0"/>
              </a:rPr>
              <a:t>18,000 variables</a:t>
            </a:r>
            <a:endParaRPr lang="en-US" sz="2800" dirty="0">
              <a:solidFill>
                <a:prstClr val="black"/>
              </a:solidFill>
              <a:latin typeface="Arial" pitchFamily="34" charset="0"/>
            </a:endParaRPr>
          </a:p>
          <a:p>
            <a:pPr algn="ctr" eaLnBrk="1" hangingPunct="1">
              <a:defRPr/>
            </a:pPr>
            <a:r>
              <a:rPr lang="en-US" sz="2800" dirty="0" smtClean="0">
                <a:solidFill>
                  <a:prstClr val="black"/>
                </a:solidFill>
                <a:latin typeface="Arial" pitchFamily="34" charset="0"/>
              </a:rPr>
              <a:t>1.9 million </a:t>
            </a:r>
            <a:r>
              <a:rPr lang="en-US" sz="2800" dirty="0">
                <a:solidFill>
                  <a:prstClr val="black"/>
                </a:solidFill>
                <a:latin typeface="Arial" pitchFamily="34" charset="0"/>
              </a:rPr>
              <a:t>sites</a:t>
            </a:r>
          </a:p>
          <a:p>
            <a:pPr algn="ctr" eaLnBrk="1" hangingPunct="1">
              <a:defRPr/>
            </a:pPr>
            <a:r>
              <a:rPr lang="en-US" sz="2800" dirty="0" smtClean="0">
                <a:solidFill>
                  <a:prstClr val="black"/>
                </a:solidFill>
                <a:latin typeface="Arial" pitchFamily="34" charset="0"/>
              </a:rPr>
              <a:t>23 </a:t>
            </a:r>
            <a:r>
              <a:rPr lang="en-US" sz="2800" dirty="0">
                <a:solidFill>
                  <a:prstClr val="black"/>
                </a:solidFill>
                <a:latin typeface="Arial" pitchFamily="34" charset="0"/>
              </a:rPr>
              <a:t>million series</a:t>
            </a:r>
          </a:p>
          <a:p>
            <a:pPr algn="ctr" eaLnBrk="1" hangingPunct="1">
              <a:defRPr/>
            </a:pPr>
            <a:r>
              <a:rPr lang="en-US" sz="2800" dirty="0" smtClean="0">
                <a:solidFill>
                  <a:prstClr val="black"/>
                </a:solidFill>
                <a:latin typeface="Arial" pitchFamily="34" charset="0"/>
              </a:rPr>
              <a:t>5.1 </a:t>
            </a:r>
            <a:r>
              <a:rPr lang="en-US" sz="2800" dirty="0">
                <a:solidFill>
                  <a:prstClr val="black"/>
                </a:solidFill>
                <a:latin typeface="Arial" pitchFamily="34" charset="0"/>
              </a:rPr>
              <a:t>billion data values</a:t>
            </a:r>
          </a:p>
          <a:p>
            <a:pPr algn="ctr" eaLnBrk="1" hangingPunct="1">
              <a:defRPr/>
            </a:pPr>
            <a:r>
              <a:rPr lang="en-US" sz="2000" i="1" dirty="0">
                <a:solidFill>
                  <a:prstClr val="black"/>
                </a:solidFill>
                <a:latin typeface="Arial" pitchFamily="34" charset="0"/>
              </a:rPr>
              <a:t>And growing</a:t>
            </a:r>
            <a:endParaRPr lang="en-US" sz="2800" i="1" dirty="0">
              <a:solidFill>
                <a:prstClr val="black"/>
              </a:solidFill>
              <a:latin typeface="Arial" pitchFamily="34" charset="0"/>
            </a:endParaRPr>
          </a:p>
        </p:txBody>
      </p:sp>
      <p:sp>
        <p:nvSpPr>
          <p:cNvPr id="9" name="TextBox 8"/>
          <p:cNvSpPr txBox="1"/>
          <p:nvPr/>
        </p:nvSpPr>
        <p:spPr>
          <a:xfrm>
            <a:off x="4800600" y="4919020"/>
            <a:ext cx="4038600" cy="1938980"/>
          </a:xfrm>
          <a:prstGeom prst="rect">
            <a:avLst/>
          </a:prstGeom>
          <a:noFill/>
        </p:spPr>
        <p:txBody>
          <a:bodyPr wrap="square" lIns="91427" tIns="45714" rIns="91427" bIns="45714">
            <a:spAutoFit/>
          </a:bodyPr>
          <a:lstStyle/>
          <a:p>
            <a:pPr eaLnBrk="1" hangingPunct="1">
              <a:defRPr/>
            </a:pPr>
            <a:r>
              <a:rPr lang="en-US" sz="2400" i="1" dirty="0">
                <a:solidFill>
                  <a:srgbClr val="FF0000"/>
                </a:solidFill>
                <a:latin typeface="Arial" pitchFamily="34" charset="0"/>
              </a:rPr>
              <a:t>The largest water data</a:t>
            </a:r>
            <a:br>
              <a:rPr lang="en-US" sz="2400" i="1" dirty="0">
                <a:solidFill>
                  <a:srgbClr val="FF0000"/>
                </a:solidFill>
                <a:latin typeface="Arial" pitchFamily="34" charset="0"/>
              </a:rPr>
            </a:br>
            <a:r>
              <a:rPr lang="en-US" sz="2400" i="1" dirty="0">
                <a:solidFill>
                  <a:srgbClr val="FF0000"/>
                </a:solidFill>
                <a:latin typeface="Arial" pitchFamily="34" charset="0"/>
              </a:rPr>
              <a:t>catalog in the </a:t>
            </a:r>
            <a:r>
              <a:rPr lang="en-US" sz="2400" i="1" dirty="0" smtClean="0">
                <a:solidFill>
                  <a:srgbClr val="FF0000"/>
                </a:solidFill>
                <a:latin typeface="Arial" pitchFamily="34" charset="0"/>
              </a:rPr>
              <a:t>world</a:t>
            </a:r>
          </a:p>
          <a:p>
            <a:pPr eaLnBrk="1" hangingPunct="1">
              <a:defRPr/>
            </a:pPr>
            <a:endParaRPr lang="en-US" sz="2400" i="1" dirty="0" smtClean="0">
              <a:solidFill>
                <a:srgbClr val="FF0000"/>
              </a:solidFill>
              <a:latin typeface="Arial" pitchFamily="34" charset="0"/>
            </a:endParaRPr>
          </a:p>
          <a:p>
            <a:pPr eaLnBrk="1" hangingPunct="1">
              <a:defRPr/>
            </a:pPr>
            <a:r>
              <a:rPr lang="en-US" sz="2400" i="1" dirty="0" smtClean="0">
                <a:solidFill>
                  <a:srgbClr val="FF0000"/>
                </a:solidFill>
                <a:latin typeface="Arial" pitchFamily="34" charset="0"/>
              </a:rPr>
              <a:t>maintained at the San Diego Supercomputer Center</a:t>
            </a:r>
            <a:endParaRPr lang="en-US" sz="2400" i="1" dirty="0">
              <a:solidFill>
                <a:srgbClr val="FF0000"/>
              </a:solidFill>
              <a:latin typeface="Arial" pitchFamily="34" charset="0"/>
            </a:endParaRPr>
          </a:p>
        </p:txBody>
      </p:sp>
    </p:spTree>
    <p:extLst>
      <p:ext uri="{BB962C8B-B14F-4D97-AF65-F5344CB8AC3E}">
        <p14:creationId xmlns:p14="http://schemas.microsoft.com/office/powerpoint/2010/main" val="99665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WISKI Water Data Management System</a:t>
            </a:r>
            <a:br>
              <a:rPr lang="en-US" sz="3600" smtClean="0"/>
            </a:br>
            <a:r>
              <a:rPr lang="en-US" sz="2400" i="1" smtClean="0">
                <a:solidFill>
                  <a:schemeClr val="tx2"/>
                </a:solidFill>
              </a:rPr>
              <a:t>from the Kisters company based in Aachen, Germany</a:t>
            </a:r>
          </a:p>
        </p:txBody>
      </p:sp>
      <p:pic>
        <p:nvPicPr>
          <p:cNvPr id="25603" name="Picture 2"/>
          <p:cNvPicPr>
            <a:picLocks noChangeAspect="1" noChangeArrowheads="1"/>
          </p:cNvPicPr>
          <p:nvPr/>
        </p:nvPicPr>
        <p:blipFill>
          <a:blip r:embed="rId2" cstate="print"/>
          <a:srcRect/>
          <a:stretch>
            <a:fillRect/>
          </a:stretch>
        </p:blipFill>
        <p:spPr bwMode="auto">
          <a:xfrm>
            <a:off x="990600" y="1447800"/>
            <a:ext cx="6926263" cy="4927600"/>
          </a:xfrm>
          <a:prstGeom prst="rect">
            <a:avLst/>
          </a:prstGeom>
          <a:noFill/>
          <a:ln w="9525">
            <a:noFill/>
            <a:miter lim="800000"/>
            <a:headEnd/>
            <a:tailEnd/>
          </a:ln>
        </p:spPr>
      </p:pic>
      <p:pic>
        <p:nvPicPr>
          <p:cNvPr id="25604" name="Picture 3"/>
          <p:cNvPicPr>
            <a:picLocks noChangeAspect="1" noChangeArrowheads="1"/>
          </p:cNvPicPr>
          <p:nvPr/>
        </p:nvPicPr>
        <p:blipFill>
          <a:blip r:embed="rId3" cstate="print"/>
          <a:srcRect/>
          <a:stretch>
            <a:fillRect/>
          </a:stretch>
        </p:blipFill>
        <p:spPr bwMode="auto">
          <a:xfrm>
            <a:off x="381000" y="4343400"/>
            <a:ext cx="2257425" cy="714375"/>
          </a:xfrm>
          <a:prstGeom prst="rect">
            <a:avLst/>
          </a:prstGeom>
          <a:noFill/>
          <a:ln w="38100">
            <a:solidFill>
              <a:srgbClr val="FF0000"/>
            </a:solidFill>
            <a:miter lim="800000"/>
            <a:headEnd/>
            <a:tailEnd/>
          </a:ln>
        </p:spPr>
      </p:pic>
      <p:sp>
        <p:nvSpPr>
          <p:cNvPr id="25605" name="TextBox 4"/>
          <p:cNvSpPr txBox="1">
            <a:spLocks noChangeArrowheads="1"/>
          </p:cNvSpPr>
          <p:nvPr/>
        </p:nvSpPr>
        <p:spPr bwMode="auto">
          <a:xfrm>
            <a:off x="4800600" y="4114800"/>
            <a:ext cx="3962400" cy="1384300"/>
          </a:xfrm>
          <a:prstGeom prst="rect">
            <a:avLst/>
          </a:prstGeom>
          <a:solidFill>
            <a:schemeClr val="bg1"/>
          </a:solidFill>
          <a:ln w="38100">
            <a:solidFill>
              <a:srgbClr val="FF0000"/>
            </a:solidFill>
            <a:miter lim="800000"/>
            <a:headEnd/>
            <a:tailEnd/>
          </a:ln>
        </p:spPr>
        <p:txBody>
          <a:bodyPr>
            <a:spAutoFit/>
          </a:bodyPr>
          <a:lstStyle/>
          <a:p>
            <a:pPr algn="ctr"/>
            <a:r>
              <a:rPr lang="en-US" sz="2800"/>
              <a:t>Kisters has adopted the CUAHSI model for water data services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533400" y="1752600"/>
            <a:ext cx="8124825" cy="4714875"/>
          </a:xfrm>
          <a:prstGeom prst="rect">
            <a:avLst/>
          </a:prstGeom>
          <a:solidFill>
            <a:schemeClr val="bg1"/>
          </a:solidFill>
          <a:ln w="9525">
            <a:noFill/>
            <a:miter lim="800000"/>
            <a:headEnd/>
            <a:tailEnd/>
          </a:ln>
        </p:spPr>
      </p:pic>
      <p:sp>
        <p:nvSpPr>
          <p:cNvPr id="26627" name="Title 1"/>
          <p:cNvSpPr>
            <a:spLocks noGrp="1"/>
          </p:cNvSpPr>
          <p:nvPr>
            <p:ph type="title"/>
          </p:nvPr>
        </p:nvSpPr>
        <p:spPr>
          <a:xfrm>
            <a:off x="609600" y="0"/>
            <a:ext cx="8229600" cy="1143000"/>
          </a:xfrm>
        </p:spPr>
        <p:txBody>
          <a:bodyPr/>
          <a:lstStyle/>
          <a:p>
            <a:r>
              <a:rPr lang="en-US" sz="3600" smtClean="0"/>
              <a:t>WISKI Data Systems in the UK and Ireland</a:t>
            </a:r>
          </a:p>
        </p:txBody>
      </p:sp>
      <p:pic>
        <p:nvPicPr>
          <p:cNvPr id="26628" name="Picture 3"/>
          <p:cNvPicPr>
            <a:picLocks noChangeAspect="1" noChangeArrowheads="1"/>
          </p:cNvPicPr>
          <p:nvPr/>
        </p:nvPicPr>
        <p:blipFill>
          <a:blip r:embed="rId3" cstate="print"/>
          <a:srcRect/>
          <a:stretch>
            <a:fillRect/>
          </a:stretch>
        </p:blipFill>
        <p:spPr bwMode="auto">
          <a:xfrm>
            <a:off x="3657600" y="914400"/>
            <a:ext cx="2028825" cy="641350"/>
          </a:xfrm>
          <a:prstGeom prst="rect">
            <a:avLst/>
          </a:prstGeom>
          <a:noFill/>
          <a:ln w="9525">
            <a:solidFill>
              <a:schemeClr val="accent1"/>
            </a:solidFill>
            <a:miter lim="800000"/>
            <a:headEnd/>
            <a:tailEnd/>
          </a:ln>
        </p:spPr>
      </p:pic>
      <p:pic>
        <p:nvPicPr>
          <p:cNvPr id="26629" name="Picture 12"/>
          <p:cNvPicPr>
            <a:picLocks noChangeAspect="1" noChangeArrowheads="1"/>
          </p:cNvPicPr>
          <p:nvPr/>
        </p:nvPicPr>
        <p:blipFill>
          <a:blip r:embed="rId4" cstate="print"/>
          <a:srcRect/>
          <a:stretch>
            <a:fillRect/>
          </a:stretch>
        </p:blipFill>
        <p:spPr bwMode="auto">
          <a:xfrm>
            <a:off x="4003675" y="5334000"/>
            <a:ext cx="2374900" cy="533400"/>
          </a:xfrm>
          <a:prstGeom prst="rect">
            <a:avLst/>
          </a:prstGeom>
          <a:noFill/>
          <a:ln w="9525">
            <a:solidFill>
              <a:schemeClr val="tx1"/>
            </a:solidFill>
            <a:miter lim="800000"/>
            <a:headEnd/>
            <a:tailEnd/>
          </a:ln>
        </p:spPr>
      </p:pic>
      <p:sp>
        <p:nvSpPr>
          <p:cNvPr id="26630" name="Rectangle 5"/>
          <p:cNvSpPr>
            <a:spLocks noChangeArrowheads="1"/>
          </p:cNvSpPr>
          <p:nvPr/>
        </p:nvSpPr>
        <p:spPr bwMode="auto">
          <a:xfrm>
            <a:off x="2438400" y="5943600"/>
            <a:ext cx="6248400" cy="646113"/>
          </a:xfrm>
          <a:prstGeom prst="rect">
            <a:avLst/>
          </a:prstGeom>
          <a:solidFill>
            <a:schemeClr val="bg1"/>
          </a:solidFill>
          <a:ln w="9525">
            <a:solidFill>
              <a:schemeClr val="tx2"/>
            </a:solidFill>
            <a:miter lim="800000"/>
            <a:headEnd/>
            <a:tailEnd/>
          </a:ln>
        </p:spPr>
        <p:txBody>
          <a:bodyPr>
            <a:spAutoFit/>
          </a:bodyPr>
          <a:lstStyle/>
          <a:p>
            <a:r>
              <a:rPr lang="en-US" i="1">
                <a:solidFill>
                  <a:schemeClr val="tx2"/>
                </a:solidFill>
              </a:rPr>
              <a:t>The technology to implement CUAHSI water data services in the UK is already deployed….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533400" y="1752600"/>
            <a:ext cx="8124825" cy="4714875"/>
          </a:xfrm>
          <a:prstGeom prst="rect">
            <a:avLst/>
          </a:prstGeom>
          <a:noFill/>
          <a:ln w="9525">
            <a:noFill/>
            <a:miter lim="800000"/>
            <a:headEnd/>
            <a:tailEnd/>
          </a:ln>
        </p:spPr>
      </p:pic>
      <p:sp>
        <p:nvSpPr>
          <p:cNvPr id="27651" name="Title 1"/>
          <p:cNvSpPr>
            <a:spLocks noGrp="1"/>
          </p:cNvSpPr>
          <p:nvPr>
            <p:ph type="title"/>
          </p:nvPr>
        </p:nvSpPr>
        <p:spPr>
          <a:xfrm>
            <a:off x="609600" y="0"/>
            <a:ext cx="8229600" cy="1143000"/>
          </a:xfrm>
        </p:spPr>
        <p:txBody>
          <a:bodyPr/>
          <a:lstStyle/>
          <a:p>
            <a:r>
              <a:rPr lang="en-US" sz="3600" smtClean="0"/>
              <a:t>WISKI Data Systems in the UK and Ireland</a:t>
            </a:r>
          </a:p>
        </p:txBody>
      </p:sp>
      <p:pic>
        <p:nvPicPr>
          <p:cNvPr id="27652" name="Picture 3"/>
          <p:cNvPicPr>
            <a:picLocks noChangeAspect="1" noChangeArrowheads="1"/>
          </p:cNvPicPr>
          <p:nvPr/>
        </p:nvPicPr>
        <p:blipFill>
          <a:blip r:embed="rId3" cstate="print"/>
          <a:srcRect/>
          <a:stretch>
            <a:fillRect/>
          </a:stretch>
        </p:blipFill>
        <p:spPr bwMode="auto">
          <a:xfrm>
            <a:off x="3657600" y="914400"/>
            <a:ext cx="2028825" cy="641350"/>
          </a:xfrm>
          <a:prstGeom prst="rect">
            <a:avLst/>
          </a:prstGeom>
          <a:noFill/>
          <a:ln w="9525">
            <a:solidFill>
              <a:schemeClr val="accent1"/>
            </a:solidFill>
            <a:miter lim="800000"/>
            <a:headEnd/>
            <a:tailEnd/>
          </a:ln>
        </p:spPr>
      </p:pic>
      <p:pic>
        <p:nvPicPr>
          <p:cNvPr id="27653" name="Picture 12"/>
          <p:cNvPicPr>
            <a:picLocks noChangeAspect="1" noChangeArrowheads="1"/>
          </p:cNvPicPr>
          <p:nvPr/>
        </p:nvPicPr>
        <p:blipFill>
          <a:blip r:embed="rId4" cstate="print"/>
          <a:srcRect/>
          <a:stretch>
            <a:fillRect/>
          </a:stretch>
        </p:blipFill>
        <p:spPr bwMode="auto">
          <a:xfrm>
            <a:off x="4003675" y="5334000"/>
            <a:ext cx="2374900" cy="533400"/>
          </a:xfrm>
          <a:prstGeom prst="rect">
            <a:avLst/>
          </a:prstGeom>
          <a:noFill/>
          <a:ln w="9525">
            <a:solidFill>
              <a:schemeClr val="tx1"/>
            </a:solidFill>
            <a:miter lim="800000"/>
            <a:headEnd/>
            <a:tailEnd/>
          </a:ln>
        </p:spPr>
      </p:pic>
      <p:grpSp>
        <p:nvGrpSpPr>
          <p:cNvPr id="2" name="Group 8"/>
          <p:cNvGrpSpPr>
            <a:grpSpLocks/>
          </p:cNvGrpSpPr>
          <p:nvPr/>
        </p:nvGrpSpPr>
        <p:grpSpPr bwMode="auto">
          <a:xfrm>
            <a:off x="838200" y="1905000"/>
            <a:ext cx="8153400" cy="3324225"/>
            <a:chOff x="762000" y="1524000"/>
            <a:chExt cx="8153841" cy="4171309"/>
          </a:xfrm>
        </p:grpSpPr>
        <p:sp>
          <p:nvSpPr>
            <p:cNvPr id="27655" name="TextBox 6"/>
            <p:cNvSpPr txBox="1">
              <a:spLocks noChangeArrowheads="1"/>
            </p:cNvSpPr>
            <p:nvPr/>
          </p:nvSpPr>
          <p:spPr bwMode="auto">
            <a:xfrm>
              <a:off x="762000" y="1524000"/>
              <a:ext cx="8153841" cy="4171309"/>
            </a:xfrm>
            <a:prstGeom prst="rect">
              <a:avLst/>
            </a:prstGeom>
            <a:solidFill>
              <a:schemeClr val="bg1"/>
            </a:solidFill>
            <a:ln w="9525">
              <a:solidFill>
                <a:schemeClr val="accent1"/>
              </a:solidFill>
              <a:miter lim="800000"/>
              <a:headEnd/>
              <a:tailEnd/>
            </a:ln>
          </p:spPr>
          <p:txBody>
            <a:bodyPr>
              <a:spAutoFit/>
            </a:bodyPr>
            <a:lstStyle/>
            <a:p>
              <a:r>
                <a:rPr lang="en-US" sz="2400"/>
                <a:t>Surface water: 7696</a:t>
              </a:r>
              <a:br>
                <a:rPr lang="en-US" sz="2400"/>
              </a:br>
              <a:r>
                <a:rPr lang="en-US" sz="2400"/>
                <a:t>Rainfall: 13236</a:t>
              </a:r>
              <a:br>
                <a:rPr lang="en-US" sz="2400"/>
              </a:br>
              <a:r>
                <a:rPr lang="en-US" sz="2400"/>
                <a:t>Groundwater: 20184</a:t>
              </a:r>
              <a:br>
                <a:rPr lang="en-US" sz="2400"/>
              </a:br>
              <a:r>
                <a:rPr lang="en-US" sz="2400"/>
                <a:t>Effluent sites: 3658</a:t>
              </a:r>
              <a:br>
                <a:rPr lang="en-US" sz="2400"/>
              </a:br>
              <a:r>
                <a:rPr lang="en-US" sz="2400"/>
                <a:t>Water quality: 237</a:t>
              </a:r>
              <a:br>
                <a:rPr lang="en-US" sz="2400"/>
              </a:br>
              <a:r>
                <a:rPr lang="en-US" sz="2400"/>
                <a:t>Areal: 257 (for calculation of areal rainfall)</a:t>
              </a:r>
              <a:br>
                <a:rPr lang="en-US" sz="2400"/>
              </a:br>
              <a:r>
                <a:rPr lang="en-US" sz="2400"/>
                <a:t>Secondary gauging sites: 43 (for summarizing gaugings)</a:t>
              </a:r>
              <a:br>
                <a:rPr lang="en-US" sz="2400"/>
              </a:br>
              <a:r>
                <a:rPr lang="en-US" sz="2400"/>
                <a:t>Reservoirs: 239</a:t>
              </a:r>
              <a:r>
                <a:rPr lang="en-US"/>
                <a:t/>
              </a:r>
              <a:br>
                <a:rPr lang="en-US"/>
              </a:br>
              <a:endParaRPr lang="en-US"/>
            </a:p>
          </p:txBody>
        </p:sp>
        <p:pic>
          <p:nvPicPr>
            <p:cNvPr id="27656" name="Picture 15" descr="ea"/>
            <p:cNvPicPr>
              <a:picLocks noChangeAspect="1" noChangeArrowheads="1"/>
            </p:cNvPicPr>
            <p:nvPr/>
          </p:nvPicPr>
          <p:blipFill>
            <a:blip r:embed="rId5" cstate="print"/>
            <a:srcRect/>
            <a:stretch>
              <a:fillRect/>
            </a:stretch>
          </p:blipFill>
          <p:spPr bwMode="auto">
            <a:xfrm>
              <a:off x="5237838" y="2025771"/>
              <a:ext cx="2305962" cy="789164"/>
            </a:xfrm>
            <a:prstGeom prst="rect">
              <a:avLst/>
            </a:prstGeom>
            <a:noFill/>
            <a:ln w="9525">
              <a:solidFill>
                <a:schemeClr val="tx1"/>
              </a:solidFill>
              <a:miter lim="800000"/>
              <a:headEnd/>
              <a:tailEnd/>
            </a:ln>
          </p:spPr>
        </p:pic>
        <p:sp>
          <p:nvSpPr>
            <p:cNvPr id="27657" name="TextBox 10"/>
            <p:cNvSpPr txBox="1">
              <a:spLocks noChangeArrowheads="1"/>
            </p:cNvSpPr>
            <p:nvPr/>
          </p:nvSpPr>
          <p:spPr bwMode="auto">
            <a:xfrm>
              <a:off x="5486400" y="2814935"/>
              <a:ext cx="1845377" cy="461665"/>
            </a:xfrm>
            <a:prstGeom prst="rect">
              <a:avLst/>
            </a:prstGeom>
            <a:noFill/>
            <a:ln w="9525">
              <a:solidFill>
                <a:schemeClr val="accent2"/>
              </a:solidFill>
              <a:miter lim="800000"/>
              <a:headEnd/>
              <a:tailEnd/>
            </a:ln>
          </p:spPr>
          <p:txBody>
            <a:bodyPr wrap="none">
              <a:spAutoFit/>
            </a:bodyPr>
            <a:lstStyle/>
            <a:p>
              <a:r>
                <a:rPr lang="en-US" sz="2400"/>
                <a:t>46,000 sites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and Catchment Data Services</a:t>
            </a:r>
            <a:endParaRPr lang="en-US" sz="3600" dirty="0"/>
          </a:p>
        </p:txBody>
      </p:sp>
      <p:sp>
        <p:nvSpPr>
          <p:cNvPr id="3" name="Content Placeholder 2"/>
          <p:cNvSpPr>
            <a:spLocks noGrp="1"/>
          </p:cNvSpPr>
          <p:nvPr>
            <p:ph idx="1"/>
          </p:nvPr>
        </p:nvSpPr>
        <p:spPr/>
        <p:txBody>
          <a:bodyPr/>
          <a:lstStyle/>
          <a:p>
            <a:r>
              <a:rPr lang="en-US" dirty="0" smtClean="0"/>
              <a:t>Water Data Services</a:t>
            </a:r>
          </a:p>
          <a:p>
            <a:pPr lvl="1"/>
            <a:r>
              <a:rPr lang="en-US" dirty="0" err="1" smtClean="0"/>
              <a:t>WaterML</a:t>
            </a:r>
            <a:endParaRPr lang="en-US" dirty="0" smtClean="0"/>
          </a:p>
          <a:p>
            <a:r>
              <a:rPr lang="en-US" i="1" dirty="0" smtClean="0">
                <a:solidFill>
                  <a:srgbClr val="FF0000"/>
                </a:solidFill>
              </a:rPr>
              <a:t>Catchment Data Services</a:t>
            </a:r>
          </a:p>
          <a:p>
            <a:pPr lvl="1"/>
            <a:r>
              <a:rPr lang="en-US" i="1" dirty="0" smtClean="0">
                <a:solidFill>
                  <a:srgbClr val="FF0000"/>
                </a:solidFill>
              </a:rPr>
              <a:t>Watershed and River Data</a:t>
            </a:r>
          </a:p>
        </p:txBody>
      </p:sp>
    </p:spTree>
    <p:extLst>
      <p:ext uri="{BB962C8B-B14F-4D97-AF65-F5344CB8AC3E}">
        <p14:creationId xmlns:p14="http://schemas.microsoft.com/office/powerpoint/2010/main" val="841285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125"/>
          </a:xfrm>
        </p:spPr>
        <p:txBody>
          <a:bodyPr>
            <a:normAutofit fontScale="90000"/>
          </a:bodyPr>
          <a:lstStyle/>
          <a:p>
            <a:pPr>
              <a:defRPr/>
            </a:pPr>
            <a:r>
              <a:rPr lang="en-US" sz="4000" dirty="0" smtClean="0"/>
              <a:t>Organize Water Data Into “Themes” </a:t>
            </a:r>
            <a:r>
              <a:rPr lang="en-US" dirty="0" smtClean="0"/>
              <a:t/>
            </a:r>
            <a:br>
              <a:rPr lang="en-US" dirty="0" smtClean="0"/>
            </a:br>
            <a:endParaRPr lang="en-US" dirty="0"/>
          </a:p>
        </p:txBody>
      </p:sp>
      <p:sp>
        <p:nvSpPr>
          <p:cNvPr id="26" name="Text Placeholder 25"/>
          <p:cNvSpPr>
            <a:spLocks noGrp="1"/>
          </p:cNvSpPr>
          <p:nvPr>
            <p:ph type="body" sz="quarter" idx="10"/>
          </p:nvPr>
        </p:nvSpPr>
        <p:spPr>
          <a:xfrm>
            <a:off x="912813" y="1079500"/>
            <a:ext cx="7313612" cy="342900"/>
          </a:xfrm>
        </p:spPr>
        <p:txBody>
          <a:bodyPr/>
          <a:lstStyle/>
          <a:p>
            <a:pPr>
              <a:defRPr/>
            </a:pPr>
            <a:r>
              <a:rPr dirty="0" smtClean="0">
                <a:solidFill>
                  <a:schemeClr val="accent1"/>
                </a:solidFill>
              </a:rPr>
              <a:t>Integrating Water Data Services From Multiple Sources</a:t>
            </a:r>
            <a:endParaRPr dirty="0">
              <a:solidFill>
                <a:schemeClr val="accent1"/>
              </a:solidFill>
            </a:endParaRPr>
          </a:p>
        </p:txBody>
      </p:sp>
      <p:sp>
        <p:nvSpPr>
          <p:cNvPr id="27" name="Text Placeholder 26"/>
          <p:cNvSpPr>
            <a:spLocks noGrp="1"/>
          </p:cNvSpPr>
          <p:nvPr>
            <p:ph type="body" sz="quarter" idx="11"/>
          </p:nvPr>
        </p:nvSpPr>
        <p:spPr>
          <a:xfrm>
            <a:off x="914400" y="6096000"/>
            <a:ext cx="7315200" cy="457200"/>
          </a:xfrm>
        </p:spPr>
        <p:txBody>
          <a:bodyPr/>
          <a:lstStyle/>
          <a:p>
            <a:pPr>
              <a:defRPr/>
            </a:pPr>
            <a:r>
              <a:rPr lang="en-US" dirty="0" smtClean="0"/>
              <a:t>			</a:t>
            </a:r>
            <a:r>
              <a:rPr lang="en-US" sz="1800" dirty="0" smtClean="0">
                <a:solidFill>
                  <a:schemeClr val="accent1"/>
                </a:solidFill>
              </a:rPr>
              <a:t>. . . Across Groups of Organizations</a:t>
            </a:r>
          </a:p>
        </p:txBody>
      </p:sp>
      <p:pic>
        <p:nvPicPr>
          <p:cNvPr id="45061" name="Picture 24" descr="Figure10_noText.png"/>
          <p:cNvPicPr>
            <a:picLocks noChangeAspect="1"/>
          </p:cNvPicPr>
          <p:nvPr/>
        </p:nvPicPr>
        <p:blipFill>
          <a:blip r:embed="rId3" cstate="print"/>
          <a:srcRect/>
          <a:stretch>
            <a:fillRect/>
          </a:stretch>
        </p:blipFill>
        <p:spPr bwMode="auto">
          <a:xfrm>
            <a:off x="533400" y="1752600"/>
            <a:ext cx="8483889" cy="3276600"/>
          </a:xfrm>
          <a:prstGeom prst="rect">
            <a:avLst/>
          </a:prstGeom>
          <a:noFill/>
          <a:ln w="9525">
            <a:noFill/>
            <a:miter lim="800000"/>
            <a:headEnd/>
            <a:tailEnd/>
          </a:ln>
        </p:spPr>
      </p:pic>
      <p:sp>
        <p:nvSpPr>
          <p:cNvPr id="7" name="TextBox 6"/>
          <p:cNvSpPr txBox="1"/>
          <p:nvPr/>
        </p:nvSpPr>
        <p:spPr>
          <a:xfrm rot="16200000">
            <a:off x="2095422" y="5448378"/>
            <a:ext cx="1055289" cy="369332"/>
          </a:xfrm>
          <a:prstGeom prst="rect">
            <a:avLst/>
          </a:prstGeom>
          <a:noFill/>
        </p:spPr>
        <p:txBody>
          <a:bodyPr wrap="none" rtlCol="0">
            <a:spAutoFit/>
          </a:bodyPr>
          <a:lstStyle/>
          <a:p>
            <a:r>
              <a:rPr lang="en-US" dirty="0" err="1" smtClean="0"/>
              <a:t>WaterML</a:t>
            </a:r>
            <a:endParaRPr lang="en-US" dirty="0"/>
          </a:p>
        </p:txBody>
      </p:sp>
      <p:sp>
        <p:nvSpPr>
          <p:cNvPr id="8" name="TextBox 7"/>
          <p:cNvSpPr txBox="1"/>
          <p:nvPr/>
        </p:nvSpPr>
        <p:spPr>
          <a:xfrm rot="16200000">
            <a:off x="6438822" y="5372178"/>
            <a:ext cx="1055289" cy="369332"/>
          </a:xfrm>
          <a:prstGeom prst="rect">
            <a:avLst/>
          </a:prstGeom>
          <a:noFill/>
        </p:spPr>
        <p:txBody>
          <a:bodyPr wrap="none" rtlCol="0">
            <a:spAutoFit/>
          </a:bodyPr>
          <a:lstStyle/>
          <a:p>
            <a:r>
              <a:rPr lang="en-US" dirty="0" err="1" smtClean="0"/>
              <a:t>WaterML</a:t>
            </a:r>
            <a:endParaRPr lang="en-US" dirty="0"/>
          </a:p>
        </p:txBody>
      </p:sp>
      <p:sp>
        <p:nvSpPr>
          <p:cNvPr id="9" name="TextBox 8"/>
          <p:cNvSpPr txBox="1"/>
          <p:nvPr/>
        </p:nvSpPr>
        <p:spPr>
          <a:xfrm rot="16200000">
            <a:off x="3543222" y="5448378"/>
            <a:ext cx="1055289" cy="369332"/>
          </a:xfrm>
          <a:prstGeom prst="rect">
            <a:avLst/>
          </a:prstGeom>
          <a:noFill/>
        </p:spPr>
        <p:txBody>
          <a:bodyPr wrap="none" rtlCol="0">
            <a:spAutoFit/>
          </a:bodyPr>
          <a:lstStyle/>
          <a:p>
            <a:r>
              <a:rPr lang="en-US" dirty="0" err="1" smtClean="0"/>
              <a:t>WaterML</a:t>
            </a:r>
            <a:endParaRPr lang="en-US" dirty="0"/>
          </a:p>
        </p:txBody>
      </p:sp>
      <p:sp>
        <p:nvSpPr>
          <p:cNvPr id="10" name="TextBox 9"/>
          <p:cNvSpPr txBox="1"/>
          <p:nvPr/>
        </p:nvSpPr>
        <p:spPr>
          <a:xfrm rot="16200000">
            <a:off x="4914822" y="5372178"/>
            <a:ext cx="1055289" cy="369332"/>
          </a:xfrm>
          <a:prstGeom prst="rect">
            <a:avLst/>
          </a:prstGeom>
          <a:noFill/>
        </p:spPr>
        <p:txBody>
          <a:bodyPr wrap="none" rtlCol="0">
            <a:spAutoFit/>
          </a:bodyPr>
          <a:lstStyle/>
          <a:p>
            <a:r>
              <a:rPr lang="en-US" dirty="0" err="1" smtClean="0"/>
              <a:t>WaterML</a:t>
            </a:r>
            <a:endParaRPr lang="en-US" dirty="0"/>
          </a:p>
        </p:txBody>
      </p:sp>
      <p:sp>
        <p:nvSpPr>
          <p:cNvPr id="11" name="TextBox 10"/>
          <p:cNvSpPr txBox="1"/>
          <p:nvPr/>
        </p:nvSpPr>
        <p:spPr>
          <a:xfrm rot="16200000">
            <a:off x="7734222" y="5372179"/>
            <a:ext cx="1055289" cy="369332"/>
          </a:xfrm>
          <a:prstGeom prst="rect">
            <a:avLst/>
          </a:prstGeom>
          <a:noFill/>
        </p:spPr>
        <p:txBody>
          <a:bodyPr wrap="none" rtlCol="0">
            <a:spAutoFit/>
          </a:bodyPr>
          <a:lstStyle/>
          <a:p>
            <a:r>
              <a:rPr lang="en-US" dirty="0" err="1" smtClean="0"/>
              <a:t>WaterML</a:t>
            </a:r>
            <a:endParaRPr lang="en-US" dirty="0"/>
          </a:p>
        </p:txBody>
      </p:sp>
    </p:spTree>
    <p:extLst>
      <p:ext uri="{BB962C8B-B14F-4D97-AF65-F5344CB8AC3E}">
        <p14:creationId xmlns:p14="http://schemas.microsoft.com/office/powerpoint/2010/main" val="28281384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and Catchment Data Services</a:t>
            </a:r>
            <a:endParaRPr lang="en-US" sz="3600" dirty="0"/>
          </a:p>
        </p:txBody>
      </p:sp>
      <p:sp>
        <p:nvSpPr>
          <p:cNvPr id="3" name="Content Placeholder 2"/>
          <p:cNvSpPr>
            <a:spLocks noGrp="1"/>
          </p:cNvSpPr>
          <p:nvPr>
            <p:ph idx="1"/>
          </p:nvPr>
        </p:nvSpPr>
        <p:spPr/>
        <p:txBody>
          <a:bodyPr/>
          <a:lstStyle/>
          <a:p>
            <a:r>
              <a:rPr lang="en-US" dirty="0" smtClean="0"/>
              <a:t>Water Data Services</a:t>
            </a:r>
          </a:p>
          <a:p>
            <a:pPr lvl="1"/>
            <a:r>
              <a:rPr lang="en-US" dirty="0" err="1" smtClean="0"/>
              <a:t>WaterML</a:t>
            </a:r>
            <a:endParaRPr lang="en-US" dirty="0" smtClean="0"/>
          </a:p>
          <a:p>
            <a:r>
              <a:rPr lang="en-US" dirty="0" smtClean="0"/>
              <a:t>Catchment Data Services</a:t>
            </a:r>
          </a:p>
          <a:p>
            <a:pPr lvl="1"/>
            <a:r>
              <a:rPr lang="en-US" dirty="0" smtClean="0"/>
              <a:t>Watershed and River Data</a:t>
            </a:r>
          </a:p>
        </p:txBody>
      </p:sp>
    </p:spTree>
    <p:extLst>
      <p:ext uri="{BB962C8B-B14F-4D97-AF65-F5344CB8AC3E}">
        <p14:creationId xmlns:p14="http://schemas.microsoft.com/office/powerpoint/2010/main" val="333940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1920240" y="457200"/>
            <a:ext cx="7067550" cy="5753100"/>
          </a:xfrm>
          <a:prstGeom prst="rect">
            <a:avLst/>
          </a:prstGeom>
          <a:noFill/>
          <a:ln w="9525">
            <a:noFill/>
            <a:miter lim="800000"/>
            <a:headEnd/>
            <a:tailEnd/>
          </a:ln>
        </p:spPr>
      </p:pic>
      <p:sp>
        <p:nvSpPr>
          <p:cNvPr id="5" name="TextBox 4"/>
          <p:cNvSpPr txBox="1"/>
          <p:nvPr/>
        </p:nvSpPr>
        <p:spPr>
          <a:xfrm>
            <a:off x="228600" y="304800"/>
            <a:ext cx="3048000" cy="1323439"/>
          </a:xfrm>
          <a:prstGeom prst="rect">
            <a:avLst/>
          </a:prstGeom>
          <a:noFill/>
        </p:spPr>
        <p:txBody>
          <a:bodyPr wrap="square" rtlCol="0">
            <a:spAutoFit/>
          </a:bodyPr>
          <a:lstStyle/>
          <a:p>
            <a:r>
              <a:rPr lang="en-US" sz="4000" b="1" dirty="0" err="1" smtClean="0">
                <a:solidFill>
                  <a:schemeClr val="tx2">
                    <a:lumMod val="40000"/>
                    <a:lumOff val="60000"/>
                  </a:schemeClr>
                </a:solidFill>
                <a:effectLst>
                  <a:outerShdw blurRad="38100" dist="38100" dir="2700000" algn="tl">
                    <a:srgbClr val="000000">
                      <a:alpha val="43137"/>
                    </a:srgbClr>
                  </a:outerShdw>
                </a:effectLst>
              </a:rPr>
              <a:t>Streamflow</a:t>
            </a:r>
            <a:r>
              <a:rPr lang="en-US" sz="4000" b="1" dirty="0" smtClean="0">
                <a:solidFill>
                  <a:schemeClr val="tx2">
                    <a:lumMod val="40000"/>
                    <a:lumOff val="60000"/>
                  </a:schemeClr>
                </a:solidFill>
                <a:effectLst>
                  <a:outerShdw blurRad="38100" dist="38100" dir="2700000" algn="tl">
                    <a:srgbClr val="000000">
                      <a:alpha val="43137"/>
                    </a:srgbClr>
                  </a:outerShdw>
                </a:effectLst>
              </a:rPr>
              <a:t> Data Services</a:t>
            </a: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2 services</a:t>
            </a:r>
          </a:p>
          <a:p>
            <a:r>
              <a:rPr lang="en-US" sz="2800" b="1" dirty="0" smtClean="0"/>
              <a:t>7  variables</a:t>
            </a:r>
          </a:p>
          <a:p>
            <a:r>
              <a:rPr lang="en-US" sz="2800" b="1" dirty="0" smtClean="0"/>
              <a:t>4,363 sites</a:t>
            </a:r>
          </a:p>
          <a:p>
            <a:r>
              <a:rPr lang="en-US" sz="2800" b="1" dirty="0" smtClean="0"/>
              <a:t>11,484 series</a:t>
            </a:r>
          </a:p>
          <a:p>
            <a:r>
              <a:rPr lang="en-US" sz="2800" b="1" dirty="0" smtClean="0"/>
              <a:t>9,493,968 records</a:t>
            </a:r>
          </a:p>
        </p:txBody>
      </p:sp>
      <p:pic>
        <p:nvPicPr>
          <p:cNvPr id="2052" name="Picture 4"/>
          <p:cNvPicPr>
            <a:picLocks noChangeAspect="1" noChangeArrowheads="1"/>
          </p:cNvPicPr>
          <p:nvPr/>
        </p:nvPicPr>
        <p:blipFill>
          <a:blip r:embed="rId4" cstate="print"/>
          <a:srcRect/>
          <a:stretch>
            <a:fillRect/>
          </a:stretch>
        </p:blipFill>
        <p:spPr bwMode="auto">
          <a:xfrm>
            <a:off x="3810000" y="4572000"/>
            <a:ext cx="1348490" cy="1935480"/>
          </a:xfrm>
          <a:prstGeom prst="rect">
            <a:avLst/>
          </a:prstGeom>
          <a:noFill/>
          <a:ln w="9525">
            <a:noFill/>
            <a:miter lim="800000"/>
            <a:headEnd/>
            <a:tailEnd/>
          </a:ln>
        </p:spPr>
      </p:pic>
    </p:spTree>
    <p:extLst>
      <p:ext uri="{BB962C8B-B14F-4D97-AF65-F5344CB8AC3E}">
        <p14:creationId xmlns:p14="http://schemas.microsoft.com/office/powerpoint/2010/main" val="566964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20240" y="457200"/>
            <a:ext cx="7067550" cy="5762625"/>
          </a:xfrm>
          <a:prstGeom prst="rect">
            <a:avLst/>
          </a:prstGeom>
          <a:noFill/>
          <a:ln w="9525">
            <a:noFill/>
            <a:miter lim="800000"/>
            <a:headEnd/>
            <a:tailEnd/>
          </a:ln>
        </p:spPr>
      </p:pic>
      <p:sp>
        <p:nvSpPr>
          <p:cNvPr id="5" name="TextBox 4"/>
          <p:cNvSpPr txBox="1"/>
          <p:nvPr/>
        </p:nvSpPr>
        <p:spPr>
          <a:xfrm>
            <a:off x="228600" y="304800"/>
            <a:ext cx="3352800" cy="2554545"/>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Water</a:t>
            </a:r>
          </a:p>
          <a:p>
            <a:r>
              <a:rPr lang="en-US" sz="4000" b="1" dirty="0" smtClean="0">
                <a:solidFill>
                  <a:srgbClr val="FF0000"/>
                </a:solidFill>
                <a:effectLst>
                  <a:outerShdw blurRad="38100" dist="38100" dir="2700000" algn="tl">
                    <a:srgbClr val="000000">
                      <a:alpha val="43137"/>
                    </a:srgbClr>
                  </a:outerShdw>
                </a:effectLst>
              </a:rPr>
              <a:t>Temperature Data Services</a:t>
            </a: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6 services</a:t>
            </a:r>
          </a:p>
          <a:p>
            <a:r>
              <a:rPr lang="en-US" sz="2800" b="1" dirty="0" smtClean="0"/>
              <a:t>11  variables</a:t>
            </a:r>
          </a:p>
          <a:p>
            <a:r>
              <a:rPr lang="en-US" sz="2800" b="1" dirty="0" smtClean="0"/>
              <a:t>11,158 sites</a:t>
            </a:r>
          </a:p>
          <a:p>
            <a:r>
              <a:rPr lang="en-US" sz="2800" b="1" dirty="0" smtClean="0"/>
              <a:t>22,953 series</a:t>
            </a:r>
          </a:p>
          <a:p>
            <a:r>
              <a:rPr lang="en-US" sz="2800" b="1" dirty="0" smtClean="0"/>
              <a:t>1,546,841 records</a:t>
            </a:r>
          </a:p>
        </p:txBody>
      </p:sp>
    </p:spTree>
    <p:extLst>
      <p:ext uri="{BB962C8B-B14F-4D97-AF65-F5344CB8AC3E}">
        <p14:creationId xmlns:p14="http://schemas.microsoft.com/office/powerpoint/2010/main" val="14657827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920240" y="457200"/>
            <a:ext cx="7067550" cy="5762625"/>
          </a:xfrm>
          <a:prstGeom prst="rect">
            <a:avLst/>
          </a:prstGeom>
          <a:noFill/>
          <a:ln w="9525">
            <a:noFill/>
            <a:miter lim="800000"/>
            <a:headEnd/>
            <a:tailEnd/>
          </a:ln>
        </p:spPr>
      </p:pic>
      <p:sp>
        <p:nvSpPr>
          <p:cNvPr id="5" name="TextBox 4"/>
          <p:cNvSpPr txBox="1"/>
          <p:nvPr/>
        </p:nvSpPr>
        <p:spPr>
          <a:xfrm>
            <a:off x="228600" y="304800"/>
            <a:ext cx="3048000" cy="1323439"/>
          </a:xfrm>
          <a:prstGeom prst="rect">
            <a:avLst/>
          </a:prstGeom>
          <a:noFill/>
        </p:spPr>
        <p:txBody>
          <a:bodyPr wrap="square" rtlCol="0">
            <a:spAutoFit/>
          </a:bodyPr>
          <a:lstStyle/>
          <a:p>
            <a:r>
              <a:rPr lang="en-US" sz="4000" b="1" dirty="0" smtClean="0">
                <a:solidFill>
                  <a:srgbClr val="FF6600"/>
                </a:solidFill>
                <a:effectLst>
                  <a:outerShdw blurRad="38100" dist="38100" dir="2700000" algn="tl">
                    <a:srgbClr val="000000">
                      <a:alpha val="43137"/>
                    </a:srgbClr>
                  </a:outerShdw>
                </a:effectLst>
              </a:rPr>
              <a:t>Bacteria Data Services</a:t>
            </a: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1 service</a:t>
            </a:r>
          </a:p>
          <a:p>
            <a:r>
              <a:rPr lang="en-US" sz="2800" b="1" dirty="0" smtClean="0"/>
              <a:t>21  variables</a:t>
            </a:r>
          </a:p>
          <a:p>
            <a:r>
              <a:rPr lang="en-US" sz="2800" b="1" dirty="0" smtClean="0"/>
              <a:t>4,801 sites</a:t>
            </a:r>
          </a:p>
          <a:p>
            <a:r>
              <a:rPr lang="en-US" sz="2800" b="1" dirty="0" smtClean="0"/>
              <a:t>15,483 series</a:t>
            </a:r>
          </a:p>
          <a:p>
            <a:r>
              <a:rPr lang="en-US" sz="2800" b="1" dirty="0" smtClean="0"/>
              <a:t>297,849 records</a:t>
            </a:r>
          </a:p>
        </p:txBody>
      </p:sp>
    </p:spTree>
    <p:extLst>
      <p:ext uri="{BB962C8B-B14F-4D97-AF65-F5344CB8AC3E}">
        <p14:creationId xmlns:p14="http://schemas.microsoft.com/office/powerpoint/2010/main" val="39919878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8915400" cy="1143000"/>
          </a:xfrm>
        </p:spPr>
        <p:txBody>
          <a:bodyPr/>
          <a:lstStyle/>
          <a:p>
            <a:r>
              <a:rPr lang="en-US" smtClean="0"/>
              <a:t>A Virtual Observatory for Catchments</a:t>
            </a:r>
          </a:p>
        </p:txBody>
      </p:sp>
      <p:grpSp>
        <p:nvGrpSpPr>
          <p:cNvPr id="6147" name="Group 41"/>
          <p:cNvGrpSpPr>
            <a:grpSpLocks/>
          </p:cNvGrpSpPr>
          <p:nvPr/>
        </p:nvGrpSpPr>
        <p:grpSpPr bwMode="auto">
          <a:xfrm>
            <a:off x="762000" y="990600"/>
            <a:ext cx="7372350" cy="5678488"/>
            <a:chOff x="533400" y="1179513"/>
            <a:chExt cx="7372350" cy="5678487"/>
          </a:xfrm>
        </p:grpSpPr>
        <p:pic>
          <p:nvPicPr>
            <p:cNvPr id="6150" name="Picture 7"/>
            <p:cNvPicPr>
              <a:picLocks noChangeArrowheads="1"/>
            </p:cNvPicPr>
            <p:nvPr/>
          </p:nvPicPr>
          <p:blipFill>
            <a:blip r:embed="rId2" cstate="print"/>
            <a:srcRect/>
            <a:stretch>
              <a:fillRect/>
            </a:stretch>
          </p:blipFill>
          <p:spPr bwMode="auto">
            <a:xfrm>
              <a:off x="533400" y="1179513"/>
              <a:ext cx="7372350" cy="5678487"/>
            </a:xfrm>
            <a:prstGeom prst="rect">
              <a:avLst/>
            </a:prstGeom>
            <a:noFill/>
            <a:ln w="12700">
              <a:noFill/>
              <a:miter lim="800000"/>
              <a:headEnd/>
              <a:tailEnd/>
            </a:ln>
          </p:spPr>
        </p:pic>
        <p:pic>
          <p:nvPicPr>
            <p:cNvPr id="615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3657600"/>
              <a:ext cx="2529682" cy="1397694"/>
            </a:xfrm>
            <a:prstGeom prst="rect">
              <a:avLst/>
            </a:prstGeom>
            <a:noFill/>
            <a:ln w="9525">
              <a:noFill/>
              <a:miter lim="800000"/>
              <a:headEnd/>
              <a:tailEnd/>
            </a:ln>
          </p:spPr>
        </p:pic>
        <p:pic>
          <p:nvPicPr>
            <p:cNvPr id="6152" name="Picture 19" descr="Chart"/>
            <p:cNvPicPr>
              <a:picLocks noChangeAspect="1" noChangeArrowheads="1"/>
            </p:cNvPicPr>
            <p:nvPr/>
          </p:nvPicPr>
          <p:blipFill>
            <a:blip r:embed="rId4" cstate="print"/>
            <a:srcRect/>
            <a:stretch>
              <a:fillRect/>
            </a:stretch>
          </p:blipFill>
          <p:spPr bwMode="auto">
            <a:xfrm>
              <a:off x="5334000" y="4570354"/>
              <a:ext cx="2128076" cy="1041048"/>
            </a:xfrm>
            <a:prstGeom prst="rect">
              <a:avLst/>
            </a:prstGeom>
            <a:noFill/>
            <a:ln w="9525">
              <a:noFill/>
              <a:miter lim="800000"/>
              <a:headEnd/>
              <a:tailEnd/>
            </a:ln>
          </p:spPr>
        </p:pic>
        <p:pic>
          <p:nvPicPr>
            <p:cNvPr id="6153" name="Picture 2"/>
            <p:cNvPicPr>
              <a:picLocks noChangeAspect="1" noChangeArrowheads="1"/>
            </p:cNvPicPr>
            <p:nvPr/>
          </p:nvPicPr>
          <p:blipFill>
            <a:blip r:embed="rId5" cstate="print"/>
            <a:srcRect/>
            <a:stretch>
              <a:fillRect/>
            </a:stretch>
          </p:blipFill>
          <p:spPr bwMode="auto">
            <a:xfrm>
              <a:off x="1143000" y="4267200"/>
              <a:ext cx="1628775" cy="1260122"/>
            </a:xfrm>
            <a:prstGeom prst="rect">
              <a:avLst/>
            </a:prstGeom>
            <a:noFill/>
            <a:ln w="9525">
              <a:noFill/>
              <a:miter lim="800000"/>
              <a:headEnd/>
              <a:tailEnd/>
            </a:ln>
          </p:spPr>
        </p:pic>
        <p:pic>
          <p:nvPicPr>
            <p:cNvPr id="6154" name="Picture 3"/>
            <p:cNvPicPr>
              <a:picLocks noChangeAspect="1" noChangeArrowheads="1"/>
            </p:cNvPicPr>
            <p:nvPr/>
          </p:nvPicPr>
          <p:blipFill>
            <a:blip r:embed="rId6" cstate="print"/>
            <a:srcRect/>
            <a:stretch>
              <a:fillRect/>
            </a:stretch>
          </p:blipFill>
          <p:spPr bwMode="auto">
            <a:xfrm>
              <a:off x="4495800" y="2133600"/>
              <a:ext cx="1514569" cy="1390650"/>
            </a:xfrm>
            <a:prstGeom prst="rect">
              <a:avLst/>
            </a:prstGeom>
            <a:noFill/>
            <a:ln w="9525">
              <a:noFill/>
              <a:miter lim="800000"/>
              <a:headEnd/>
              <a:tailEnd/>
            </a:ln>
          </p:spPr>
        </p:pic>
        <p:grpSp>
          <p:nvGrpSpPr>
            <p:cNvPr id="6155" name="Group 18"/>
            <p:cNvGrpSpPr>
              <a:grpSpLocks/>
            </p:cNvGrpSpPr>
            <p:nvPr/>
          </p:nvGrpSpPr>
          <p:grpSpPr bwMode="auto">
            <a:xfrm>
              <a:off x="2209800" y="2133600"/>
              <a:ext cx="1857375" cy="1383148"/>
              <a:chOff x="838200" y="4648200"/>
              <a:chExt cx="2543175" cy="1840348"/>
            </a:xfrm>
          </p:grpSpPr>
          <p:grpSp>
            <p:nvGrpSpPr>
              <p:cNvPr id="6165" name="Group 16"/>
              <p:cNvGrpSpPr>
                <a:grpSpLocks/>
              </p:cNvGrpSpPr>
              <p:nvPr/>
            </p:nvGrpSpPr>
            <p:grpSpPr bwMode="auto">
              <a:xfrm>
                <a:off x="838200" y="4800600"/>
                <a:ext cx="2543175" cy="1687948"/>
                <a:chOff x="838200" y="4800600"/>
                <a:chExt cx="2543175" cy="1687948"/>
              </a:xfrm>
            </p:grpSpPr>
            <p:pic>
              <p:nvPicPr>
                <p:cNvPr id="6167" name="Picture 4"/>
                <p:cNvPicPr>
                  <a:picLocks noChangeAspect="1" noChangeArrowheads="1"/>
                </p:cNvPicPr>
                <p:nvPr/>
              </p:nvPicPr>
              <p:blipFill>
                <a:blip r:embed="rId7" cstate="print"/>
                <a:srcRect/>
                <a:stretch>
                  <a:fillRect/>
                </a:stretch>
              </p:blipFill>
              <p:spPr bwMode="auto">
                <a:xfrm>
                  <a:off x="838200" y="4800600"/>
                  <a:ext cx="2543175" cy="1687948"/>
                </a:xfrm>
                <a:prstGeom prst="rect">
                  <a:avLst/>
                </a:prstGeom>
                <a:noFill/>
                <a:ln w="9525">
                  <a:noFill/>
                  <a:miter lim="800000"/>
                  <a:headEnd/>
                  <a:tailEnd/>
                </a:ln>
              </p:spPr>
            </p:pic>
            <p:sp>
              <p:nvSpPr>
                <p:cNvPr id="16" name="Rectangle 15"/>
                <p:cNvSpPr/>
                <p:nvPr/>
              </p:nvSpPr>
              <p:spPr>
                <a:xfrm>
                  <a:off x="838200" y="6095091"/>
                  <a:ext cx="380390" cy="382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Rectangle 17"/>
              <p:cNvSpPr/>
              <p:nvPr/>
            </p:nvSpPr>
            <p:spPr>
              <a:xfrm>
                <a:off x="1677230" y="4648201"/>
                <a:ext cx="1065090" cy="228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156" name="TextBox 20"/>
            <p:cNvSpPr txBox="1">
              <a:spLocks noChangeArrowheads="1"/>
            </p:cNvSpPr>
            <p:nvPr/>
          </p:nvSpPr>
          <p:spPr bwMode="auto">
            <a:xfrm>
              <a:off x="3048000" y="2286000"/>
              <a:ext cx="1120820" cy="369332"/>
            </a:xfrm>
            <a:prstGeom prst="rect">
              <a:avLst/>
            </a:prstGeom>
            <a:noFill/>
            <a:ln w="9525">
              <a:noFill/>
              <a:miter lim="800000"/>
              <a:headEnd/>
              <a:tailEnd/>
            </a:ln>
          </p:spPr>
          <p:txBody>
            <a:bodyPr wrap="none">
              <a:spAutoFit/>
            </a:bodyPr>
            <a:lstStyle/>
            <a:p>
              <a:r>
                <a:rPr lang="en-US"/>
                <a:t>Modeling</a:t>
              </a:r>
            </a:p>
          </p:txBody>
        </p:sp>
        <p:sp>
          <p:nvSpPr>
            <p:cNvPr id="6157" name="TextBox 21"/>
            <p:cNvSpPr txBox="1">
              <a:spLocks noChangeArrowheads="1"/>
            </p:cNvSpPr>
            <p:nvPr/>
          </p:nvSpPr>
          <p:spPr bwMode="auto">
            <a:xfrm>
              <a:off x="1143000" y="3581400"/>
              <a:ext cx="1523999" cy="646331"/>
            </a:xfrm>
            <a:prstGeom prst="rect">
              <a:avLst/>
            </a:prstGeom>
            <a:noFill/>
            <a:ln w="9525">
              <a:noFill/>
              <a:miter lim="800000"/>
              <a:headEnd/>
              <a:tailEnd/>
            </a:ln>
          </p:spPr>
          <p:txBody>
            <a:bodyPr>
              <a:spAutoFit/>
            </a:bodyPr>
            <a:lstStyle/>
            <a:p>
              <a:pPr algn="ctr"/>
              <a:r>
                <a:rPr lang="en-US"/>
                <a:t>Weather and Climate</a:t>
              </a:r>
            </a:p>
          </p:txBody>
        </p:sp>
        <p:sp>
          <p:nvSpPr>
            <p:cNvPr id="6158" name="TextBox 22"/>
            <p:cNvSpPr txBox="1">
              <a:spLocks noChangeArrowheads="1"/>
            </p:cNvSpPr>
            <p:nvPr/>
          </p:nvSpPr>
          <p:spPr bwMode="auto">
            <a:xfrm>
              <a:off x="5715000" y="4191000"/>
              <a:ext cx="1523999" cy="369332"/>
            </a:xfrm>
            <a:prstGeom prst="rect">
              <a:avLst/>
            </a:prstGeom>
            <a:noFill/>
            <a:ln w="9525">
              <a:noFill/>
              <a:miter lim="800000"/>
              <a:headEnd/>
              <a:tailEnd/>
            </a:ln>
          </p:spPr>
          <p:txBody>
            <a:bodyPr>
              <a:spAutoFit/>
            </a:bodyPr>
            <a:lstStyle/>
            <a:p>
              <a:pPr algn="ctr"/>
              <a:r>
                <a:rPr lang="en-US"/>
                <a:t>Monitoring</a:t>
              </a:r>
            </a:p>
          </p:txBody>
        </p:sp>
        <p:sp>
          <p:nvSpPr>
            <p:cNvPr id="6159" name="TextBox 23"/>
            <p:cNvSpPr txBox="1">
              <a:spLocks noChangeArrowheads="1"/>
            </p:cNvSpPr>
            <p:nvPr/>
          </p:nvSpPr>
          <p:spPr bwMode="auto">
            <a:xfrm>
              <a:off x="5867400" y="2514600"/>
              <a:ext cx="1523999" cy="646331"/>
            </a:xfrm>
            <a:prstGeom prst="rect">
              <a:avLst/>
            </a:prstGeom>
            <a:noFill/>
            <a:ln w="9525">
              <a:noFill/>
              <a:miter lim="800000"/>
              <a:headEnd/>
              <a:tailEnd/>
            </a:ln>
          </p:spPr>
          <p:txBody>
            <a:bodyPr>
              <a:spAutoFit/>
            </a:bodyPr>
            <a:lstStyle/>
            <a:p>
              <a:pPr algn="ctr"/>
              <a:r>
                <a:rPr lang="en-US"/>
                <a:t>Remote Sensing</a:t>
              </a:r>
            </a:p>
          </p:txBody>
        </p:sp>
        <p:sp>
          <p:nvSpPr>
            <p:cNvPr id="6160" name="TextBox 24"/>
            <p:cNvSpPr txBox="1">
              <a:spLocks noChangeArrowheads="1"/>
            </p:cNvSpPr>
            <p:nvPr/>
          </p:nvSpPr>
          <p:spPr bwMode="auto">
            <a:xfrm>
              <a:off x="3276600" y="4876800"/>
              <a:ext cx="1300356" cy="369332"/>
            </a:xfrm>
            <a:prstGeom prst="rect">
              <a:avLst/>
            </a:prstGeom>
            <a:noFill/>
            <a:ln w="9525">
              <a:noFill/>
              <a:miter lim="800000"/>
              <a:headEnd/>
              <a:tailEnd/>
            </a:ln>
          </p:spPr>
          <p:txBody>
            <a:bodyPr wrap="none">
              <a:spAutoFit/>
            </a:bodyPr>
            <a:lstStyle/>
            <a:p>
              <a:r>
                <a:rPr lang="en-US"/>
                <a:t>Catchment</a:t>
              </a:r>
            </a:p>
          </p:txBody>
        </p:sp>
        <p:cxnSp>
          <p:nvCxnSpPr>
            <p:cNvPr id="27" name="Straight Connector 26"/>
            <p:cNvCxnSpPr/>
            <p:nvPr/>
          </p:nvCxnSpPr>
          <p:spPr>
            <a:xfrm>
              <a:off x="3352800" y="3352801"/>
              <a:ext cx="4572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743200" y="4495800"/>
              <a:ext cx="7620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156993" y="4928394"/>
              <a:ext cx="188913" cy="165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7744" y="3440907"/>
              <a:ext cx="361950" cy="52863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076" name="TextBox 40"/>
          <p:cNvSpPr txBox="1">
            <a:spLocks noChangeArrowheads="1"/>
          </p:cNvSpPr>
          <p:nvPr/>
        </p:nvSpPr>
        <p:spPr bwMode="auto">
          <a:xfrm>
            <a:off x="88900" y="838200"/>
            <a:ext cx="3721100" cy="830263"/>
          </a:xfrm>
          <a:prstGeom prst="rect">
            <a:avLst/>
          </a:prstGeom>
          <a:noFill/>
          <a:ln w="9525">
            <a:noFill/>
            <a:miter lim="800000"/>
            <a:headEnd/>
            <a:tailEnd/>
          </a:ln>
        </p:spPr>
        <p:txBody>
          <a:bodyPr>
            <a:spAutoFit/>
          </a:bodyPr>
          <a:lstStyle/>
          <a:p>
            <a:pPr>
              <a:defRPr/>
            </a:pPr>
            <a:r>
              <a:rPr lang="en-US" sz="2400" i="1" dirty="0">
                <a:solidFill>
                  <a:schemeClr val="tx2"/>
                </a:solidFill>
                <a:latin typeface="+mn-lt"/>
              </a:rPr>
              <a:t>Accessing and synthesizing data and models ……</a:t>
            </a:r>
          </a:p>
        </p:txBody>
      </p:sp>
      <p:sp>
        <p:nvSpPr>
          <p:cNvPr id="3077" name="TextBox 42"/>
          <p:cNvSpPr txBox="1">
            <a:spLocks noChangeArrowheads="1"/>
          </p:cNvSpPr>
          <p:nvPr/>
        </p:nvSpPr>
        <p:spPr bwMode="auto">
          <a:xfrm>
            <a:off x="5334000" y="6248400"/>
            <a:ext cx="3679825" cy="461963"/>
          </a:xfrm>
          <a:prstGeom prst="rect">
            <a:avLst/>
          </a:prstGeom>
          <a:noFill/>
          <a:ln w="9525">
            <a:noFill/>
            <a:miter lim="800000"/>
            <a:headEnd/>
            <a:tailEnd/>
          </a:ln>
        </p:spPr>
        <p:txBody>
          <a:bodyPr wrap="none">
            <a:spAutoFit/>
          </a:bodyPr>
          <a:lstStyle/>
          <a:p>
            <a:pPr>
              <a:defRPr/>
            </a:pPr>
            <a:r>
              <a:rPr lang="en-US" sz="2400" i="1" dirty="0">
                <a:solidFill>
                  <a:schemeClr val="tx2"/>
                </a:solidFill>
                <a:latin typeface="+mn-lt"/>
              </a:rPr>
              <a:t>…… doing this in “the cloud”</a:t>
            </a:r>
          </a:p>
        </p:txBody>
      </p:sp>
    </p:spTree>
    <p:extLst>
      <p:ext uri="{BB962C8B-B14F-4D97-AF65-F5344CB8AC3E}">
        <p14:creationId xmlns:p14="http://schemas.microsoft.com/office/powerpoint/2010/main" val="3073644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 Question…</a:t>
            </a:r>
          </a:p>
        </p:txBody>
      </p:sp>
      <p:pic>
        <p:nvPicPr>
          <p:cNvPr id="43011" name="Content Placeholder 3" descr="telescope.jpg"/>
          <p:cNvPicPr>
            <a:picLocks noGrp="1" noChangeAspect="1"/>
          </p:cNvPicPr>
          <p:nvPr>
            <p:ph sz="half" idx="2"/>
          </p:nvPr>
        </p:nvPicPr>
        <p:blipFill>
          <a:blip r:embed="rId2" cstate="print"/>
          <a:srcRect/>
          <a:stretch>
            <a:fillRect/>
          </a:stretch>
        </p:blipFill>
        <p:spPr>
          <a:xfrm>
            <a:off x="6553200" y="3048000"/>
            <a:ext cx="2209800" cy="3175000"/>
          </a:xfrm>
        </p:spPr>
      </p:pic>
      <p:grpSp>
        <p:nvGrpSpPr>
          <p:cNvPr id="43012" name="Group 27"/>
          <p:cNvGrpSpPr>
            <a:grpSpLocks/>
          </p:cNvGrpSpPr>
          <p:nvPr/>
        </p:nvGrpSpPr>
        <p:grpSpPr bwMode="auto">
          <a:xfrm>
            <a:off x="1524000" y="1905000"/>
            <a:ext cx="4019550" cy="3200400"/>
            <a:chOff x="762000" y="990600"/>
            <a:chExt cx="7372350" cy="5678487"/>
          </a:xfrm>
        </p:grpSpPr>
        <p:pic>
          <p:nvPicPr>
            <p:cNvPr id="43015" name="Picture 7"/>
            <p:cNvPicPr>
              <a:picLocks noChangeArrowheads="1"/>
            </p:cNvPicPr>
            <p:nvPr/>
          </p:nvPicPr>
          <p:blipFill>
            <a:blip r:embed="rId3" cstate="print"/>
            <a:srcRect/>
            <a:stretch>
              <a:fillRect/>
            </a:stretch>
          </p:blipFill>
          <p:spPr bwMode="auto">
            <a:xfrm>
              <a:off x="762000" y="990600"/>
              <a:ext cx="7372350" cy="5678487"/>
            </a:xfrm>
            <a:prstGeom prst="rect">
              <a:avLst/>
            </a:prstGeom>
            <a:noFill/>
            <a:ln w="12700">
              <a:noFill/>
              <a:miter lim="800000"/>
              <a:headEnd/>
              <a:tailEnd/>
            </a:ln>
          </p:spPr>
        </p:pic>
        <p:pic>
          <p:nvPicPr>
            <p:cNvPr id="4301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3468687"/>
              <a:ext cx="2529682" cy="1397694"/>
            </a:xfrm>
            <a:prstGeom prst="rect">
              <a:avLst/>
            </a:prstGeom>
            <a:noFill/>
            <a:ln w="9525">
              <a:noFill/>
              <a:miter lim="800000"/>
              <a:headEnd/>
              <a:tailEnd/>
            </a:ln>
          </p:spPr>
        </p:pic>
        <p:pic>
          <p:nvPicPr>
            <p:cNvPr id="43017" name="Picture 19" descr="Chart"/>
            <p:cNvPicPr>
              <a:picLocks noChangeAspect="1" noChangeArrowheads="1"/>
            </p:cNvPicPr>
            <p:nvPr/>
          </p:nvPicPr>
          <p:blipFill>
            <a:blip r:embed="rId5" cstate="print"/>
            <a:srcRect/>
            <a:stretch>
              <a:fillRect/>
            </a:stretch>
          </p:blipFill>
          <p:spPr bwMode="auto">
            <a:xfrm>
              <a:off x="5562600" y="4381441"/>
              <a:ext cx="2128076" cy="1041048"/>
            </a:xfrm>
            <a:prstGeom prst="rect">
              <a:avLst/>
            </a:prstGeom>
            <a:noFill/>
            <a:ln w="9525">
              <a:noFill/>
              <a:miter lim="800000"/>
              <a:headEnd/>
              <a:tailEnd/>
            </a:ln>
          </p:spPr>
        </p:pic>
        <p:pic>
          <p:nvPicPr>
            <p:cNvPr id="43018" name="Picture 2"/>
            <p:cNvPicPr>
              <a:picLocks noChangeAspect="1" noChangeArrowheads="1"/>
            </p:cNvPicPr>
            <p:nvPr/>
          </p:nvPicPr>
          <p:blipFill>
            <a:blip r:embed="rId6" cstate="print"/>
            <a:srcRect/>
            <a:stretch>
              <a:fillRect/>
            </a:stretch>
          </p:blipFill>
          <p:spPr bwMode="auto">
            <a:xfrm>
              <a:off x="1371600" y="4078287"/>
              <a:ext cx="1628775" cy="1260122"/>
            </a:xfrm>
            <a:prstGeom prst="rect">
              <a:avLst/>
            </a:prstGeom>
            <a:noFill/>
            <a:ln w="9525">
              <a:noFill/>
              <a:miter lim="800000"/>
              <a:headEnd/>
              <a:tailEnd/>
            </a:ln>
          </p:spPr>
        </p:pic>
        <p:pic>
          <p:nvPicPr>
            <p:cNvPr id="43019" name="Picture 3"/>
            <p:cNvPicPr>
              <a:picLocks noChangeAspect="1" noChangeArrowheads="1"/>
            </p:cNvPicPr>
            <p:nvPr/>
          </p:nvPicPr>
          <p:blipFill>
            <a:blip r:embed="rId7" cstate="print"/>
            <a:srcRect/>
            <a:stretch>
              <a:fillRect/>
            </a:stretch>
          </p:blipFill>
          <p:spPr bwMode="auto">
            <a:xfrm>
              <a:off x="4724400" y="1944687"/>
              <a:ext cx="1514569" cy="1390650"/>
            </a:xfrm>
            <a:prstGeom prst="rect">
              <a:avLst/>
            </a:prstGeom>
            <a:noFill/>
            <a:ln w="9525">
              <a:noFill/>
              <a:miter lim="800000"/>
              <a:headEnd/>
              <a:tailEnd/>
            </a:ln>
          </p:spPr>
        </p:pic>
        <p:grpSp>
          <p:nvGrpSpPr>
            <p:cNvPr id="43020" name="Group 18"/>
            <p:cNvGrpSpPr>
              <a:grpSpLocks/>
            </p:cNvGrpSpPr>
            <p:nvPr/>
          </p:nvGrpSpPr>
          <p:grpSpPr bwMode="auto">
            <a:xfrm>
              <a:off x="2438400" y="1945467"/>
              <a:ext cx="1857375" cy="1382368"/>
              <a:chOff x="838200" y="4649238"/>
              <a:chExt cx="2543175" cy="1839310"/>
            </a:xfrm>
          </p:grpSpPr>
          <p:grpSp>
            <p:nvGrpSpPr>
              <p:cNvPr id="43025" name="Group 16"/>
              <p:cNvGrpSpPr>
                <a:grpSpLocks/>
              </p:cNvGrpSpPr>
              <p:nvPr/>
            </p:nvGrpSpPr>
            <p:grpSpPr bwMode="auto">
              <a:xfrm>
                <a:off x="838200" y="4800600"/>
                <a:ext cx="2543175" cy="1687948"/>
                <a:chOff x="838200" y="4800600"/>
                <a:chExt cx="2543175" cy="1687948"/>
              </a:xfrm>
            </p:grpSpPr>
            <p:pic>
              <p:nvPicPr>
                <p:cNvPr id="43027" name="Picture 4"/>
                <p:cNvPicPr>
                  <a:picLocks noChangeAspect="1" noChangeArrowheads="1"/>
                </p:cNvPicPr>
                <p:nvPr/>
              </p:nvPicPr>
              <p:blipFill>
                <a:blip r:embed="rId8" cstate="print"/>
                <a:srcRect/>
                <a:stretch>
                  <a:fillRect/>
                </a:stretch>
              </p:blipFill>
              <p:spPr bwMode="auto">
                <a:xfrm>
                  <a:off x="838200" y="4800600"/>
                  <a:ext cx="2543175" cy="1687948"/>
                </a:xfrm>
                <a:prstGeom prst="rect">
                  <a:avLst/>
                </a:prstGeom>
                <a:noFill/>
                <a:ln w="9525">
                  <a:noFill/>
                  <a:miter lim="800000"/>
                  <a:headEnd/>
                  <a:tailEnd/>
                </a:ln>
              </p:spPr>
            </p:pic>
            <p:sp>
              <p:nvSpPr>
                <p:cNvPr id="20" name="Rectangle 19"/>
                <p:cNvSpPr/>
                <p:nvPr/>
              </p:nvSpPr>
              <p:spPr>
                <a:xfrm>
                  <a:off x="839189" y="6095876"/>
                  <a:ext cx="382728" cy="38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Rectangle 17"/>
              <p:cNvSpPr/>
              <p:nvPr/>
            </p:nvSpPr>
            <p:spPr>
              <a:xfrm>
                <a:off x="1676407" y="4649236"/>
                <a:ext cx="1068449" cy="2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3" name="Straight Connector 12"/>
            <p:cNvCxnSpPr/>
            <p:nvPr/>
          </p:nvCxnSpPr>
          <p:spPr>
            <a:xfrm>
              <a:off x="3580497" y="3165100"/>
              <a:ext cx="457133" cy="3802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71959" y="4305868"/>
              <a:ext cx="762858" cy="3830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386003" y="4739751"/>
              <a:ext cx="188719" cy="165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035180" y="3250818"/>
              <a:ext cx="363356" cy="52992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Title 1"/>
          <p:cNvSpPr txBox="1">
            <a:spLocks/>
          </p:cNvSpPr>
          <p:nvPr/>
        </p:nvSpPr>
        <p:spPr bwMode="auto">
          <a:xfrm>
            <a:off x="1066800" y="5181600"/>
            <a:ext cx="8229600" cy="1143000"/>
          </a:xfrm>
          <a:prstGeom prst="rect">
            <a:avLst/>
          </a:prstGeom>
          <a:noFill/>
          <a:ln w="9525">
            <a:noFill/>
            <a:miter lim="800000"/>
            <a:headEnd/>
            <a:tailEnd/>
          </a:ln>
        </p:spPr>
        <p:txBody>
          <a:bodyPr anchor="ctr"/>
          <a:lstStyle/>
          <a:p>
            <a:pPr eaLnBrk="0" hangingPunct="0">
              <a:defRPr/>
            </a:pPr>
            <a:r>
              <a:rPr lang="en-US" sz="2400" i="1" dirty="0">
                <a:solidFill>
                  <a:schemeClr val="tx2"/>
                </a:solidFill>
                <a:latin typeface="+mj-lt"/>
                <a:ea typeface="+mj-ea"/>
                <a:cs typeface="+mj-cs"/>
              </a:rPr>
              <a:t>…..what is the telescope you use to view it?</a:t>
            </a:r>
          </a:p>
        </p:txBody>
      </p:sp>
      <p:sp>
        <p:nvSpPr>
          <p:cNvPr id="43014" name="Rectangle 21"/>
          <p:cNvSpPr>
            <a:spLocks noChangeArrowheads="1"/>
          </p:cNvSpPr>
          <p:nvPr/>
        </p:nvSpPr>
        <p:spPr bwMode="auto">
          <a:xfrm>
            <a:off x="228600" y="1447800"/>
            <a:ext cx="3811588" cy="461963"/>
          </a:xfrm>
          <a:prstGeom prst="rect">
            <a:avLst/>
          </a:prstGeom>
          <a:noFill/>
          <a:ln w="9525">
            <a:noFill/>
            <a:miter lim="800000"/>
            <a:headEnd/>
            <a:tailEnd/>
          </a:ln>
        </p:spPr>
        <p:txBody>
          <a:bodyPr wrap="none">
            <a:spAutoFit/>
          </a:bodyPr>
          <a:lstStyle/>
          <a:p>
            <a:r>
              <a:rPr lang="en-US" sz="2400" i="1">
                <a:solidFill>
                  <a:schemeClr val="tx2"/>
                </a:solidFill>
              </a:rPr>
              <a:t>Once you have a cloud…..</a:t>
            </a:r>
          </a:p>
        </p:txBody>
      </p:sp>
    </p:spTree>
    <p:extLst>
      <p:ext uri="{BB962C8B-B14F-4D97-AF65-F5344CB8AC3E}">
        <p14:creationId xmlns:p14="http://schemas.microsoft.com/office/powerpoint/2010/main" val="2419612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2365375"/>
          </a:xfrm>
          <a:prstGeom prst="rect">
            <a:avLst/>
          </a:prstGeom>
        </p:spPr>
        <p:txBody>
          <a:bodyPr lIns="313502" tIns="156751" rIns="313502" bIns="156751">
            <a:normAutofit/>
          </a:bodyPr>
          <a:lstStyle/>
          <a:p>
            <a:pPr algn="ctr" defTabSz="3135020" fontAlgn="auto">
              <a:spcAft>
                <a:spcPts val="0"/>
              </a:spcAft>
              <a:defRPr/>
            </a:pPr>
            <a:r>
              <a:rPr lang="en-US" sz="3600" dirty="0" err="1">
                <a:latin typeface="+mj-lt"/>
                <a:ea typeface="+mj-ea"/>
                <a:cs typeface="+mj-cs"/>
              </a:rPr>
              <a:t>HydroDesktop</a:t>
            </a:r>
            <a:r>
              <a:rPr lang="en-US" sz="3600" dirty="0">
                <a:latin typeface="+mj-lt"/>
                <a:ea typeface="+mj-ea"/>
                <a:cs typeface="+mj-cs"/>
              </a:rPr>
              <a:t> – an Open Source HIS</a:t>
            </a:r>
          </a:p>
          <a:p>
            <a:pPr>
              <a:defRPr/>
            </a:pPr>
            <a:r>
              <a:rPr lang="en-US" sz="2000" dirty="0">
                <a:solidFill>
                  <a:schemeClr val="tx1">
                    <a:tint val="75000"/>
                  </a:schemeClr>
                </a:solidFill>
              </a:rPr>
              <a:t>A web-based collaborative software design and development environment was set up on CodePlex.com. This site includes a discussion forum, wiki, source code repository and versioning system, and bug/issue tracking system.  </a:t>
            </a:r>
            <a:endParaRPr lang="en-US" sz="2000" dirty="0">
              <a:latin typeface="+mj-lt"/>
              <a:ea typeface="+mj-ea"/>
              <a:cs typeface="+mj-cs"/>
            </a:endParaRPr>
          </a:p>
        </p:txBody>
      </p:sp>
      <p:pic>
        <p:nvPicPr>
          <p:cNvPr id="35843" name="Picture 3"/>
          <p:cNvPicPr>
            <a:picLocks noChangeAspect="1" noChangeArrowheads="1"/>
          </p:cNvPicPr>
          <p:nvPr/>
        </p:nvPicPr>
        <p:blipFill>
          <a:blip r:embed="rId3" cstate="print"/>
          <a:srcRect b="-3334"/>
          <a:stretch>
            <a:fillRect/>
          </a:stretch>
        </p:blipFill>
        <p:spPr bwMode="auto">
          <a:xfrm>
            <a:off x="533400" y="1925638"/>
            <a:ext cx="5253038" cy="3665537"/>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t="23333" b="20000"/>
          <a:stretch>
            <a:fillRect/>
          </a:stretch>
        </p:blipFill>
        <p:spPr bwMode="auto">
          <a:xfrm>
            <a:off x="1981200" y="3124200"/>
            <a:ext cx="5251450" cy="2009775"/>
          </a:xfrm>
          <a:prstGeom prst="rect">
            <a:avLst/>
          </a:prstGeom>
          <a:ln>
            <a:headEnd/>
            <a:tailEnd/>
          </a:ln>
        </p:spPr>
        <p:style>
          <a:lnRef idx="1">
            <a:schemeClr val="accent4"/>
          </a:lnRef>
          <a:fillRef idx="2">
            <a:schemeClr val="accent4"/>
          </a:fillRef>
          <a:effectRef idx="1">
            <a:schemeClr val="accent4"/>
          </a:effectRef>
          <a:fontRef idx="minor">
            <a:schemeClr val="dk1"/>
          </a:fontRef>
        </p:style>
      </p:pic>
      <p:pic>
        <p:nvPicPr>
          <p:cNvPr id="6" name="Picture 5"/>
          <p:cNvPicPr>
            <a:picLocks noChangeAspect="1" noChangeArrowheads="1"/>
          </p:cNvPicPr>
          <p:nvPr/>
        </p:nvPicPr>
        <p:blipFill>
          <a:blip r:embed="rId5" cstate="print"/>
          <a:srcRect t="26615" b="20154"/>
          <a:stretch>
            <a:fillRect/>
          </a:stretch>
        </p:blipFill>
        <p:spPr bwMode="auto">
          <a:xfrm>
            <a:off x="3429000" y="3962400"/>
            <a:ext cx="5264150" cy="18923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7" name="Picture 6"/>
          <p:cNvPicPr>
            <a:picLocks noChangeAspect="1" noChangeArrowheads="1"/>
          </p:cNvPicPr>
          <p:nvPr/>
        </p:nvPicPr>
        <p:blipFill>
          <a:blip r:embed="rId6" cstate="print"/>
          <a:srcRect t="31202" b="11900"/>
          <a:stretch>
            <a:fillRect/>
          </a:stretch>
        </p:blipFill>
        <p:spPr bwMode="auto">
          <a:xfrm>
            <a:off x="1219200" y="4800600"/>
            <a:ext cx="5286375" cy="1831975"/>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35847" name="TextBox 7"/>
          <p:cNvSpPr txBox="1">
            <a:spLocks noChangeArrowheads="1"/>
          </p:cNvSpPr>
          <p:nvPr/>
        </p:nvSpPr>
        <p:spPr bwMode="auto">
          <a:xfrm>
            <a:off x="3160713" y="2181225"/>
            <a:ext cx="5678487" cy="585788"/>
          </a:xfrm>
          <a:prstGeom prst="rect">
            <a:avLst/>
          </a:prstGeom>
          <a:solidFill>
            <a:schemeClr val="bg1"/>
          </a:solidFill>
          <a:ln w="9525">
            <a:solidFill>
              <a:schemeClr val="accent1"/>
            </a:solidFill>
            <a:miter lim="800000"/>
            <a:headEnd/>
            <a:tailEnd/>
          </a:ln>
        </p:spPr>
        <p:txBody>
          <a:bodyPr>
            <a:spAutoFit/>
          </a:bodyPr>
          <a:lstStyle/>
          <a:p>
            <a:r>
              <a:rPr lang="en-US" sz="3200">
                <a:solidFill>
                  <a:srgbClr val="C00000"/>
                </a:solidFill>
                <a:hlinkClick r:id="rId7"/>
              </a:rPr>
              <a:t>http://www.HydroDesktop.org</a:t>
            </a:r>
            <a:r>
              <a:rPr lang="en-US" sz="3200">
                <a:solidFill>
                  <a:srgbClr val="C00000"/>
                </a:solidFill>
              </a:rPr>
              <a:t> </a:t>
            </a:r>
          </a:p>
        </p:txBody>
      </p:sp>
    </p:spTree>
    <p:extLst>
      <p:ext uri="{BB962C8B-B14F-4D97-AF65-F5344CB8AC3E}">
        <p14:creationId xmlns:p14="http://schemas.microsoft.com/office/powerpoint/2010/main" val="3522606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274638"/>
            <a:ext cx="8915400" cy="1143000"/>
          </a:xfrm>
        </p:spPr>
        <p:txBody>
          <a:bodyPr/>
          <a:lstStyle/>
          <a:p>
            <a:pPr eaLnBrk="1" hangingPunct="1"/>
            <a:r>
              <a:rPr lang="en-US" smtClean="0"/>
              <a:t>HydroDesktop</a:t>
            </a:r>
            <a:br>
              <a:rPr lang="en-US" smtClean="0"/>
            </a:br>
            <a:r>
              <a:rPr lang="en-US" sz="2200" smtClean="0"/>
              <a:t>A Hydrologic Information System integrates space, time and modeling</a:t>
            </a:r>
          </a:p>
        </p:txBody>
      </p:sp>
      <p:pic>
        <p:nvPicPr>
          <p:cNvPr id="36867" name="Picture 2"/>
          <p:cNvPicPr>
            <a:picLocks noChangeAspect="1" noChangeArrowheads="1"/>
          </p:cNvPicPr>
          <p:nvPr/>
        </p:nvPicPr>
        <p:blipFill>
          <a:blip r:embed="rId2" cstate="print"/>
          <a:srcRect/>
          <a:stretch>
            <a:fillRect/>
          </a:stretch>
        </p:blipFill>
        <p:spPr bwMode="auto">
          <a:xfrm>
            <a:off x="457200" y="3962400"/>
            <a:ext cx="3352800" cy="2238375"/>
          </a:xfrm>
          <a:prstGeom prst="rect">
            <a:avLst/>
          </a:prstGeom>
          <a:noFill/>
          <a:ln w="9525">
            <a:solidFill>
              <a:schemeClr val="accent1"/>
            </a:solidFill>
            <a:miter lim="800000"/>
            <a:headEnd/>
            <a:tailEnd/>
          </a:ln>
        </p:spPr>
      </p:pic>
      <p:pic>
        <p:nvPicPr>
          <p:cNvPr id="36868" name="Picture 3"/>
          <p:cNvPicPr>
            <a:picLocks noChangeAspect="1" noChangeArrowheads="1"/>
          </p:cNvPicPr>
          <p:nvPr/>
        </p:nvPicPr>
        <p:blipFill>
          <a:blip r:embed="rId3" cstate="print"/>
          <a:srcRect/>
          <a:stretch>
            <a:fillRect/>
          </a:stretch>
        </p:blipFill>
        <p:spPr bwMode="auto">
          <a:xfrm>
            <a:off x="4953000" y="3962400"/>
            <a:ext cx="3352800" cy="2228850"/>
          </a:xfrm>
          <a:prstGeom prst="rect">
            <a:avLst/>
          </a:prstGeom>
          <a:noFill/>
          <a:ln w="9525">
            <a:solidFill>
              <a:schemeClr val="accent1"/>
            </a:solidFill>
            <a:miter lim="800000"/>
            <a:headEnd/>
            <a:tailEnd/>
          </a:ln>
        </p:spPr>
      </p:pic>
      <p:pic>
        <p:nvPicPr>
          <p:cNvPr id="36869" name="Picture 4"/>
          <p:cNvPicPr>
            <a:picLocks noChangeAspect="1" noChangeArrowheads="1"/>
          </p:cNvPicPr>
          <p:nvPr/>
        </p:nvPicPr>
        <p:blipFill>
          <a:blip r:embed="rId4" cstate="print"/>
          <a:srcRect/>
          <a:stretch>
            <a:fillRect/>
          </a:stretch>
        </p:blipFill>
        <p:spPr bwMode="auto">
          <a:xfrm>
            <a:off x="2819400" y="1524000"/>
            <a:ext cx="3200400" cy="2236788"/>
          </a:xfrm>
          <a:prstGeom prst="rect">
            <a:avLst/>
          </a:prstGeom>
          <a:noFill/>
          <a:ln w="9525">
            <a:noFill/>
            <a:miter lim="800000"/>
            <a:headEnd/>
            <a:tailEnd/>
          </a:ln>
        </p:spPr>
      </p:pic>
      <p:sp>
        <p:nvSpPr>
          <p:cNvPr id="6" name="Left-Right Arrow 5"/>
          <p:cNvSpPr/>
          <p:nvPr/>
        </p:nvSpPr>
        <p:spPr>
          <a:xfrm>
            <a:off x="4038600" y="4876800"/>
            <a:ext cx="685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eft-Up Arrow 6"/>
          <p:cNvSpPr/>
          <p:nvPr/>
        </p:nvSpPr>
        <p:spPr>
          <a:xfrm>
            <a:off x="6400800" y="2514600"/>
            <a:ext cx="762000" cy="762000"/>
          </a:xfrm>
          <a:prstGeom prst="leftUp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eft-Up Arrow 8"/>
          <p:cNvSpPr/>
          <p:nvPr/>
        </p:nvSpPr>
        <p:spPr>
          <a:xfrm>
            <a:off x="1600200" y="2514600"/>
            <a:ext cx="762000" cy="762000"/>
          </a:xfrm>
          <a:prstGeom prst="lef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3" name="TextBox 9"/>
          <p:cNvSpPr txBox="1">
            <a:spLocks noChangeArrowheads="1"/>
          </p:cNvSpPr>
          <p:nvPr/>
        </p:nvSpPr>
        <p:spPr bwMode="auto">
          <a:xfrm>
            <a:off x="1295400" y="5715000"/>
            <a:ext cx="1401763" cy="369888"/>
          </a:xfrm>
          <a:prstGeom prst="rect">
            <a:avLst/>
          </a:prstGeom>
          <a:noFill/>
          <a:ln w="9525">
            <a:noFill/>
            <a:miter lim="800000"/>
            <a:headEnd/>
            <a:tailEnd/>
          </a:ln>
        </p:spPr>
        <p:txBody>
          <a:bodyPr wrap="none">
            <a:spAutoFit/>
          </a:bodyPr>
          <a:lstStyle/>
          <a:p>
            <a:r>
              <a:rPr lang="en-US">
                <a:latin typeface="Calibri" pitchFamily="34" charset="0"/>
              </a:rPr>
              <a:t>MapWindow</a:t>
            </a:r>
          </a:p>
        </p:txBody>
      </p:sp>
      <p:sp>
        <p:nvSpPr>
          <p:cNvPr id="36874" name="TextBox 10"/>
          <p:cNvSpPr txBox="1">
            <a:spLocks noChangeArrowheads="1"/>
          </p:cNvSpPr>
          <p:nvPr/>
        </p:nvSpPr>
        <p:spPr bwMode="auto">
          <a:xfrm>
            <a:off x="4953000" y="5638800"/>
            <a:ext cx="785813" cy="369888"/>
          </a:xfrm>
          <a:prstGeom prst="rect">
            <a:avLst/>
          </a:prstGeom>
          <a:noFill/>
          <a:ln w="9525">
            <a:noFill/>
            <a:miter lim="800000"/>
            <a:headEnd/>
            <a:tailEnd/>
          </a:ln>
        </p:spPr>
        <p:txBody>
          <a:bodyPr wrap="none">
            <a:spAutoFit/>
          </a:bodyPr>
          <a:lstStyle/>
          <a:p>
            <a:r>
              <a:rPr lang="en-US">
                <a:latin typeface="Calibri" pitchFamily="34" charset="0"/>
              </a:rPr>
              <a:t>SQLite</a:t>
            </a:r>
          </a:p>
        </p:txBody>
      </p:sp>
      <p:sp>
        <p:nvSpPr>
          <p:cNvPr id="36875" name="TextBox 12"/>
          <p:cNvSpPr txBox="1">
            <a:spLocks noChangeArrowheads="1"/>
          </p:cNvSpPr>
          <p:nvPr/>
        </p:nvSpPr>
        <p:spPr bwMode="auto">
          <a:xfrm>
            <a:off x="1524000" y="6324600"/>
            <a:ext cx="6853238" cy="369888"/>
          </a:xfrm>
          <a:prstGeom prst="rect">
            <a:avLst/>
          </a:prstGeom>
          <a:noFill/>
          <a:ln w="9525">
            <a:noFill/>
            <a:miter lim="800000"/>
            <a:headEnd/>
            <a:tailEnd/>
          </a:ln>
        </p:spPr>
        <p:txBody>
          <a:bodyPr wrap="none">
            <a:spAutoFit/>
          </a:bodyPr>
          <a:lstStyle/>
          <a:p>
            <a:r>
              <a:rPr lang="en-US">
                <a:latin typeface="Calibri" pitchFamily="34" charset="0"/>
                <a:hlinkClick r:id="rId5"/>
              </a:rPr>
              <a:t>http://www.hydrodesktop.org</a:t>
            </a:r>
            <a:r>
              <a:rPr lang="en-US">
                <a:latin typeface="Calibri" pitchFamily="34" charset="0"/>
              </a:rPr>
              <a:t> – an open source software development</a:t>
            </a:r>
          </a:p>
        </p:txBody>
      </p:sp>
      <p:sp>
        <p:nvSpPr>
          <p:cNvPr id="36876" name="TextBox 11"/>
          <p:cNvSpPr txBox="1">
            <a:spLocks noChangeArrowheads="1"/>
          </p:cNvSpPr>
          <p:nvPr/>
        </p:nvSpPr>
        <p:spPr bwMode="auto">
          <a:xfrm>
            <a:off x="4724400" y="2133600"/>
            <a:ext cx="1004888" cy="369888"/>
          </a:xfrm>
          <a:prstGeom prst="rect">
            <a:avLst/>
          </a:prstGeom>
          <a:noFill/>
          <a:ln w="9525">
            <a:noFill/>
            <a:miter lim="800000"/>
            <a:headEnd/>
            <a:tailEnd/>
          </a:ln>
        </p:spPr>
        <p:txBody>
          <a:bodyPr wrap="none">
            <a:spAutoFit/>
          </a:bodyPr>
          <a:lstStyle/>
          <a:p>
            <a:r>
              <a:rPr lang="en-US"/>
              <a:t>OpenMI</a:t>
            </a:r>
          </a:p>
        </p:txBody>
      </p:sp>
    </p:spTree>
    <p:extLst>
      <p:ext uri="{BB962C8B-B14F-4D97-AF65-F5344CB8AC3E}">
        <p14:creationId xmlns:p14="http://schemas.microsoft.com/office/powerpoint/2010/main" val="1620523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Watershed Delineation in </a:t>
            </a:r>
            <a:r>
              <a:rPr lang="en-US" sz="3600" dirty="0" err="1" smtClean="0"/>
              <a:t>HydroDesktop</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246244" cy="3738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19400" y="1205713"/>
            <a:ext cx="3476273" cy="369332"/>
          </a:xfrm>
          <a:prstGeom prst="rect">
            <a:avLst/>
          </a:prstGeom>
          <a:noFill/>
        </p:spPr>
        <p:txBody>
          <a:bodyPr wrap="none" rtlCol="0">
            <a:spAutoFit/>
          </a:bodyPr>
          <a:lstStyle/>
          <a:p>
            <a:r>
              <a:rPr lang="en-US" dirty="0" smtClean="0"/>
              <a:t>Uses EPA Waters Web Services</a:t>
            </a:r>
            <a:endParaRPr lang="en-US" dirty="0"/>
          </a:p>
        </p:txBody>
      </p:sp>
      <p:sp>
        <p:nvSpPr>
          <p:cNvPr id="4" name="Rectangle 3"/>
          <p:cNvSpPr/>
          <p:nvPr/>
        </p:nvSpPr>
        <p:spPr>
          <a:xfrm>
            <a:off x="2154357" y="5798771"/>
            <a:ext cx="5867400" cy="369332"/>
          </a:xfrm>
          <a:prstGeom prst="rect">
            <a:avLst/>
          </a:prstGeom>
        </p:spPr>
        <p:txBody>
          <a:bodyPr wrap="square">
            <a:spAutoFit/>
          </a:bodyPr>
          <a:lstStyle/>
          <a:p>
            <a:r>
              <a:rPr lang="en-US" dirty="0">
                <a:hlinkClick r:id="rId3"/>
              </a:rPr>
              <a:t>http://data.crwr.utexas.edu/JacobsWellSpring</a:t>
            </a:r>
            <a:r>
              <a:rPr lang="en-US" dirty="0" smtClean="0">
                <a:hlinkClick r:id="rId3"/>
              </a:rPr>
              <a:t>/</a:t>
            </a:r>
            <a:r>
              <a:rPr lang="en-US" dirty="0" smtClean="0"/>
              <a:t> </a:t>
            </a:r>
            <a:endParaRPr lang="en-US" dirty="0"/>
          </a:p>
        </p:txBody>
      </p:sp>
      <p:sp>
        <p:nvSpPr>
          <p:cNvPr id="5" name="TextBox 4"/>
          <p:cNvSpPr txBox="1"/>
          <p:nvPr/>
        </p:nvSpPr>
        <p:spPr>
          <a:xfrm>
            <a:off x="533400" y="5802960"/>
            <a:ext cx="1620957" cy="369332"/>
          </a:xfrm>
          <a:prstGeom prst="rect">
            <a:avLst/>
          </a:prstGeom>
          <a:noFill/>
        </p:spPr>
        <p:txBody>
          <a:bodyPr wrap="none" rtlCol="0">
            <a:spAutoFit/>
          </a:bodyPr>
          <a:lstStyle/>
          <a:p>
            <a:r>
              <a:rPr lang="en-US" dirty="0" smtClean="0"/>
              <a:t>See demo at: </a:t>
            </a:r>
            <a:endParaRPr lang="en-US" dirty="0"/>
          </a:p>
        </p:txBody>
      </p:sp>
    </p:spTree>
    <p:extLst>
      <p:ext uri="{BB962C8B-B14F-4D97-AF65-F5344CB8AC3E}">
        <p14:creationId xmlns:p14="http://schemas.microsoft.com/office/powerpoint/2010/main" val="189154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228600"/>
            <a:ext cx="6276975" cy="2247900"/>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28600" y="228600"/>
            <a:ext cx="6324600" cy="3781425"/>
          </a:xfrm>
          <a:prstGeom prst="rect">
            <a:avLst/>
          </a:prstGeom>
          <a:noFill/>
          <a:ln w="9525">
            <a:solidFill>
              <a:schemeClr val="accent1"/>
            </a:solidFill>
            <a:miter lim="800000"/>
            <a:headEnd/>
            <a:tailEnd/>
          </a:ln>
        </p:spPr>
      </p:pic>
      <p:pic>
        <p:nvPicPr>
          <p:cNvPr id="2051" name="Picture 4"/>
          <p:cNvPicPr>
            <a:picLocks noChangeAspect="1" noChangeArrowheads="1"/>
          </p:cNvPicPr>
          <p:nvPr/>
        </p:nvPicPr>
        <p:blipFill>
          <a:blip r:embed="rId4" cstate="print"/>
          <a:srcRect/>
          <a:stretch>
            <a:fillRect/>
          </a:stretch>
        </p:blipFill>
        <p:spPr bwMode="auto">
          <a:xfrm>
            <a:off x="2743200" y="1600200"/>
            <a:ext cx="5153025" cy="3143250"/>
          </a:xfrm>
          <a:prstGeom prst="rect">
            <a:avLst/>
          </a:prstGeom>
          <a:noFill/>
          <a:ln w="9525">
            <a:solidFill>
              <a:schemeClr val="accent1"/>
            </a:solid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038600" y="2743200"/>
            <a:ext cx="4767263" cy="3971605"/>
          </a:xfrm>
          <a:prstGeom prst="rect">
            <a:avLst/>
          </a:prstGeom>
          <a:noFill/>
          <a:ln w="9525">
            <a:solidFill>
              <a:schemeClr val="accent1"/>
            </a:solidFill>
            <a:miter lim="800000"/>
            <a:headEnd/>
            <a:tailEnd/>
          </a:ln>
        </p:spPr>
      </p:pic>
      <p:sp>
        <p:nvSpPr>
          <p:cNvPr id="6" name="TextBox 5"/>
          <p:cNvSpPr txBox="1"/>
          <p:nvPr/>
        </p:nvSpPr>
        <p:spPr>
          <a:xfrm>
            <a:off x="304800" y="5257800"/>
            <a:ext cx="3048000" cy="646331"/>
          </a:xfrm>
          <a:prstGeom prst="rect">
            <a:avLst/>
          </a:prstGeom>
          <a:noFill/>
          <a:ln>
            <a:solidFill>
              <a:schemeClr val="accent1"/>
            </a:solidFill>
          </a:ln>
        </p:spPr>
        <p:txBody>
          <a:bodyPr wrap="square" rtlCol="0">
            <a:spAutoFit/>
          </a:bodyPr>
          <a:lstStyle/>
          <a:p>
            <a:r>
              <a:rPr lang="en-US" dirty="0" smtClean="0"/>
              <a:t>A Social Networking System for Sharing Geospatial Data</a:t>
            </a:r>
            <a:endParaRPr lang="en-US" dirty="0"/>
          </a:p>
        </p:txBody>
      </p:sp>
    </p:spTree>
    <p:extLst>
      <p:ext uri="{BB962C8B-B14F-4D97-AF65-F5344CB8AC3E}">
        <p14:creationId xmlns:p14="http://schemas.microsoft.com/office/powerpoint/2010/main" val="35725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wipe(down)">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38"/>
            <a:ext cx="9144000" cy="689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42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and Catchment Data Services</a:t>
            </a:r>
            <a:endParaRPr lang="en-US" sz="3600" dirty="0"/>
          </a:p>
        </p:txBody>
      </p:sp>
      <p:sp>
        <p:nvSpPr>
          <p:cNvPr id="3" name="Content Placeholder 2"/>
          <p:cNvSpPr>
            <a:spLocks noGrp="1"/>
          </p:cNvSpPr>
          <p:nvPr>
            <p:ph idx="1"/>
          </p:nvPr>
        </p:nvSpPr>
        <p:spPr/>
        <p:txBody>
          <a:bodyPr/>
          <a:lstStyle/>
          <a:p>
            <a:r>
              <a:rPr lang="en-US" dirty="0" smtClean="0">
                <a:solidFill>
                  <a:srgbClr val="FF0000"/>
                </a:solidFill>
              </a:rPr>
              <a:t>Water Data Services</a:t>
            </a:r>
          </a:p>
          <a:p>
            <a:pPr lvl="1"/>
            <a:r>
              <a:rPr lang="en-US" dirty="0" err="1" smtClean="0">
                <a:solidFill>
                  <a:srgbClr val="FF0000"/>
                </a:solidFill>
              </a:rPr>
              <a:t>WaterML</a:t>
            </a:r>
            <a:endParaRPr lang="en-US" dirty="0" smtClean="0">
              <a:solidFill>
                <a:srgbClr val="FF0000"/>
              </a:solidFill>
            </a:endParaRPr>
          </a:p>
          <a:p>
            <a:r>
              <a:rPr lang="en-US" dirty="0" smtClean="0"/>
              <a:t>Catchment Data Services</a:t>
            </a:r>
          </a:p>
          <a:p>
            <a:pPr lvl="1"/>
            <a:r>
              <a:rPr lang="en-US" dirty="0" smtClean="0"/>
              <a:t>Watershed and River Data</a:t>
            </a:r>
          </a:p>
        </p:txBody>
      </p:sp>
    </p:spTree>
    <p:extLst>
      <p:ext uri="{BB962C8B-B14F-4D97-AF65-F5344CB8AC3E}">
        <p14:creationId xmlns:p14="http://schemas.microsoft.com/office/powerpoint/2010/main" val="841285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 y="0"/>
            <a:ext cx="90266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35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8" y="31172"/>
            <a:ext cx="9089652" cy="682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5838" y="152400"/>
            <a:ext cx="7461723" cy="523220"/>
          </a:xfrm>
          <a:prstGeom prst="rect">
            <a:avLst/>
          </a:prstGeom>
          <a:noFill/>
        </p:spPr>
        <p:txBody>
          <a:bodyPr wrap="none" rtlCol="0">
            <a:spAutoFit/>
          </a:bodyPr>
          <a:lstStyle/>
          <a:p>
            <a:r>
              <a:rPr lang="en-US" sz="2800" dirty="0" smtClean="0">
                <a:solidFill>
                  <a:srgbClr val="FFFF00"/>
                </a:solidFill>
              </a:rPr>
              <a:t>A new initiative – you are invited to participate</a:t>
            </a:r>
            <a:endParaRPr lang="en-US" sz="2800" dirty="0">
              <a:solidFill>
                <a:srgbClr val="FFFF00"/>
              </a:solidFill>
            </a:endParaRPr>
          </a:p>
        </p:txBody>
      </p:sp>
      <p:sp>
        <p:nvSpPr>
          <p:cNvPr id="4" name="TextBox 3"/>
          <p:cNvSpPr txBox="1"/>
          <p:nvPr/>
        </p:nvSpPr>
        <p:spPr>
          <a:xfrm>
            <a:off x="467273" y="1295400"/>
            <a:ext cx="8263801" cy="461665"/>
          </a:xfrm>
          <a:prstGeom prst="rect">
            <a:avLst/>
          </a:prstGeom>
          <a:noFill/>
        </p:spPr>
        <p:txBody>
          <a:bodyPr wrap="none" rtlCol="0">
            <a:spAutoFit/>
          </a:bodyPr>
          <a:lstStyle/>
          <a:p>
            <a:r>
              <a:rPr lang="en-US" sz="2400" dirty="0" smtClean="0">
                <a:solidFill>
                  <a:srgbClr val="FFFF00"/>
                </a:solidFill>
              </a:rPr>
              <a:t>What Data Services are Needed to Support River Science?</a:t>
            </a:r>
            <a:endParaRPr lang="en-US" sz="2400" dirty="0">
              <a:solidFill>
                <a:srgbClr val="FFFF00"/>
              </a:solidFill>
            </a:endParaRPr>
          </a:p>
        </p:txBody>
      </p:sp>
    </p:spTree>
    <p:extLst>
      <p:ext uri="{BB962C8B-B14F-4D97-AF65-F5344CB8AC3E}">
        <p14:creationId xmlns:p14="http://schemas.microsoft.com/office/powerpoint/2010/main" val="639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724400"/>
          </a:xfrm>
        </p:spPr>
        <p:txBody>
          <a:bodyPr>
            <a:normAutofit fontScale="92500" lnSpcReduction="10000"/>
          </a:bodyPr>
          <a:lstStyle/>
          <a:p>
            <a:r>
              <a:rPr lang="en-US" dirty="0" smtClean="0">
                <a:solidFill>
                  <a:srgbClr val="FF0000"/>
                </a:solidFill>
              </a:rPr>
              <a:t>CUAHSI</a:t>
            </a:r>
            <a:r>
              <a:rPr lang="en-US" dirty="0" smtClean="0"/>
              <a:t> is a consortium representing 125 US universities</a:t>
            </a:r>
          </a:p>
          <a:p>
            <a:r>
              <a:rPr lang="en-US" dirty="0" smtClean="0"/>
              <a:t>Supported by the </a:t>
            </a:r>
            <a:r>
              <a:rPr lang="en-US" dirty="0" smtClean="0">
                <a:solidFill>
                  <a:srgbClr val="FF0000"/>
                </a:solidFill>
              </a:rPr>
              <a:t>National Science Foundation </a:t>
            </a:r>
            <a:r>
              <a:rPr lang="en-US" dirty="0" smtClean="0"/>
              <a:t>Earth Science Division</a:t>
            </a:r>
          </a:p>
          <a:p>
            <a:r>
              <a:rPr lang="en-US" dirty="0" smtClean="0"/>
              <a:t>Advances </a:t>
            </a:r>
            <a:r>
              <a:rPr lang="en-US" dirty="0" smtClean="0">
                <a:solidFill>
                  <a:srgbClr val="FF0000"/>
                </a:solidFill>
              </a:rPr>
              <a:t>hydrologic science</a:t>
            </a:r>
            <a:r>
              <a:rPr lang="en-US" dirty="0" smtClean="0"/>
              <a:t> in nation’s universities</a:t>
            </a:r>
          </a:p>
          <a:p>
            <a:r>
              <a:rPr lang="en-US" dirty="0" smtClean="0"/>
              <a:t>Includes a </a:t>
            </a:r>
            <a:r>
              <a:rPr lang="en-US" dirty="0" smtClean="0">
                <a:solidFill>
                  <a:srgbClr val="FF0000"/>
                </a:solidFill>
              </a:rPr>
              <a:t>Hydrologic Information System </a:t>
            </a:r>
            <a:r>
              <a:rPr lang="en-US" dirty="0" smtClean="0"/>
              <a:t>project</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0400" y="624396"/>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1507301"/>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igure 5.1.  Conceptualization of the Water Cycle (Schematic view)"/>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5410200" y="4038600"/>
            <a:ext cx="3102349"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82B15EE-1347-4E13-A70E-917AFD644764}" type="slidenum">
              <a:rPr lang="en-US" smtClean="0"/>
              <a:pPr/>
              <a:t>4</a:t>
            </a:fld>
            <a:endParaRPr lang="en-US"/>
          </a:p>
        </p:txBody>
      </p:sp>
    </p:spTree>
    <p:extLst>
      <p:ext uri="{BB962C8B-B14F-4D97-AF65-F5344CB8AC3E}">
        <p14:creationId xmlns:p14="http://schemas.microsoft.com/office/powerpoint/2010/main" val="383716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br>
              <a:rPr lang="en-US" sz="2600" dirty="0" smtClean="0"/>
            </a:br>
            <a:r>
              <a:rPr lang="en-US" sz="2600" dirty="0" smtClean="0"/>
              <a:t>(Google)</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Web Server</a:t>
            </a:r>
          </a:p>
          <a:p>
            <a:pPr algn="ctr">
              <a:defRPr/>
            </a:pPr>
            <a:r>
              <a:rPr lang="en-US" sz="2600" dirty="0" smtClean="0"/>
              <a:t>(CNN.com)</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Browser</a:t>
            </a:r>
          </a:p>
          <a:p>
            <a:pPr algn="ctr">
              <a:defRPr/>
            </a:pPr>
            <a:r>
              <a:rPr lang="en-US" sz="2600" dirty="0" smtClean="0"/>
              <a:t>(Firefox)</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648200"/>
            <a:ext cx="889987" cy="400110"/>
          </a:xfrm>
          <a:prstGeom prst="rect">
            <a:avLst/>
          </a:prstGeom>
          <a:noFill/>
          <a:ln w="9525">
            <a:noFill/>
            <a:miter lim="800000"/>
            <a:headEnd/>
            <a:tailEnd/>
          </a:ln>
        </p:spPr>
        <p:txBody>
          <a:bodyPr wrap="none">
            <a:spAutoFit/>
          </a:bodyPr>
          <a:lstStyle/>
          <a:p>
            <a:r>
              <a:rPr lang="en-US" sz="2000" b="1" dirty="0" smtClean="0"/>
              <a:t>Access</a:t>
            </a:r>
            <a:endParaRPr lang="en-US" sz="2000" b="1" dirty="0"/>
          </a:p>
        </p:txBody>
      </p:sp>
      <p:sp>
        <p:nvSpPr>
          <p:cNvPr id="4107" name="TextBox 16"/>
          <p:cNvSpPr txBox="1">
            <a:spLocks noChangeArrowheads="1"/>
          </p:cNvSpPr>
          <p:nvPr/>
        </p:nvSpPr>
        <p:spPr bwMode="auto">
          <a:xfrm rot="19137784">
            <a:off x="2270949" y="3436852"/>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p:txBody>
          <a:bodyPr>
            <a:normAutofit/>
          </a:bodyPr>
          <a:lstStyle/>
          <a:p>
            <a:r>
              <a:rPr lang="en-US" dirty="0" smtClean="0"/>
              <a:t>How the web works</a:t>
            </a:r>
            <a:endParaRPr lang="en-US" dirty="0"/>
          </a:p>
        </p:txBody>
      </p:sp>
      <p:sp>
        <p:nvSpPr>
          <p:cNvPr id="2" name="TextBox 1"/>
          <p:cNvSpPr txBox="1"/>
          <p:nvPr/>
        </p:nvSpPr>
        <p:spPr>
          <a:xfrm>
            <a:off x="1524000" y="5712767"/>
            <a:ext cx="6324600" cy="461665"/>
          </a:xfrm>
          <a:prstGeom prst="rect">
            <a:avLst/>
          </a:prstGeom>
          <a:noFill/>
          <a:ln>
            <a:solidFill>
              <a:srgbClr val="0070C0"/>
            </a:solidFill>
          </a:ln>
        </p:spPr>
        <p:txBody>
          <a:bodyPr wrap="square" rtlCol="0">
            <a:spAutoFit/>
          </a:bodyPr>
          <a:lstStyle/>
          <a:p>
            <a:r>
              <a:rPr lang="en-US" sz="2400" dirty="0" smtClean="0"/>
              <a:t>HTML – web language for text and pictures</a:t>
            </a:r>
            <a:endParaRPr lang="en-US" sz="2400" dirty="0"/>
          </a:p>
        </p:txBody>
      </p:sp>
    </p:spTree>
    <p:extLst>
      <p:ext uri="{BB962C8B-B14F-4D97-AF65-F5344CB8AC3E}">
        <p14:creationId xmlns:p14="http://schemas.microsoft.com/office/powerpoint/2010/main" val="262060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Server</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User</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3763332" y="4581987"/>
            <a:ext cx="1417311" cy="400110"/>
          </a:xfrm>
          <a:prstGeom prst="rect">
            <a:avLst/>
          </a:prstGeom>
          <a:noFill/>
          <a:ln w="9525">
            <a:noFill/>
            <a:miter lim="800000"/>
            <a:headEnd/>
            <a:tailEnd/>
          </a:ln>
        </p:spPr>
        <p:txBody>
          <a:bodyPr wrap="none">
            <a:spAutoFit/>
          </a:bodyPr>
          <a:lstStyle/>
          <a:p>
            <a:r>
              <a:rPr lang="en-US" sz="2000" b="1" dirty="0" smtClean="0"/>
              <a:t>Data access</a:t>
            </a:r>
            <a:endParaRPr lang="en-US" sz="2000" b="1" dirty="0"/>
          </a:p>
        </p:txBody>
      </p:sp>
      <p:sp>
        <p:nvSpPr>
          <p:cNvPr id="4107" name="TextBox 16"/>
          <p:cNvSpPr txBox="1">
            <a:spLocks noChangeArrowheads="1"/>
          </p:cNvSpPr>
          <p:nvPr/>
        </p:nvSpPr>
        <p:spPr bwMode="auto">
          <a:xfrm rot="19189103">
            <a:off x="1922611" y="3443230"/>
            <a:ext cx="2236190" cy="400110"/>
          </a:xfrm>
          <a:prstGeom prst="rect">
            <a:avLst/>
          </a:prstGeom>
          <a:noFill/>
          <a:ln w="9525">
            <a:noFill/>
            <a:miter lim="800000"/>
            <a:headEnd/>
            <a:tailEnd/>
          </a:ln>
        </p:spPr>
        <p:txBody>
          <a:bodyPr wrap="none">
            <a:spAutoFit/>
          </a:bodyPr>
          <a:lstStyle/>
          <a:p>
            <a:r>
              <a:rPr lang="en-US" sz="2000" b="1" dirty="0"/>
              <a:t>Service registration</a:t>
            </a:r>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a:xfrm>
            <a:off x="457200" y="533400"/>
            <a:ext cx="8229600" cy="1143000"/>
          </a:xfrm>
        </p:spPr>
        <p:txBody>
          <a:bodyPr>
            <a:normAutofit fontScale="90000"/>
          </a:bodyPr>
          <a:lstStyle/>
          <a:p>
            <a:r>
              <a:rPr lang="en-US" dirty="0" smtClean="0"/>
              <a:t>Services-Oriented Architecture for Water Data</a:t>
            </a:r>
            <a:endParaRPr lang="en-US" dirty="0"/>
          </a:p>
        </p:txBody>
      </p:sp>
      <p:sp>
        <p:nvSpPr>
          <p:cNvPr id="25" name="TextBox 16"/>
          <p:cNvSpPr txBox="1">
            <a:spLocks noChangeArrowheads="1"/>
          </p:cNvSpPr>
          <p:nvPr/>
        </p:nvSpPr>
        <p:spPr bwMode="auto">
          <a:xfrm rot="19189103">
            <a:off x="2567709" y="3605533"/>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14" name="TextBox 13"/>
          <p:cNvSpPr txBox="1"/>
          <p:nvPr/>
        </p:nvSpPr>
        <p:spPr>
          <a:xfrm>
            <a:off x="1652587" y="5634334"/>
            <a:ext cx="5638800" cy="461665"/>
          </a:xfrm>
          <a:prstGeom prst="rect">
            <a:avLst/>
          </a:prstGeom>
          <a:noFill/>
          <a:ln>
            <a:solidFill>
              <a:srgbClr val="0070C0"/>
            </a:solidFill>
          </a:ln>
        </p:spPr>
        <p:txBody>
          <a:bodyPr wrap="square" rtlCol="0">
            <a:spAutoFit/>
          </a:bodyPr>
          <a:lstStyle/>
          <a:p>
            <a:r>
              <a:rPr lang="en-US" sz="2400" dirty="0" err="1" smtClean="0"/>
              <a:t>WaterML</a:t>
            </a:r>
            <a:r>
              <a:rPr lang="en-US" sz="2400" dirty="0" smtClean="0"/>
              <a:t> – web language for water data</a:t>
            </a:r>
            <a:endParaRPr lang="en-US" sz="2400" dirty="0"/>
          </a:p>
        </p:txBody>
      </p:sp>
    </p:spTree>
    <p:extLst>
      <p:ext uri="{BB962C8B-B14F-4D97-AF65-F5344CB8AC3E}">
        <p14:creationId xmlns:p14="http://schemas.microsoft.com/office/powerpoint/2010/main" val="976185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Some terms and definitions</a:t>
            </a:r>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sz="2800" b="1" dirty="0" smtClean="0">
                <a:solidFill>
                  <a:srgbClr val="FF0000"/>
                </a:solidFill>
              </a:rPr>
              <a:t>Web Service</a:t>
            </a:r>
            <a:r>
              <a:rPr lang="en-US" sz="2800" dirty="0" smtClean="0">
                <a:solidFill>
                  <a:srgbClr val="FF0000"/>
                </a:solidFill>
              </a:rPr>
              <a:t>:  </a:t>
            </a:r>
            <a:r>
              <a:rPr lang="en-US" sz="2800" dirty="0" smtClean="0"/>
              <a:t>A web service allows for information to be exchanged computer-to-computer over the internet</a:t>
            </a:r>
          </a:p>
          <a:p>
            <a:pPr marL="274320" indent="-274320" fontAlgn="auto">
              <a:spcAft>
                <a:spcPts val="0"/>
              </a:spcAft>
              <a:buClr>
                <a:schemeClr val="accent3"/>
              </a:buClr>
              <a:buFont typeface="Wingdings 2"/>
              <a:buChar char=""/>
              <a:defRPr/>
            </a:pPr>
            <a:r>
              <a:rPr lang="en-US" sz="2800" b="1" dirty="0" smtClean="0">
                <a:solidFill>
                  <a:srgbClr val="FF0000"/>
                </a:solidFill>
              </a:rPr>
              <a:t>Portal</a:t>
            </a:r>
            <a:r>
              <a:rPr lang="en-US" sz="2800" dirty="0" smtClean="0">
                <a:solidFill>
                  <a:srgbClr val="FF0000"/>
                </a:solidFill>
              </a:rPr>
              <a:t>: </a:t>
            </a:r>
            <a:r>
              <a:rPr lang="en-US" sz="2800" dirty="0" smtClean="0"/>
              <a:t>A one-stop shop that pulls together information from various sources and provides it to the user in a seamless </a:t>
            </a:r>
            <a:r>
              <a:rPr lang="en-US" sz="2800" dirty="0" smtClean="0"/>
              <a:t>fashion using a web site</a:t>
            </a:r>
            <a:endParaRPr lang="en-US" sz="2800" dirty="0" smtClean="0"/>
          </a:p>
          <a:p>
            <a:pPr marL="274320" indent="-274320" fontAlgn="auto">
              <a:spcAft>
                <a:spcPts val="0"/>
              </a:spcAft>
              <a:buClr>
                <a:schemeClr val="accent3"/>
              </a:buClr>
              <a:buFont typeface="Wingdings 2"/>
              <a:buChar char=""/>
              <a:defRPr/>
            </a:pPr>
            <a:r>
              <a:rPr lang="en-US" sz="2800" b="1" dirty="0" smtClean="0">
                <a:solidFill>
                  <a:srgbClr val="FF0000"/>
                </a:solidFill>
              </a:rPr>
              <a:t>Catalog</a:t>
            </a:r>
            <a:r>
              <a:rPr lang="en-US" sz="2800" dirty="0" smtClean="0">
                <a:solidFill>
                  <a:srgbClr val="FF0000"/>
                </a:solidFill>
              </a:rPr>
              <a:t>: </a:t>
            </a:r>
            <a:r>
              <a:rPr lang="en-US" sz="2800" dirty="0" smtClean="0"/>
              <a:t>Like a library card-catalog, these provide summary level information on what data are available at the various sources</a:t>
            </a:r>
          </a:p>
          <a:p>
            <a:pPr marL="274320" indent="-274320" fontAlgn="auto">
              <a:spcAft>
                <a:spcPts val="0"/>
              </a:spcAft>
              <a:buClr>
                <a:schemeClr val="accent3"/>
              </a:buClr>
              <a:buFont typeface="Wingdings 2"/>
              <a:buChar char=""/>
              <a:defRPr/>
            </a:pPr>
            <a:r>
              <a:rPr lang="en-US" sz="2800" b="1" dirty="0" smtClean="0">
                <a:solidFill>
                  <a:srgbClr val="FF0000"/>
                </a:solidFill>
              </a:rPr>
              <a:t>Exchange Schema</a:t>
            </a:r>
            <a:r>
              <a:rPr lang="en-US" sz="2800" dirty="0" smtClean="0">
                <a:solidFill>
                  <a:srgbClr val="FF0000"/>
                </a:solidFill>
              </a:rPr>
              <a:t>:</a:t>
            </a:r>
            <a:r>
              <a:rPr lang="en-US" sz="2800" b="1" dirty="0" smtClean="0">
                <a:solidFill>
                  <a:srgbClr val="FF0000"/>
                </a:solidFill>
              </a:rPr>
              <a:t> </a:t>
            </a:r>
            <a:r>
              <a:rPr lang="en-US" sz="2800" dirty="0" smtClean="0"/>
              <a:t>An agreed-upon data sharing format via which data owners publish </a:t>
            </a:r>
            <a:r>
              <a:rPr lang="en-US" sz="2800" dirty="0" smtClean="0"/>
              <a:t>data (e.g. </a:t>
            </a:r>
            <a:r>
              <a:rPr lang="en-US" sz="2800" dirty="0" err="1" smtClean="0"/>
              <a:t>WaterML</a:t>
            </a:r>
            <a:r>
              <a:rPr lang="en-US" sz="2800" dirty="0" smtClean="0"/>
              <a:t>)</a:t>
            </a:r>
            <a:endParaRPr lang="en-US" sz="2800" dirty="0" smtClean="0"/>
          </a:p>
          <a:p>
            <a:pPr marL="0" indent="0" fontAlgn="auto">
              <a:spcAft>
                <a:spcPts val="0"/>
              </a:spcAft>
              <a:buClr>
                <a:schemeClr val="accent3"/>
              </a:buClr>
              <a:buFont typeface="Wingdings 2"/>
              <a:buNone/>
              <a:defRPr/>
            </a:pPr>
            <a:endParaRPr lang="en-US" b="1" dirty="0" smtClean="0"/>
          </a:p>
          <a:p>
            <a:pPr marL="0" indent="0" fontAlgn="auto">
              <a:spcAft>
                <a:spcPts val="0"/>
              </a:spcAft>
              <a:buClr>
                <a:schemeClr val="accent3"/>
              </a:buClr>
              <a:buFont typeface="Wingdings 2"/>
              <a:buNone/>
              <a:defRPr/>
            </a:pPr>
            <a:endParaRPr lang="en-US" dirty="0"/>
          </a:p>
        </p:txBody>
      </p:sp>
      <p:sp>
        <p:nvSpPr>
          <p:cNvPr id="2" name="TextBox 1"/>
          <p:cNvSpPr txBox="1"/>
          <p:nvPr/>
        </p:nvSpPr>
        <p:spPr>
          <a:xfrm>
            <a:off x="2971800" y="6226629"/>
            <a:ext cx="5673733" cy="369332"/>
          </a:xfrm>
          <a:prstGeom prst="rect">
            <a:avLst/>
          </a:prstGeom>
          <a:noFill/>
        </p:spPr>
        <p:txBody>
          <a:bodyPr wrap="none" rtlCol="0">
            <a:spAutoFit/>
          </a:bodyPr>
          <a:lstStyle/>
          <a:p>
            <a:r>
              <a:rPr lang="en-US" dirty="0" smtClean="0"/>
              <a:t>Source: </a:t>
            </a:r>
            <a:r>
              <a:rPr lang="en-US" dirty="0" err="1" smtClean="0"/>
              <a:t>Dwane</a:t>
            </a:r>
            <a:r>
              <a:rPr lang="en-US" dirty="0" smtClean="0"/>
              <a:t> Young, Western States Water Council</a:t>
            </a:r>
            <a:endParaRPr lang="en-US" dirty="0"/>
          </a:p>
        </p:txBody>
      </p:sp>
    </p:spTree>
    <p:extLst>
      <p:ext uri="{BB962C8B-B14F-4D97-AF65-F5344CB8AC3E}">
        <p14:creationId xmlns:p14="http://schemas.microsoft.com/office/powerpoint/2010/main" val="243824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108325" y="1290638"/>
            <a:ext cx="2922588" cy="2325687"/>
            <a:chOff x="3108865" y="1290638"/>
            <a:chExt cx="2921508" cy="2326124"/>
          </a:xfrm>
        </p:grpSpPr>
        <p:pic>
          <p:nvPicPr>
            <p:cNvPr id="3" name="Picture 2" descr="rain-gauge-platform-400"/>
            <p:cNvPicPr>
              <a:picLocks noChangeAspect="1" noChangeArrowheads="1"/>
            </p:cNvPicPr>
            <p:nvPr/>
          </p:nvPicPr>
          <p:blipFill>
            <a:blip r:embed="rId2" cstate="print"/>
            <a:srcRect l="6047" r="9295"/>
            <a:stretch>
              <a:fillRect/>
            </a:stretch>
          </p:blipFill>
          <p:spPr bwMode="auto">
            <a:xfrm>
              <a:off x="3108865" y="1668534"/>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4" name="Text Box 4"/>
            <p:cNvSpPr txBox="1">
              <a:spLocks noChangeArrowheads="1"/>
            </p:cNvSpPr>
            <p:nvPr/>
          </p:nvSpPr>
          <p:spPr bwMode="auto">
            <a:xfrm>
              <a:off x="3837259" y="1290638"/>
              <a:ext cx="1599609" cy="369401"/>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Rainfall</a:t>
              </a:r>
            </a:p>
          </p:txBody>
        </p:sp>
      </p:grpSp>
      <p:grpSp>
        <p:nvGrpSpPr>
          <p:cNvPr id="5" name="Group 17"/>
          <p:cNvGrpSpPr>
            <a:grpSpLocks/>
          </p:cNvGrpSpPr>
          <p:nvPr/>
        </p:nvGrpSpPr>
        <p:grpSpPr bwMode="auto">
          <a:xfrm>
            <a:off x="912812" y="1290638"/>
            <a:ext cx="1982787" cy="2327275"/>
            <a:chOff x="912812" y="1290638"/>
            <a:chExt cx="1982787" cy="2326941"/>
          </a:xfrm>
        </p:grpSpPr>
        <p:pic>
          <p:nvPicPr>
            <p:cNvPr id="6" name="Picture 5" descr="stream3"/>
            <p:cNvPicPr>
              <a:picLocks noChangeAspect="1" noChangeArrowheads="1"/>
            </p:cNvPicPr>
            <p:nvPr/>
          </p:nvPicPr>
          <p:blipFill>
            <a:blip r:embed="rId3" cstate="print"/>
            <a:srcRect r="3028" b="6181"/>
            <a:stretch>
              <a:fillRect/>
            </a:stretch>
          </p:blipFill>
          <p:spPr bwMode="auto">
            <a:xfrm>
              <a:off x="912813" y="1662060"/>
              <a:ext cx="1600200" cy="1955519"/>
            </a:xfrm>
            <a:prstGeom prst="rect">
              <a:avLst/>
            </a:prstGeom>
            <a:noFill/>
            <a:ln w="9525">
              <a:noFill/>
              <a:miter lim="800000"/>
              <a:headEnd/>
              <a:tailEnd/>
            </a:ln>
            <a:effectLst>
              <a:outerShdw blurRad="127000" dist="63500" dir="2700000">
                <a:srgbClr val="000000">
                  <a:alpha val="40000"/>
                </a:srgbClr>
              </a:outerShdw>
            </a:effectLst>
          </p:spPr>
        </p:pic>
        <p:sp>
          <p:nvSpPr>
            <p:cNvPr id="7" name="Text Box 7"/>
            <p:cNvSpPr txBox="1">
              <a:spLocks noChangeArrowheads="1"/>
            </p:cNvSpPr>
            <p:nvPr/>
          </p:nvSpPr>
          <p:spPr bwMode="auto">
            <a:xfrm>
              <a:off x="912812" y="1290638"/>
              <a:ext cx="1982787" cy="369279"/>
            </a:xfrm>
            <a:prstGeom prst="rect">
              <a:avLst/>
            </a:prstGeom>
            <a:noFill/>
            <a:ln w="9525">
              <a:noFill/>
              <a:miter lim="800000"/>
              <a:headEnd/>
              <a:tailEnd/>
            </a:ln>
          </p:spPr>
          <p:txBody>
            <a:bodyPr wrap="square">
              <a:spAutoFit/>
            </a:bodyPr>
            <a:lstStyle/>
            <a:p>
              <a:pPr algn="ctr" eaLnBrk="0" hangingPunct="0">
                <a:spcBef>
                  <a:spcPct val="50000"/>
                </a:spcBef>
                <a:defRPr/>
              </a:pPr>
              <a:r>
                <a:rPr lang="en-US" dirty="0"/>
                <a:t>Water quantity</a:t>
              </a:r>
            </a:p>
          </p:txBody>
        </p:sp>
      </p:grpSp>
      <p:grpSp>
        <p:nvGrpSpPr>
          <p:cNvPr id="8" name="Group 19"/>
          <p:cNvGrpSpPr>
            <a:grpSpLocks/>
          </p:cNvGrpSpPr>
          <p:nvPr/>
        </p:nvGrpSpPr>
        <p:grpSpPr bwMode="auto">
          <a:xfrm>
            <a:off x="3141663" y="3835400"/>
            <a:ext cx="2855912" cy="2335213"/>
            <a:chOff x="3142143" y="3835400"/>
            <a:chExt cx="2854951" cy="2335891"/>
          </a:xfrm>
        </p:grpSpPr>
        <p:pic>
          <p:nvPicPr>
            <p:cNvPr id="9" name="Picture 15" descr="VAIRA3"/>
            <p:cNvPicPr>
              <a:picLocks noChangeAspect="1" noChangeArrowheads="1"/>
            </p:cNvPicPr>
            <p:nvPr/>
          </p:nvPicPr>
          <p:blipFill>
            <a:blip r:embed="rId4" cstate="print"/>
            <a:srcRect t="16559" b="5535"/>
            <a:stretch>
              <a:fillRect/>
            </a:stretch>
          </p:blipFill>
          <p:spPr bwMode="auto">
            <a:xfrm>
              <a:off x="3142143" y="4222862"/>
              <a:ext cx="2854951" cy="1948429"/>
            </a:xfrm>
            <a:prstGeom prst="rect">
              <a:avLst/>
            </a:prstGeom>
            <a:noFill/>
            <a:ln w="9525">
              <a:noFill/>
              <a:miter lim="800000"/>
              <a:headEnd/>
              <a:tailEnd/>
            </a:ln>
            <a:effectLst>
              <a:outerShdw blurRad="127000" dist="63500" dir="2700000">
                <a:srgbClr val="000000">
                  <a:alpha val="40000"/>
                </a:srgbClr>
              </a:outerShdw>
            </a:effectLst>
          </p:spPr>
        </p:pic>
        <p:sp>
          <p:nvSpPr>
            <p:cNvPr id="10" name="Text Box 17"/>
            <p:cNvSpPr txBox="1">
              <a:spLocks noChangeArrowheads="1"/>
            </p:cNvSpPr>
            <p:nvPr/>
          </p:nvSpPr>
          <p:spPr bwMode="auto">
            <a:xfrm>
              <a:off x="3472232" y="3835400"/>
              <a:ext cx="2194773" cy="36943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Meteorology</a:t>
              </a:r>
            </a:p>
          </p:txBody>
        </p:sp>
      </p:grpSp>
      <p:grpSp>
        <p:nvGrpSpPr>
          <p:cNvPr id="11" name="Group 20"/>
          <p:cNvGrpSpPr>
            <a:grpSpLocks/>
          </p:cNvGrpSpPr>
          <p:nvPr/>
        </p:nvGrpSpPr>
        <p:grpSpPr bwMode="auto">
          <a:xfrm>
            <a:off x="6626225" y="1290638"/>
            <a:ext cx="1600200" cy="2319337"/>
            <a:chOff x="6626225" y="1290638"/>
            <a:chExt cx="1600200" cy="2319631"/>
          </a:xfrm>
        </p:grpSpPr>
        <p:pic>
          <p:nvPicPr>
            <p:cNvPr id="12" name="Picture 6" descr="tdr"/>
            <p:cNvPicPr>
              <a:picLocks noChangeAspect="1" noChangeArrowheads="1"/>
            </p:cNvPicPr>
            <p:nvPr/>
          </p:nvPicPr>
          <p:blipFill>
            <a:blip r:embed="rId5"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3"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4" name="Group 21"/>
          <p:cNvGrpSpPr>
            <a:grpSpLocks/>
          </p:cNvGrpSpPr>
          <p:nvPr/>
        </p:nvGrpSpPr>
        <p:grpSpPr bwMode="auto">
          <a:xfrm>
            <a:off x="6626225" y="3835400"/>
            <a:ext cx="1600200" cy="2322513"/>
            <a:chOff x="6626225" y="3835400"/>
            <a:chExt cx="1600200" cy="2321794"/>
          </a:xfrm>
        </p:grpSpPr>
        <p:sp>
          <p:nvSpPr>
            <p:cNvPr id="15"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6" name="Picture 2"/>
            <p:cNvPicPr>
              <a:picLocks noChangeAspect="1" noChangeArrowheads="1"/>
            </p:cNvPicPr>
            <p:nvPr/>
          </p:nvPicPr>
          <p:blipFill>
            <a:blip r:embed="rId6"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effectLst/>
                <a:uLnTx/>
                <a:uFillTx/>
                <a:latin typeface="Calibri" charset="0"/>
                <a:ea typeface="+mj-ea"/>
                <a:cs typeface="+mj-cs"/>
              </a:rPr>
              <a:t>We Collect Lots of Water Data</a:t>
            </a:r>
            <a:r>
              <a:rPr kumimoji="0" lang="en-US" sz="4000" b="1" i="0" u="none" strike="noStrike" kern="0" cap="none" spc="0" normalizeH="0" noProof="0" dirty="0" smtClean="0">
                <a:ln>
                  <a:noFill/>
                </a:ln>
                <a:effectLst/>
                <a:uLnTx/>
                <a:uFillTx/>
                <a:latin typeface="Calibri" charset="0"/>
                <a:ea typeface="+mj-ea"/>
                <a:cs typeface="+mj-cs"/>
              </a:rPr>
              <a:t> </a:t>
            </a:r>
            <a:endParaRPr kumimoji="0" lang="en-US" sz="4000" b="1" i="0" u="none" strike="noStrike" kern="0" cap="none" spc="0" normalizeH="0" baseline="0" noProof="0" dirty="0">
              <a:ln>
                <a:noFill/>
              </a:ln>
              <a:effectLst/>
              <a:uLnTx/>
              <a:uFillTx/>
              <a:latin typeface="+mj-lt"/>
              <a:ea typeface="+mj-ea"/>
              <a:cs typeface="+mj-cs"/>
            </a:endParaRPr>
          </a:p>
        </p:txBody>
      </p:sp>
      <p:sp>
        <p:nvSpPr>
          <p:cNvPr id="18" name="Text Box 7"/>
          <p:cNvSpPr txBox="1">
            <a:spLocks noChangeArrowheads="1"/>
          </p:cNvSpPr>
          <p:nvPr/>
        </p:nvSpPr>
        <p:spPr bwMode="auto">
          <a:xfrm>
            <a:off x="912813" y="38354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19" name="Picture 5" descr="Contaminants biologists monitoring water quality"/>
          <p:cNvPicPr>
            <a:picLocks noChangeAspect="1" noChangeArrowheads="1"/>
          </p:cNvPicPr>
          <p:nvPr/>
        </p:nvPicPr>
        <p:blipFill>
          <a:blip r:embed="rId7" cstate="print"/>
          <a:srcRect b="22210"/>
          <a:stretch>
            <a:fillRect/>
          </a:stretch>
        </p:blipFill>
        <p:spPr bwMode="auto">
          <a:xfrm>
            <a:off x="912813" y="4211638"/>
            <a:ext cx="1600200" cy="1957387"/>
          </a:xfrm>
          <a:prstGeom prst="rect">
            <a:avLst/>
          </a:prstGeom>
          <a:noFill/>
          <a:ln w="9525">
            <a:noFill/>
            <a:miter lim="800000"/>
            <a:headEnd/>
            <a:tailEnd/>
          </a:ln>
          <a:effectLst>
            <a:outerShdw blurRad="127000" dist="63500" dir="2700000">
              <a:srgbClr val="000000">
                <a:alpha val="40000"/>
              </a:srgbClr>
            </a:outerShdw>
          </a:effectLst>
        </p:spPr>
      </p:pic>
    </p:spTree>
    <p:extLst>
      <p:ext uri="{BB962C8B-B14F-4D97-AF65-F5344CB8AC3E}">
        <p14:creationId xmlns:p14="http://schemas.microsoft.com/office/powerpoint/2010/main" val="226951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Calibri" charset="0"/>
                <a:ea typeface="+mj-ea"/>
                <a:cs typeface="+mj-cs"/>
              </a:rPr>
              <a:t>The</a:t>
            </a:r>
            <a:r>
              <a:rPr kumimoji="0" lang="en-US" sz="4000" i="0" u="none" strike="noStrike" kern="0" cap="none" spc="0" normalizeH="0" noProof="0" dirty="0" smtClean="0">
                <a:ln>
                  <a:noFill/>
                </a:ln>
                <a:solidFill>
                  <a:srgbClr val="FF0000"/>
                </a:solidFill>
                <a:effectLst/>
                <a:uLnTx/>
                <a:uFillTx/>
                <a:latin typeface="Calibri" charset="0"/>
                <a:ea typeface="+mj-ea"/>
                <a:cs typeface="+mj-cs"/>
              </a:rPr>
              <a:t> Data are Collected by Many Organizations</a:t>
            </a:r>
            <a:endParaRPr kumimoji="0" lang="en-US" sz="4000" i="0" u="none" strike="noStrike" kern="0" cap="none" spc="0" normalizeH="0" baseline="0" noProof="0" dirty="0">
              <a:ln>
                <a:noFill/>
              </a:ln>
              <a:solidFill>
                <a:srgbClr val="FF0000"/>
              </a:solidFill>
              <a:effectLst/>
              <a:uLnTx/>
              <a:uFillTx/>
              <a:latin typeface="+mj-lt"/>
              <a:ea typeface="+mj-ea"/>
              <a:cs typeface="+mj-cs"/>
            </a:endParaRPr>
          </a:p>
        </p:txBody>
      </p:sp>
      <p:sp>
        <p:nvSpPr>
          <p:cNvPr id="20" name="TextBox 19"/>
          <p:cNvSpPr txBox="1"/>
          <p:nvPr/>
        </p:nvSpPr>
        <p:spPr>
          <a:xfrm>
            <a:off x="2663322" y="6244281"/>
            <a:ext cx="5915594" cy="461665"/>
          </a:xfrm>
          <a:prstGeom prst="rect">
            <a:avLst/>
          </a:prstGeom>
          <a:noFill/>
        </p:spPr>
        <p:txBody>
          <a:bodyPr wrap="none" rtlCol="0">
            <a:spAutoFit/>
          </a:bodyPr>
          <a:lstStyle/>
          <a:p>
            <a:r>
              <a:rPr lang="en-US" dirty="0" smtClean="0">
                <a:solidFill>
                  <a:srgbClr val="FF0000"/>
                </a:solidFill>
              </a:rPr>
              <a:t>….</a:t>
            </a:r>
            <a:r>
              <a:rPr lang="en-US" dirty="0" smtClean="0"/>
              <a:t> </a:t>
            </a:r>
            <a:r>
              <a:rPr lang="en-US" sz="2400" dirty="0" smtClean="0">
                <a:solidFill>
                  <a:srgbClr val="FF0000"/>
                </a:solidFill>
              </a:rPr>
              <a:t>and the data are continuously accumulating</a:t>
            </a:r>
            <a:endParaRPr lang="en-US" sz="2400" dirty="0">
              <a:solidFill>
                <a:srgbClr val="FF0000"/>
              </a:solidFill>
            </a:endParaRPr>
          </a:p>
        </p:txBody>
      </p:sp>
      <p:sp>
        <p:nvSpPr>
          <p:cNvPr id="21" name="TextBox 20"/>
          <p:cNvSpPr txBox="1"/>
          <p:nvPr/>
        </p:nvSpPr>
        <p:spPr>
          <a:xfrm>
            <a:off x="1524000" y="2514600"/>
            <a:ext cx="2989729" cy="584775"/>
          </a:xfrm>
          <a:prstGeom prst="rect">
            <a:avLst/>
          </a:prstGeom>
          <a:noFill/>
        </p:spPr>
        <p:txBody>
          <a:bodyPr wrap="none" rtlCol="0">
            <a:spAutoFit/>
          </a:bodyPr>
          <a:lstStyle/>
          <a:p>
            <a:r>
              <a:rPr lang="en-US" sz="3200" dirty="0" smtClean="0"/>
              <a:t>Federal Agencies</a:t>
            </a:r>
            <a:endParaRPr lang="en-US" sz="3200" dirty="0"/>
          </a:p>
        </p:txBody>
      </p:sp>
      <p:sp>
        <p:nvSpPr>
          <p:cNvPr id="22" name="TextBox 21"/>
          <p:cNvSpPr txBox="1"/>
          <p:nvPr/>
        </p:nvSpPr>
        <p:spPr>
          <a:xfrm>
            <a:off x="1722378" y="3890665"/>
            <a:ext cx="2609432" cy="584775"/>
          </a:xfrm>
          <a:prstGeom prst="rect">
            <a:avLst/>
          </a:prstGeom>
          <a:noFill/>
        </p:spPr>
        <p:txBody>
          <a:bodyPr wrap="none" rtlCol="0">
            <a:spAutoFit/>
          </a:bodyPr>
          <a:lstStyle/>
          <a:p>
            <a:r>
              <a:rPr lang="en-US" sz="3200" dirty="0" smtClean="0"/>
              <a:t>State Agencies</a:t>
            </a:r>
            <a:endParaRPr lang="en-US" sz="3200" dirty="0"/>
          </a:p>
        </p:txBody>
      </p:sp>
      <p:sp>
        <p:nvSpPr>
          <p:cNvPr id="23" name="TextBox 22"/>
          <p:cNvSpPr txBox="1"/>
          <p:nvPr/>
        </p:nvSpPr>
        <p:spPr>
          <a:xfrm>
            <a:off x="5064100" y="4590535"/>
            <a:ext cx="1095172" cy="584775"/>
          </a:xfrm>
          <a:prstGeom prst="rect">
            <a:avLst/>
          </a:prstGeom>
          <a:noFill/>
        </p:spPr>
        <p:txBody>
          <a:bodyPr wrap="none" rtlCol="0">
            <a:spAutoFit/>
          </a:bodyPr>
          <a:lstStyle/>
          <a:p>
            <a:r>
              <a:rPr lang="en-US" sz="3200" dirty="0" smtClean="0"/>
              <a:t>Cities</a:t>
            </a:r>
            <a:endParaRPr lang="en-US" sz="3200" dirty="0"/>
          </a:p>
        </p:txBody>
      </p:sp>
      <p:sp>
        <p:nvSpPr>
          <p:cNvPr id="24" name="TextBox 23"/>
          <p:cNvSpPr txBox="1"/>
          <p:nvPr/>
        </p:nvSpPr>
        <p:spPr>
          <a:xfrm>
            <a:off x="5585144" y="3429000"/>
            <a:ext cx="2981072" cy="584775"/>
          </a:xfrm>
          <a:prstGeom prst="rect">
            <a:avLst/>
          </a:prstGeom>
          <a:noFill/>
        </p:spPr>
        <p:txBody>
          <a:bodyPr wrap="none" rtlCol="0">
            <a:spAutoFit/>
          </a:bodyPr>
          <a:lstStyle/>
          <a:p>
            <a:r>
              <a:rPr lang="en-US" sz="3200" dirty="0" smtClean="0"/>
              <a:t>River Authorities</a:t>
            </a:r>
            <a:endParaRPr lang="en-US" sz="3200" dirty="0"/>
          </a:p>
        </p:txBody>
      </p:sp>
      <p:sp>
        <p:nvSpPr>
          <p:cNvPr id="25" name="TextBox 24"/>
          <p:cNvSpPr txBox="1"/>
          <p:nvPr/>
        </p:nvSpPr>
        <p:spPr>
          <a:xfrm>
            <a:off x="4822550" y="2329934"/>
            <a:ext cx="2651880" cy="584775"/>
          </a:xfrm>
          <a:prstGeom prst="rect">
            <a:avLst/>
          </a:prstGeom>
          <a:noFill/>
        </p:spPr>
        <p:txBody>
          <a:bodyPr wrap="none" rtlCol="0">
            <a:spAutoFit/>
          </a:bodyPr>
          <a:lstStyle/>
          <a:p>
            <a:r>
              <a:rPr lang="en-US" sz="3200" dirty="0" smtClean="0"/>
              <a:t>Water Districts</a:t>
            </a:r>
            <a:endParaRPr lang="en-US" sz="3200" dirty="0"/>
          </a:p>
        </p:txBody>
      </p:sp>
      <p:sp>
        <p:nvSpPr>
          <p:cNvPr id="26" name="TextBox 25"/>
          <p:cNvSpPr txBox="1"/>
          <p:nvPr/>
        </p:nvSpPr>
        <p:spPr>
          <a:xfrm>
            <a:off x="2153008" y="4953000"/>
            <a:ext cx="2130904" cy="584775"/>
          </a:xfrm>
          <a:prstGeom prst="rect">
            <a:avLst/>
          </a:prstGeom>
          <a:noFill/>
        </p:spPr>
        <p:txBody>
          <a:bodyPr wrap="none" rtlCol="0">
            <a:spAutoFit/>
          </a:bodyPr>
          <a:lstStyle/>
          <a:p>
            <a:r>
              <a:rPr lang="en-US" sz="3200" dirty="0" smtClean="0"/>
              <a:t>Universities</a:t>
            </a:r>
            <a:endParaRPr lang="en-US" sz="3200" dirty="0"/>
          </a:p>
        </p:txBody>
      </p:sp>
    </p:spTree>
    <p:extLst>
      <p:ext uri="{BB962C8B-B14F-4D97-AF65-F5344CB8AC3E}">
        <p14:creationId xmlns:p14="http://schemas.microsoft.com/office/powerpoint/2010/main" val="5827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1099</Words>
  <Application>Microsoft Office PowerPoint</Application>
  <PresentationFormat>On-screen Show (4:3)</PresentationFormat>
  <Paragraphs>170</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Water and Catchment Data Services</vt:lpstr>
      <vt:lpstr>Water and Catchment Data Services</vt:lpstr>
      <vt:lpstr>Water and Catchment Data Services</vt:lpstr>
      <vt:lpstr>PowerPoint Presentation</vt:lpstr>
      <vt:lpstr>How the web works</vt:lpstr>
      <vt:lpstr>Services-Oriented Architecture for Water Data</vt:lpstr>
      <vt:lpstr>Some terms and definitions</vt:lpstr>
      <vt:lpstr>PowerPoint Presentation</vt:lpstr>
      <vt:lpstr>PowerPoint Presentation</vt:lpstr>
      <vt:lpstr>The Data have a Common Structure</vt:lpstr>
      <vt:lpstr>They can be expressed in WaterML</vt:lpstr>
      <vt:lpstr>Colorado River at Austin</vt:lpstr>
      <vt:lpstr>PowerPoint Presentation</vt:lpstr>
      <vt:lpstr>CUAHSI Water Data Services Catalog</vt:lpstr>
      <vt:lpstr>WISKI Water Data Management System from the Kisters company based in Aachen, Germany</vt:lpstr>
      <vt:lpstr>WISKI Data Systems in the UK and Ireland</vt:lpstr>
      <vt:lpstr>WISKI Data Systems in the UK and Ireland</vt:lpstr>
      <vt:lpstr>Water and Catchment Data Services</vt:lpstr>
      <vt:lpstr>Organize Water Data Into “Themes”  </vt:lpstr>
      <vt:lpstr>PowerPoint Presentation</vt:lpstr>
      <vt:lpstr>PowerPoint Presentation</vt:lpstr>
      <vt:lpstr>PowerPoint Presentation</vt:lpstr>
      <vt:lpstr>A Virtual Observatory for Catchments</vt:lpstr>
      <vt:lpstr>A Question…</vt:lpstr>
      <vt:lpstr>PowerPoint Presentation</vt:lpstr>
      <vt:lpstr>HydroDesktop A Hydrologic Information System integrates space, time and modeling</vt:lpstr>
      <vt:lpstr>Watershed Delineation in HydroDesktop</vt:lpstr>
      <vt:lpstr>PowerPoint Presentation</vt:lpstr>
      <vt:lpstr>PowerPoint Presentation</vt:lpstr>
      <vt:lpstr>PowerPoint Presentation</vt:lpstr>
      <vt:lpstr>PowerPoint Presentation</vt:lpstr>
    </vt:vector>
  </TitlesOfParts>
  <Company>University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Space-Time in Hydrology</dc:title>
  <dc:creator>maidment</dc:creator>
  <cp:lastModifiedBy>David R Maidment</cp:lastModifiedBy>
  <cp:revision>166</cp:revision>
  <dcterms:created xsi:type="dcterms:W3CDTF">2010-02-18T17:38:13Z</dcterms:created>
  <dcterms:modified xsi:type="dcterms:W3CDTF">2011-04-18T08:10:01Z</dcterms:modified>
</cp:coreProperties>
</file>