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Default Extension="jpeg" ContentType="image/jpeg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82" r:id="rId1"/>
  </p:sldMasterIdLst>
  <p:notesMasterIdLst>
    <p:notesMasterId r:id="rId23"/>
  </p:notesMasterIdLst>
  <p:sldIdLst>
    <p:sldId id="256" r:id="rId2"/>
    <p:sldId id="312" r:id="rId3"/>
    <p:sldId id="293" r:id="rId4"/>
    <p:sldId id="294" r:id="rId5"/>
    <p:sldId id="295" r:id="rId6"/>
    <p:sldId id="296" r:id="rId7"/>
    <p:sldId id="298" r:id="rId8"/>
    <p:sldId id="313" r:id="rId9"/>
    <p:sldId id="264" r:id="rId10"/>
    <p:sldId id="274" r:id="rId11"/>
    <p:sldId id="297" r:id="rId12"/>
    <p:sldId id="273" r:id="rId13"/>
    <p:sldId id="291" r:id="rId14"/>
    <p:sldId id="292" r:id="rId15"/>
    <p:sldId id="301" r:id="rId16"/>
    <p:sldId id="303" r:id="rId17"/>
    <p:sldId id="304" r:id="rId18"/>
    <p:sldId id="305" r:id="rId19"/>
    <p:sldId id="275" r:id="rId20"/>
    <p:sldId id="311" r:id="rId21"/>
    <p:sldId id="31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3300"/>
    <a:srgbClr val="FFE4DF"/>
    <a:srgbClr val="0066CC"/>
    <a:srgbClr val="02AA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024" y="-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DEE3EBB-7CDF-F64D-BB8B-7675A1F4F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E30952-7399-5944-AFE1-34CBF793D13B}" type="slidenum">
              <a:rPr lang="en-US">
                <a:latin typeface="Times New Roman" pitchFamily="-65" charset="0"/>
              </a:rPr>
              <a:pPr/>
              <a:t>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E84FA-5E0B-894E-994D-E1FD9992730E}" type="slidenum">
              <a:rPr lang="en-US">
                <a:latin typeface="Times New Roman" pitchFamily="-65" charset="0"/>
              </a:rPr>
              <a:pPr/>
              <a:t>11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2ABDEE-9BD6-0F4D-AAF8-DF0A03988850}" type="slidenum">
              <a:rPr lang="en-US">
                <a:latin typeface="Times New Roman" pitchFamily="-65" charset="0"/>
              </a:rPr>
              <a:pPr/>
              <a:t>12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E91541-25BC-4048-83A2-2FFFA53761CF}" type="slidenum">
              <a:rPr lang="en-US">
                <a:latin typeface="Times New Roman" pitchFamily="-65" charset="0"/>
              </a:rPr>
              <a:pPr/>
              <a:t>13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B08552-F56A-9B44-A822-E314C3FBCA56}" type="slidenum">
              <a:rPr lang="en-US">
                <a:latin typeface="Times New Roman" pitchFamily="-65" charset="0"/>
              </a:rPr>
              <a:pPr/>
              <a:t>14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0066-6502-EF4E-9E19-7B612B6C90A5}" type="slidenum">
              <a:rPr lang="en-US">
                <a:latin typeface="Times New Roman" pitchFamily="-65" charset="0"/>
              </a:rPr>
              <a:pPr/>
              <a:t>15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FC0BE3-A5F7-D645-88C5-7E8A30C642F6}" type="slidenum">
              <a:rPr lang="en-US">
                <a:latin typeface="Times New Roman" pitchFamily="-65" charset="0"/>
              </a:rPr>
              <a:pPr/>
              <a:t>16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5B6EAF-6273-B74D-AC75-67D4961097C7}" type="slidenum">
              <a:rPr lang="en-US">
                <a:latin typeface="Times New Roman" pitchFamily="-65" charset="0"/>
              </a:rPr>
              <a:pPr/>
              <a:t>17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691F15-8740-C84F-9951-CF812F742DA9}" type="slidenum">
              <a:rPr lang="en-US">
                <a:latin typeface="Times New Roman" pitchFamily="-65" charset="0"/>
              </a:rPr>
              <a:pPr/>
              <a:t>18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A1CDC0-1BC7-7A4B-BC3D-1DC1FCAB85A2}" type="slidenum">
              <a:rPr lang="en-US">
                <a:latin typeface="Times New Roman" pitchFamily="-65" charset="0"/>
              </a:rPr>
              <a:pPr/>
              <a:t>19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362F03-AA29-6A47-A278-90D42335DEB9}" type="slidenum">
              <a:rPr lang="en-US">
                <a:latin typeface="Times New Roman" pitchFamily="-65" charset="0"/>
              </a:rPr>
              <a:pPr/>
              <a:t>3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31734-03FC-974B-A298-19EEA3CD833D}" type="slidenum">
              <a:rPr lang="en-US">
                <a:latin typeface="Times New Roman" pitchFamily="-65" charset="0"/>
              </a:rPr>
              <a:pPr/>
              <a:t>4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5924D-B6EE-3F47-A8F6-1851869E38C7}" type="slidenum">
              <a:rPr lang="en-US">
                <a:latin typeface="Times New Roman" pitchFamily="-65" charset="0"/>
              </a:rPr>
              <a:pPr/>
              <a:t>5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0AFC49-BDF2-EA46-A8D9-580D95C6993F}" type="slidenum">
              <a:rPr lang="en-US">
                <a:latin typeface="Times New Roman" pitchFamily="-65" charset="0"/>
              </a:rPr>
              <a:pPr/>
              <a:t>6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38E9D-7AA2-DB45-B0E6-8742DE0FFA50}" type="slidenum">
              <a:rPr lang="en-US">
                <a:latin typeface="Times New Roman" pitchFamily="-65" charset="0"/>
              </a:rPr>
              <a:pPr/>
              <a:t>7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38E9D-7AA2-DB45-B0E6-8742DE0FFA50}" type="slidenum">
              <a:rPr lang="en-US">
                <a:latin typeface="Times New Roman" pitchFamily="-65" charset="0"/>
              </a:rPr>
              <a:pPr/>
              <a:t>8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70EC97-8FC6-CD46-B5D9-0C0350A597BD}" type="slidenum">
              <a:rPr lang="en-US">
                <a:latin typeface="Times New Roman" pitchFamily="-65" charset="0"/>
              </a:rPr>
              <a:pPr/>
              <a:t>9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DC42E4-A278-6C4C-9158-68C4AE4FA653}" type="slidenum">
              <a:rPr lang="en-US">
                <a:latin typeface="Times New Roman" pitchFamily="-65" charset="0"/>
              </a:rPr>
              <a:pPr/>
              <a:t>10</a:t>
            </a:fld>
            <a:endParaRPr lang="en-US">
              <a:latin typeface="Times New Roman" pitchFamily="-65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609600" y="1676400"/>
            <a:ext cx="838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F723-AEB4-9749-861C-0D18385D4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E728-6CD4-E149-AE2C-537B8710E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E9374-E97C-2947-867A-841BC46F5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81AFD-C52A-194C-8924-18472E5E0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2681E-0B0F-4443-9FB5-1E6A90135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C5B9C-1A5B-D641-9386-9A6E9FFC7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25923-6A33-1848-AF94-D744C3DC9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ADEC3-76DC-5C41-B55D-EE382E157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7B819-DA90-124C-B685-DD84427AA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DE325-5696-AF40-A810-EB18F132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1556C-376E-2A45-85D7-D6EF1EB81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E15F-836F-E743-9C04-5BEF9FCC8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3C8A160-F28B-3440-86B5-E9E8611F5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Line 14"/>
          <p:cNvSpPr>
            <a:spLocks noChangeShapeType="1"/>
          </p:cNvSpPr>
          <p:nvPr userDrawn="1"/>
        </p:nvSpPr>
        <p:spPr bwMode="auto">
          <a:xfrm>
            <a:off x="609600" y="1676400"/>
            <a:ext cx="838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hyperlink" Target="http://www.wordiq.com/definition/Image:CPUs_old.jpg" TargetMode="External"/><Relationship Id="rId9" Type="http://schemas.openxmlformats.org/officeDocument/2006/relationships/image" Target="../media/image10.jpeg"/><Relationship Id="rId10" Type="http://schemas.openxmlformats.org/officeDocument/2006/relationships/image" Target="../media/image11.jpe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050925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i="1" dirty="0" smtClean="0">
                <a:ea typeface="+mj-ea"/>
                <a:cs typeface="+mj-cs"/>
              </a:rPr>
              <a:t>CE 311K</a:t>
            </a:r>
            <a:br>
              <a:rPr lang="en-US" sz="4000" i="1" dirty="0" smtClean="0">
                <a:ea typeface="+mj-ea"/>
                <a:cs typeface="+mj-cs"/>
              </a:rPr>
            </a:br>
            <a:r>
              <a:rPr lang="en-US" sz="4000" i="1" dirty="0" smtClean="0">
                <a:ea typeface="+mj-ea"/>
                <a:cs typeface="+mj-cs"/>
              </a:rPr>
              <a:t>Introduction to Computer Methods</a:t>
            </a:r>
            <a:endParaRPr lang="en-US" sz="4000" dirty="0" smtClean="0"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  <a:cs typeface="+mn-cs"/>
              </a:rPr>
              <a:t>Daene McKinney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5176" dirty="0" smtClean="0">
              <a:solidFill>
                <a:srgbClr val="0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5176" dirty="0" smtClean="0">
                <a:solidFill>
                  <a:srgbClr val="000000"/>
                </a:solidFill>
                <a:ea typeface="+mn-ea"/>
                <a:cs typeface="+mn-cs"/>
              </a:rPr>
              <a:t>Introduction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863725" y="6284913"/>
            <a:ext cx="5746750" cy="3667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/>
              <a:t>www.ce.utexas.edu/prof/mckinney/ce311k/ce311k.html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ChangeArrowheads="1"/>
          </p:cNvSpPr>
          <p:nvPr/>
        </p:nvSpPr>
        <p:spPr bwMode="auto">
          <a:xfrm>
            <a:off x="5016500" y="1689100"/>
            <a:ext cx="3708400" cy="280670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Computer Hardware</a:t>
            </a:r>
          </a:p>
        </p:txBody>
      </p:sp>
      <p:sp>
        <p:nvSpPr>
          <p:cNvPr id="30724" name="Rectangle 1027"/>
          <p:cNvSpPr>
            <a:spLocks noGrp="1" noChangeArrowheads="1"/>
          </p:cNvSpPr>
          <p:nvPr>
            <p:ph idx="1"/>
          </p:nvPr>
        </p:nvSpPr>
        <p:spPr>
          <a:xfrm>
            <a:off x="698500" y="4000500"/>
            <a:ext cx="4038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CPU - Central processing unit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ROM - Read only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Power off, data saved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RAM - Random access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Power off, data lost</a:t>
            </a:r>
          </a:p>
          <a:p>
            <a:pPr eaLnBrk="1" hangingPunct="1">
              <a:lnSpc>
                <a:spcPct val="90000"/>
              </a:lnSpc>
            </a:pP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0725" name="Picture 1040" descr="ENI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701800"/>
            <a:ext cx="3140075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7" name="Group 1049"/>
          <p:cNvGrpSpPr>
            <a:grpSpLocks/>
          </p:cNvGrpSpPr>
          <p:nvPr/>
        </p:nvGrpSpPr>
        <p:grpSpPr bwMode="auto">
          <a:xfrm>
            <a:off x="5029200" y="1701800"/>
            <a:ext cx="3695700" cy="2794000"/>
            <a:chOff x="3168" y="1072"/>
            <a:chExt cx="2328" cy="1760"/>
          </a:xfrm>
        </p:grpSpPr>
        <p:sp>
          <p:nvSpPr>
            <p:cNvPr id="30728" name="Rectangle 1034"/>
            <p:cNvSpPr>
              <a:spLocks noChangeArrowheads="1"/>
            </p:cNvSpPr>
            <p:nvPr/>
          </p:nvSpPr>
          <p:spPr bwMode="auto">
            <a:xfrm>
              <a:off x="3888" y="1680"/>
              <a:ext cx="864" cy="1056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  <a:p>
              <a:pPr algn="ctr"/>
              <a:endParaRPr lang="en-US" sz="2400"/>
            </a:p>
            <a:p>
              <a:pPr algn="ctr"/>
              <a:endParaRPr lang="en-US" sz="2400"/>
            </a:p>
            <a:p>
              <a:pPr algn="ctr"/>
              <a:endParaRPr lang="en-US" sz="2400"/>
            </a:p>
            <a:p>
              <a:pPr algn="ctr"/>
              <a:r>
                <a:rPr lang="en-US" sz="1200"/>
                <a:t>CPU</a:t>
              </a:r>
              <a:endParaRPr lang="en-US" sz="2400"/>
            </a:p>
          </p:txBody>
        </p:sp>
        <p:sp>
          <p:nvSpPr>
            <p:cNvPr id="30729" name="Rectangle 1028"/>
            <p:cNvSpPr>
              <a:spLocks noChangeArrowheads="1"/>
            </p:cNvSpPr>
            <p:nvPr/>
          </p:nvSpPr>
          <p:spPr bwMode="auto">
            <a:xfrm>
              <a:off x="3648" y="1152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/>
                <a:t>Display</a:t>
              </a:r>
            </a:p>
            <a:p>
              <a:pPr algn="ctr"/>
              <a:r>
                <a:rPr lang="en-US" sz="1200"/>
                <a:t>Device</a:t>
              </a:r>
            </a:p>
          </p:txBody>
        </p:sp>
        <p:sp>
          <p:nvSpPr>
            <p:cNvPr id="30730" name="Rectangle 1029"/>
            <p:cNvSpPr>
              <a:spLocks noChangeArrowheads="1"/>
            </p:cNvSpPr>
            <p:nvPr/>
          </p:nvSpPr>
          <p:spPr bwMode="auto">
            <a:xfrm>
              <a:off x="4560" y="1152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/>
                <a:t>Memory</a:t>
              </a:r>
              <a:endParaRPr lang="en-US" sz="2400"/>
            </a:p>
          </p:txBody>
        </p:sp>
        <p:sp>
          <p:nvSpPr>
            <p:cNvPr id="30731" name="Rectangle 1030"/>
            <p:cNvSpPr>
              <a:spLocks noChangeArrowheads="1"/>
            </p:cNvSpPr>
            <p:nvPr/>
          </p:nvSpPr>
          <p:spPr bwMode="auto">
            <a:xfrm>
              <a:off x="3264" y="2344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/>
                <a:t>Input</a:t>
              </a:r>
            </a:p>
          </p:txBody>
        </p:sp>
        <p:sp>
          <p:nvSpPr>
            <p:cNvPr id="30732" name="Rectangle 1031"/>
            <p:cNvSpPr>
              <a:spLocks noChangeArrowheads="1"/>
            </p:cNvSpPr>
            <p:nvPr/>
          </p:nvSpPr>
          <p:spPr bwMode="auto">
            <a:xfrm>
              <a:off x="4944" y="1920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/>
                <a:t>Output</a:t>
              </a:r>
            </a:p>
          </p:txBody>
        </p:sp>
        <p:sp>
          <p:nvSpPr>
            <p:cNvPr id="30733" name="Rectangle 1032"/>
            <p:cNvSpPr>
              <a:spLocks noChangeArrowheads="1"/>
            </p:cNvSpPr>
            <p:nvPr/>
          </p:nvSpPr>
          <p:spPr bwMode="auto">
            <a:xfrm>
              <a:off x="4080" y="1776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/>
                <a:t>RAM</a:t>
              </a:r>
            </a:p>
          </p:txBody>
        </p:sp>
        <p:sp>
          <p:nvSpPr>
            <p:cNvPr id="30734" name="Rectangle 1033"/>
            <p:cNvSpPr>
              <a:spLocks noChangeArrowheads="1"/>
            </p:cNvSpPr>
            <p:nvPr/>
          </p:nvSpPr>
          <p:spPr bwMode="auto">
            <a:xfrm>
              <a:off x="4080" y="2208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/>
                <a:t>ALU</a:t>
              </a:r>
            </a:p>
          </p:txBody>
        </p:sp>
        <p:sp>
          <p:nvSpPr>
            <p:cNvPr id="30735" name="Line 1035"/>
            <p:cNvSpPr>
              <a:spLocks noChangeShapeType="1"/>
            </p:cNvSpPr>
            <p:nvPr/>
          </p:nvSpPr>
          <p:spPr bwMode="auto">
            <a:xfrm>
              <a:off x="3984" y="13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6" name="Line 1036"/>
            <p:cNvSpPr>
              <a:spLocks noChangeShapeType="1"/>
            </p:cNvSpPr>
            <p:nvPr/>
          </p:nvSpPr>
          <p:spPr bwMode="auto">
            <a:xfrm>
              <a:off x="4656" y="139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Line 1037"/>
            <p:cNvSpPr>
              <a:spLocks noChangeShapeType="1"/>
            </p:cNvSpPr>
            <p:nvPr/>
          </p:nvSpPr>
          <p:spPr bwMode="auto">
            <a:xfrm>
              <a:off x="3696" y="248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8" name="Line 1039"/>
            <p:cNvSpPr>
              <a:spLocks noChangeShapeType="1"/>
            </p:cNvSpPr>
            <p:nvPr/>
          </p:nvSpPr>
          <p:spPr bwMode="auto">
            <a:xfrm flipH="1">
              <a:off x="4752" y="206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9" name="Rectangle 1044"/>
            <p:cNvSpPr>
              <a:spLocks noChangeArrowheads="1"/>
            </p:cNvSpPr>
            <p:nvPr/>
          </p:nvSpPr>
          <p:spPr bwMode="auto">
            <a:xfrm>
              <a:off x="3168" y="1072"/>
              <a:ext cx="2328" cy="1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40" name="Text Box 1045"/>
            <p:cNvSpPr txBox="1">
              <a:spLocks noChangeArrowheads="1"/>
            </p:cNvSpPr>
            <p:nvPr/>
          </p:nvSpPr>
          <p:spPr bwMode="auto">
            <a:xfrm>
              <a:off x="3214" y="2614"/>
              <a:ext cx="678" cy="212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600"/>
                <a:t>Computer</a:t>
              </a:r>
            </a:p>
          </p:txBody>
        </p:sp>
        <p:sp>
          <p:nvSpPr>
            <p:cNvPr id="30741" name="Rectangle 1046"/>
            <p:cNvSpPr>
              <a:spLocks noChangeArrowheads="1"/>
            </p:cNvSpPr>
            <p:nvPr/>
          </p:nvSpPr>
          <p:spPr bwMode="auto">
            <a:xfrm>
              <a:off x="3264" y="1800"/>
              <a:ext cx="43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/>
                <a:t>Storage</a:t>
              </a:r>
            </a:p>
            <a:p>
              <a:pPr algn="ctr"/>
              <a:r>
                <a:rPr lang="en-US" sz="1200"/>
                <a:t>Device</a:t>
              </a:r>
            </a:p>
          </p:txBody>
        </p:sp>
        <p:sp>
          <p:nvSpPr>
            <p:cNvPr id="30742" name="Line 1047"/>
            <p:cNvSpPr>
              <a:spLocks noChangeShapeType="1"/>
            </p:cNvSpPr>
            <p:nvPr/>
          </p:nvSpPr>
          <p:spPr bwMode="auto">
            <a:xfrm>
              <a:off x="3696" y="19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 b="17949"/>
          <a:stretch>
            <a:fillRect/>
          </a:stretch>
        </p:blipFill>
        <p:spPr>
          <a:xfrm>
            <a:off x="5751412" y="4572000"/>
            <a:ext cx="1951137" cy="2286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782" y="965200"/>
            <a:ext cx="2412168" cy="1416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1739900"/>
            <a:ext cx="3175000" cy="508000"/>
          </a:xfrm>
          <a:prstGeom prst="rect">
            <a:avLst/>
          </a:prstGeom>
        </p:spPr>
      </p:pic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ea typeface="ＭＳ Ｐゴシック" pitchFamily="-65" charset="-128"/>
                <a:cs typeface="ＭＳ Ｐゴシック" pitchFamily="-65" charset="-128"/>
              </a:rPr>
              <a:t>Computer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First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1940-1950		Vacuum tubes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Second Generation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1950-1964		Transistors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Third Generation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1964-1971		Integrated Circuits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pitchFamily="-65" charset="-128"/>
                <a:cs typeface="ＭＳ Ｐゴシック" pitchFamily="-65" charset="-128"/>
              </a:rPr>
              <a:t>Fourth Generation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1971-present	Microprocessors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Fifth Generation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Future			Massively Parallel</a:t>
            </a:r>
          </a:p>
          <a:p>
            <a:pPr eaLnBrk="1" hangingPunct="1">
              <a:lnSpc>
                <a:spcPct val="80000"/>
              </a:lnSpc>
            </a:pPr>
            <a:r>
              <a:rPr lang="en-US" sz="2100" dirty="0" smtClean="0">
                <a:ea typeface="ＭＳ Ｐゴシック" pitchFamily="-65" charset="-128"/>
                <a:cs typeface="ＭＳ Ｐゴシック" pitchFamily="-65" charset="-128"/>
              </a:rPr>
              <a:t>Cloud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Current		Internet-based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771525" y="6521450"/>
            <a:ext cx="6467475" cy="3365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600" dirty="0" err="1"/>
              <a:t>www.wordiq.com/definition/History_of_computing_hardware</a:t>
            </a:r>
            <a:endParaRPr lang="en-US" sz="1600" dirty="0"/>
          </a:p>
        </p:txBody>
      </p:sp>
      <p:pic>
        <p:nvPicPr>
          <p:cNvPr id="32773" name="Picture 11" descr="Vacuum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1700" y="1603375"/>
            <a:ext cx="13525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3" descr="Transistor-photo"/>
          <p:cNvPicPr>
            <a:picLocks noChangeAspect="1" noChangeArrowheads="1"/>
          </p:cNvPicPr>
          <p:nvPr/>
        </p:nvPicPr>
        <p:blipFill>
          <a:blip r:embed="rId6"/>
          <a:srcRect r="18462"/>
          <a:stretch>
            <a:fillRect/>
          </a:stretch>
        </p:blipFill>
        <p:spPr bwMode="auto">
          <a:xfrm>
            <a:off x="6542088" y="2243138"/>
            <a:ext cx="2062162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5" descr="IC_%28400x%2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7800" y="2887663"/>
            <a:ext cx="20764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7" descr="Microprocessors, including an Intel 80486DX2 and an Intel 80386">
            <a:hlinkClick r:id="rId8" tooltip="Microprocessors, including an Intel 80486DX2 and an Intel 80386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81750" y="3490913"/>
            <a:ext cx="22225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7" name="Picture 6" descr="FGCS_computer-pim-m-1"/>
          <p:cNvPicPr>
            <a:picLocks noChangeAspect="1" noChangeArrowheads="1"/>
          </p:cNvPicPr>
          <p:nvPr/>
        </p:nvPicPr>
        <p:blipFill>
          <a:blip r:embed="rId10"/>
          <a:srcRect b="23822"/>
          <a:stretch>
            <a:fillRect/>
          </a:stretch>
        </p:blipFill>
        <p:spPr bwMode="auto">
          <a:xfrm>
            <a:off x="6078538" y="4570413"/>
            <a:ext cx="252571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35650" y="4946650"/>
            <a:ext cx="18415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smtClean="0">
                <a:ea typeface="ＭＳ Ｐゴシック" pitchFamily="-65" charset="-128"/>
                <a:cs typeface="ＭＳ Ｐゴシック" pitchFamily="-65" charset="-128"/>
              </a:rPr>
              <a:t>Computer Software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596900" y="1422400"/>
            <a:ext cx="7693025" cy="42545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Operating System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interface with the user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err="1" smtClean="0">
                <a:ea typeface="+mn-ea"/>
              </a:rPr>
              <a:t>unix</a:t>
            </a:r>
            <a:r>
              <a:rPr lang="en-US" sz="1600" dirty="0" smtClean="0">
                <a:ea typeface="+mn-ea"/>
              </a:rPr>
              <a:t>, windows, </a:t>
            </a:r>
            <a:r>
              <a:rPr lang="en-US" sz="1600" dirty="0" err="1" smtClean="0">
                <a:ea typeface="+mn-ea"/>
              </a:rPr>
              <a:t>linux</a:t>
            </a:r>
            <a:r>
              <a:rPr lang="en-US" sz="1600" dirty="0" smtClean="0">
                <a:ea typeface="+mn-ea"/>
              </a:rPr>
              <a:t>, ...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Software Tools</a:t>
            </a:r>
            <a:endParaRPr lang="en-US" sz="1800" dirty="0" smtClean="0">
              <a:ea typeface="+mn-ea"/>
              <a:cs typeface="+mn-cs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word processors (</a:t>
            </a:r>
            <a:r>
              <a:rPr lang="en-US" sz="1600" dirty="0" err="1" smtClean="0">
                <a:ea typeface="+mn-ea"/>
              </a:rPr>
              <a:t>MicrosoftWord</a:t>
            </a:r>
            <a:r>
              <a:rPr lang="en-US" sz="1600" dirty="0" smtClean="0">
                <a:ea typeface="+mn-ea"/>
              </a:rPr>
              <a:t>, WordPerfect, ...)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spreadsheet programs (Excel, Lotus1-2-3, ...)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mathematical computation tools (MATLAB, MathCAD, ...)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Computer Languages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machine language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assembly language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binary language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high level languages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(C, C++, FORTRAN, VB, java)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endParaRPr lang="en-US" sz="1600" dirty="0" smtClean="0">
              <a:ea typeface="+mn-ea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>
                <a:ea typeface="+mn-ea"/>
                <a:cs typeface="+mn-cs"/>
              </a:rPr>
              <a:t>Web Applications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Search engines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Online shopping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>
                <a:ea typeface="+mn-ea"/>
              </a:rPr>
              <a:t>VOIP</a:t>
            </a:r>
          </a:p>
        </p:txBody>
      </p:sp>
      <p:pic>
        <p:nvPicPr>
          <p:cNvPr id="34820" name="Picture 6" descr="ga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4189413"/>
            <a:ext cx="1106488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w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2298700"/>
            <a:ext cx="67627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Punch_car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207963"/>
            <a:ext cx="3614738" cy="160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3" name="Picture 6" descr="Michael S. De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6650" y="4198938"/>
            <a:ext cx="1079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4048125" y="5573713"/>
            <a:ext cx="730250" cy="3667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Reed</a:t>
            </a: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5076825" y="5573713"/>
            <a:ext cx="996950" cy="3667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Harvard</a:t>
            </a:r>
          </a:p>
        </p:txBody>
      </p:sp>
      <p:sp>
        <p:nvSpPr>
          <p:cNvPr id="34826" name="Text Box 11"/>
          <p:cNvSpPr txBox="1">
            <a:spLocks noChangeArrowheads="1"/>
          </p:cNvSpPr>
          <p:nvPr/>
        </p:nvSpPr>
        <p:spPr bwMode="auto">
          <a:xfrm>
            <a:off x="6664325" y="5573713"/>
            <a:ext cx="488950" cy="366712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UT</a:t>
            </a:r>
          </a:p>
        </p:txBody>
      </p:sp>
      <p:pic>
        <p:nvPicPr>
          <p:cNvPr id="34827" name="Picture 12" descr="blue-apple-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7200" y="2298700"/>
            <a:ext cx="70961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13" descr="Job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7950" y="4244975"/>
            <a:ext cx="963613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Text Box 9"/>
          <p:cNvSpPr txBox="1">
            <a:spLocks noChangeArrowheads="1"/>
          </p:cNvSpPr>
          <p:nvPr/>
        </p:nvSpPr>
        <p:spPr bwMode="auto">
          <a:xfrm>
            <a:off x="7718425" y="5564188"/>
            <a:ext cx="1057275" cy="369887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Stanford</a:t>
            </a:r>
          </a:p>
        </p:txBody>
      </p:sp>
      <p:pic>
        <p:nvPicPr>
          <p:cNvPr id="34830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2700" y="2298700"/>
            <a:ext cx="8128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1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4197350"/>
            <a:ext cx="162401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762000"/>
          </a:xfrm>
        </p:spPr>
        <p:txBody>
          <a:bodyPr/>
          <a:lstStyle/>
          <a:p>
            <a:pPr algn="l" eaLnBrk="1" hangingPunct="1"/>
            <a:r>
              <a:rPr lang="en-US" b="1" smtClean="0">
                <a:ea typeface="Times New Roman" pitchFamily="-65" charset="0"/>
                <a:cs typeface="Times New Roman" pitchFamily="-65" charset="0"/>
              </a:rPr>
              <a:t>The Internet</a:t>
            </a:r>
            <a:endParaRPr lang="en-US" b="1" smtClean="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714500"/>
            <a:ext cx="5562600" cy="41148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 pitchFamily="-65" charset="-128"/>
                <a:cs typeface="ＭＳ Ｐゴシック" pitchFamily="-65" charset="-128"/>
              </a:rPr>
              <a:t>International computer network connecting …everybody</a:t>
            </a:r>
          </a:p>
          <a:p>
            <a:pPr eaLnBrk="1" hangingPunct="1"/>
            <a:r>
              <a:rPr lang="en-US" sz="2400" smtClean="0">
                <a:ea typeface="ＭＳ Ｐゴシック" pitchFamily="-65" charset="-128"/>
                <a:cs typeface="ＭＳ Ｐゴシック" pitchFamily="-65" charset="-128"/>
              </a:rPr>
              <a:t>Computer networking and communications technology </a:t>
            </a:r>
          </a:p>
          <a:p>
            <a:pPr lvl="1" eaLnBrk="1" hangingPunct="1"/>
            <a:r>
              <a:rPr lang="en-US" sz="1900" smtClean="0"/>
              <a:t>i.e., wires and routers, those things that connect computers</a:t>
            </a:r>
          </a:p>
          <a:p>
            <a:pPr lvl="1" eaLnBrk="1" hangingPunct="1"/>
            <a:r>
              <a:rPr lang="en-US" sz="1900" smtClean="0"/>
              <a:t>TCP/IP (Transmission Control Protocol/Internet Protocol) directs the flow of data between computers on the internet</a:t>
            </a:r>
          </a:p>
          <a:p>
            <a:pPr eaLnBrk="1" hangingPunct="1"/>
            <a:r>
              <a:rPr lang="en-US" sz="2400" smtClean="0">
                <a:ea typeface="ＭＳ Ｐゴシック" pitchFamily="-65" charset="-128"/>
                <a:cs typeface="ＭＳ Ｐゴシック" pitchFamily="-65" charset="-128"/>
              </a:rPr>
              <a:t>The Internet allows you to communicate with computer users around town and around the world</a:t>
            </a:r>
          </a:p>
        </p:txBody>
      </p:sp>
      <p:pic>
        <p:nvPicPr>
          <p:cNvPr id="36869" name="Picture 5" descr="intern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9275" y="203200"/>
            <a:ext cx="3044825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924800" cy="762000"/>
          </a:xfrm>
        </p:spPr>
        <p:txBody>
          <a:bodyPr/>
          <a:lstStyle/>
          <a:p>
            <a:pPr algn="l" eaLnBrk="1" hangingPunct="1"/>
            <a:r>
              <a:rPr lang="en-US" sz="3200" b="1" smtClean="0">
                <a:ea typeface="Times New Roman" pitchFamily="-65" charset="0"/>
                <a:cs typeface="Times New Roman" pitchFamily="-65" charset="0"/>
              </a:rPr>
              <a:t>World Wide Web (WWW)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84200" y="2070100"/>
            <a:ext cx="7848600" cy="41275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Times New Roman" pitchFamily="-65" charset="0"/>
                <a:cs typeface="Times New Roman" pitchFamily="-65" charset="0"/>
              </a:rPr>
              <a:t>An open approach to information sharing </a:t>
            </a:r>
          </a:p>
          <a:p>
            <a:pPr eaLnBrk="1" hangingPunct="1"/>
            <a:r>
              <a:rPr lang="en-US" sz="2400" smtClean="0">
                <a:ea typeface="Times New Roman" pitchFamily="-65" charset="0"/>
                <a:cs typeface="Times New Roman" pitchFamily="-65" charset="0"/>
              </a:rPr>
              <a:t>Providing a distributed “hyper”-media system to easily access information spread across the world 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/>
            <a:r>
              <a:rPr lang="en-US" sz="2400" smtClean="0">
                <a:ea typeface="Times New Roman" pitchFamily="-65" charset="0"/>
                <a:cs typeface="Times New Roman" pitchFamily="-65" charset="0"/>
              </a:rPr>
              <a:t>“Hyper”-text 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/>
            <a:r>
              <a:rPr lang="en-US" sz="1600" smtClean="0">
                <a:ea typeface="Times New Roman" pitchFamily="-65" charset="0"/>
                <a:cs typeface="Times New Roman" pitchFamily="-65" charset="0"/>
              </a:rPr>
              <a:t>A way to link and access information of various kinds as a web of nodes in which a user can browse at will</a:t>
            </a:r>
          </a:p>
          <a:p>
            <a:pPr lvl="1" eaLnBrk="1" hangingPunct="1"/>
            <a:r>
              <a:rPr lang="en-US" sz="1600" smtClean="0">
                <a:ea typeface="Times New Roman" pitchFamily="-65" charset="0"/>
                <a:cs typeface="Times New Roman" pitchFamily="-65" charset="0"/>
              </a:rPr>
              <a:t>Operation of the Web relies on hypertext to interact with users</a:t>
            </a:r>
            <a:r>
              <a:rPr lang="en-US" sz="1600" smtClean="0"/>
              <a:t> </a:t>
            </a:r>
          </a:p>
          <a:p>
            <a:pPr lvl="1" eaLnBrk="1" hangingPunct="1"/>
            <a:r>
              <a:rPr lang="en-US" sz="1600" smtClean="0">
                <a:ea typeface="Times New Roman" pitchFamily="-65" charset="0"/>
                <a:cs typeface="Times New Roman" pitchFamily="-65" charset="0"/>
              </a:rPr>
              <a:t>Enables you to read and navigate information in a nonlinear way based on what you want to know</a:t>
            </a:r>
            <a:endParaRPr lang="en-US" sz="1600" smtClean="0"/>
          </a:p>
          <a:p>
            <a:pPr lvl="1" eaLnBrk="1" hangingPunct="1"/>
            <a:r>
              <a:rPr lang="en-US" sz="1600" smtClean="0">
                <a:ea typeface="Times New Roman" pitchFamily="-65" charset="0"/>
                <a:cs typeface="Times New Roman" pitchFamily="-65" charset="0"/>
              </a:rPr>
              <a:t>Browser - programs which provide access to hypertext docs on the web </a:t>
            </a:r>
          </a:p>
          <a:p>
            <a:pPr eaLnBrk="1" hangingPunct="1"/>
            <a:r>
              <a:rPr lang="en-US" sz="2400" smtClean="0">
                <a:ea typeface="Times New Roman" pitchFamily="-65" charset="0"/>
                <a:cs typeface="Times New Roman" pitchFamily="-65" charset="0"/>
              </a:rPr>
              <a:t>HTML (Hypertext Markup Language) </a:t>
            </a:r>
            <a:endParaRPr lang="en-US" sz="240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/>
            <a:r>
              <a:rPr lang="en-US" sz="1600" smtClean="0">
                <a:ea typeface="Times New Roman" pitchFamily="-65" charset="0"/>
                <a:cs typeface="Times New Roman" pitchFamily="-65" charset="0"/>
              </a:rPr>
              <a:t>Formatting standard for hypertext documents</a:t>
            </a:r>
          </a:p>
        </p:txBody>
      </p:sp>
      <p:pic>
        <p:nvPicPr>
          <p:cNvPr id="38916" name="Picture 5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3675" y="0"/>
            <a:ext cx="2600325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>
                <a:ea typeface="Times New Roman" pitchFamily="-65" charset="0"/>
                <a:cs typeface="Times New Roman" pitchFamily="-65" charset="0"/>
              </a:rPr>
              <a:t>How big is the internet?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1830 million: individuals will use the Internet in 2010</a:t>
            </a:r>
            <a:endParaRPr lang="en-US" sz="1800" dirty="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&gt; 1 trillion web pages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5 million </a:t>
            </a:r>
            <a:r>
              <a:rPr lang="en-US" sz="1800" dirty="0" err="1" smtClean="0">
                <a:ea typeface="ＭＳ Ｐゴシック" pitchFamily="-65" charset="-128"/>
                <a:cs typeface="ＭＳ Ｐゴシック" pitchFamily="-65" charset="-128"/>
              </a:rPr>
              <a:t>Tera</a:t>
            </a: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 bytes of data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&gt; 500 million use the Internet at least once a week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>
                <a:ea typeface="ＭＳ Ｐゴシック" pitchFamily="-65" charset="-128"/>
                <a:cs typeface="ＭＳ Ｐゴシック" pitchFamily="-65" charset="-128"/>
              </a:rPr>
              <a:t>Google Zeitgeist Search Queries: 2009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Fastest Rising (Global)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michael</a:t>
            </a:r>
            <a:r>
              <a:rPr lang="en-US" sz="1600" dirty="0" smtClean="0"/>
              <a:t> </a:t>
            </a:r>
            <a:r>
              <a:rPr lang="en-US" sz="1600" dirty="0" err="1" smtClean="0"/>
              <a:t>jackson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Facebook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Tuenti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Twitter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Sanalika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new moon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lady gaga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windows 7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 smtClean="0"/>
              <a:t>dantri.com.vn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torpedo gratis</a:t>
            </a:r>
          </a:p>
        </p:txBody>
      </p:sp>
      <p:pic>
        <p:nvPicPr>
          <p:cNvPr id="4096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038" y="3276600"/>
            <a:ext cx="55022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>
                <a:ea typeface="ＭＳ Ｐゴシック" pitchFamily="-65" charset="-128"/>
                <a:cs typeface="ＭＳ Ｐゴシック" pitchFamily="-65" charset="-128"/>
              </a:rPr>
              <a:t>Model Building Process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4838700" cy="50593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ea typeface="ＭＳ Ｐゴシック" pitchFamily="-65" charset="-128"/>
                <a:cs typeface="ＭＳ Ｐゴシック" pitchFamily="-65" charset="-128"/>
              </a:rPr>
              <a:t>Problem identification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Important elements to be modeled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Relations and interactions between them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Degree of accuracy</a:t>
            </a:r>
          </a:p>
          <a:p>
            <a:pPr>
              <a:lnSpc>
                <a:spcPct val="80000"/>
              </a:lnSpc>
            </a:pPr>
            <a:r>
              <a:rPr lang="en-US" sz="2000">
                <a:ea typeface="ＭＳ Ｐゴシック" pitchFamily="-65" charset="-128"/>
                <a:cs typeface="ＭＳ Ｐゴシック" pitchFamily="-65" charset="-128"/>
              </a:rPr>
              <a:t>Conceptualization and development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Mathematical description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Type of model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Numerical method - computer code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Grid, boundary &amp; initial conditions</a:t>
            </a:r>
          </a:p>
          <a:p>
            <a:pPr>
              <a:lnSpc>
                <a:spcPct val="80000"/>
              </a:lnSpc>
            </a:pPr>
            <a:r>
              <a:rPr lang="en-US" sz="2000">
                <a:ea typeface="ＭＳ Ｐゴシック" pitchFamily="-65" charset="-128"/>
                <a:cs typeface="ＭＳ Ｐゴシック" pitchFamily="-65" charset="-128"/>
              </a:rPr>
              <a:t>Calibration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Estimate model parameters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Model outputs compared with actual outputs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Parameters adjusted until the values agree</a:t>
            </a:r>
          </a:p>
          <a:p>
            <a:pPr>
              <a:lnSpc>
                <a:spcPct val="80000"/>
              </a:lnSpc>
            </a:pPr>
            <a:r>
              <a:rPr lang="en-US" sz="2000">
                <a:ea typeface="ＭＳ Ｐゴシック" pitchFamily="-65" charset="-128"/>
                <a:cs typeface="ＭＳ Ｐゴシック" pitchFamily="-65" charset="-128"/>
              </a:rPr>
              <a:t>Verification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Independent set of input data used 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Results compared with measured outputs</a:t>
            </a:r>
          </a:p>
          <a:p>
            <a:pPr>
              <a:lnSpc>
                <a:spcPct val="80000"/>
              </a:lnSpc>
            </a:pPr>
            <a:endParaRPr lang="en-US" sz="2000"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5421313" y="896938"/>
            <a:ext cx="3106737" cy="5784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0988" y="1092200"/>
            <a:ext cx="283845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90500"/>
            <a:ext cx="7924800" cy="1143000"/>
          </a:xfrm>
        </p:spPr>
        <p:txBody>
          <a:bodyPr/>
          <a:lstStyle/>
          <a:p>
            <a:r>
              <a:rPr lang="en-US" sz="3200" b="1" smtClean="0">
                <a:ea typeface="ＭＳ Ｐゴシック" pitchFamily="-65" charset="-128"/>
                <a:cs typeface="ＭＳ Ｐゴシック" pitchFamily="-65" charset="-128"/>
              </a:rPr>
              <a:t>Programming Process</a:t>
            </a:r>
          </a:p>
        </p:txBody>
      </p:sp>
      <p:pic>
        <p:nvPicPr>
          <p:cNvPr id="45059" name="Picture 54" descr="stress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41700" y="2924175"/>
            <a:ext cx="579438" cy="511175"/>
          </a:xfrm>
          <a:noFill/>
        </p:spPr>
      </p:pic>
      <p:grpSp>
        <p:nvGrpSpPr>
          <p:cNvPr id="45060" name="Group 59"/>
          <p:cNvGrpSpPr>
            <a:grpSpLocks/>
          </p:cNvGrpSpPr>
          <p:nvPr/>
        </p:nvGrpSpPr>
        <p:grpSpPr bwMode="auto">
          <a:xfrm>
            <a:off x="4954588" y="4152900"/>
            <a:ext cx="3892550" cy="2352675"/>
            <a:chOff x="3121" y="2616"/>
            <a:chExt cx="2452" cy="1482"/>
          </a:xfrm>
        </p:grpSpPr>
        <p:grpSp>
          <p:nvGrpSpPr>
            <p:cNvPr id="45074" name="Group 57"/>
            <p:cNvGrpSpPr>
              <a:grpSpLocks/>
            </p:cNvGrpSpPr>
            <p:nvPr/>
          </p:nvGrpSpPr>
          <p:grpSpPr bwMode="auto">
            <a:xfrm>
              <a:off x="3121" y="2616"/>
              <a:ext cx="1268" cy="1482"/>
              <a:chOff x="3121" y="2616"/>
              <a:chExt cx="1268" cy="1482"/>
            </a:xfrm>
          </p:grpSpPr>
          <p:pic>
            <p:nvPicPr>
              <p:cNvPr id="45078" name="Picture 27" descr="Hopper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242" y="2616"/>
                <a:ext cx="954" cy="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79" name="Text Box 32"/>
              <p:cNvSpPr txBox="1">
                <a:spLocks noChangeArrowheads="1"/>
              </p:cNvSpPr>
              <p:nvPr/>
            </p:nvSpPr>
            <p:spPr bwMode="auto">
              <a:xfrm>
                <a:off x="3121" y="3867"/>
                <a:ext cx="12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/>
                  <a:t>Grace M. Hopper</a:t>
                </a:r>
              </a:p>
            </p:txBody>
          </p:sp>
        </p:grpSp>
        <p:grpSp>
          <p:nvGrpSpPr>
            <p:cNvPr id="45075" name="Group 58"/>
            <p:cNvGrpSpPr>
              <a:grpSpLocks/>
            </p:cNvGrpSpPr>
            <p:nvPr/>
          </p:nvGrpSpPr>
          <p:grpSpPr bwMode="auto">
            <a:xfrm>
              <a:off x="4373" y="2684"/>
              <a:ext cx="1200" cy="1289"/>
              <a:chOff x="4373" y="2684"/>
              <a:chExt cx="1200" cy="1289"/>
            </a:xfrm>
          </p:grpSpPr>
          <p:pic>
            <p:nvPicPr>
              <p:cNvPr id="45076" name="Picture 33" descr="bu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373" y="2684"/>
                <a:ext cx="1200" cy="9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077" name="Text Box 35"/>
              <p:cNvSpPr txBox="1">
                <a:spLocks noChangeArrowheads="1"/>
              </p:cNvSpPr>
              <p:nvPr/>
            </p:nvSpPr>
            <p:spPr bwMode="auto">
              <a:xfrm>
                <a:off x="4561" y="3742"/>
                <a:ext cx="8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1" hangingPunct="1"/>
                <a:r>
                  <a:rPr lang="en-US"/>
                  <a:t>First “Bug”</a:t>
                </a:r>
              </a:p>
            </p:txBody>
          </p:sp>
        </p:grpSp>
      </p:grpSp>
      <p:sp>
        <p:nvSpPr>
          <p:cNvPr id="45061" name="Text Box 39"/>
          <p:cNvSpPr txBox="1">
            <a:spLocks noChangeArrowheads="1"/>
          </p:cNvSpPr>
          <p:nvPr/>
        </p:nvSpPr>
        <p:spPr bwMode="auto">
          <a:xfrm>
            <a:off x="1198563" y="1763713"/>
            <a:ext cx="2662237" cy="61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>
                <a:latin typeface="Times New Roman" pitchFamily="-65" charset="0"/>
              </a:rPr>
              <a:t>Algorithm Design</a:t>
            </a:r>
          </a:p>
          <a:p>
            <a:pPr algn="ctr"/>
            <a:r>
              <a:rPr kumimoji="1" lang="en-US" sz="1600">
                <a:latin typeface="Times New Roman" pitchFamily="-65" charset="0"/>
              </a:rPr>
              <a:t>(underlying logic of program)</a:t>
            </a:r>
          </a:p>
        </p:txBody>
      </p:sp>
      <p:sp>
        <p:nvSpPr>
          <p:cNvPr id="45062" name="Text Box 40"/>
          <p:cNvSpPr txBox="1">
            <a:spLocks noChangeArrowheads="1"/>
          </p:cNvSpPr>
          <p:nvPr/>
        </p:nvSpPr>
        <p:spPr bwMode="auto">
          <a:xfrm>
            <a:off x="1516063" y="2636838"/>
            <a:ext cx="2027237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>
                <a:latin typeface="Times New Roman" pitchFamily="-65" charset="0"/>
              </a:rPr>
              <a:t>Program Composition</a:t>
            </a:r>
          </a:p>
        </p:txBody>
      </p:sp>
      <p:sp>
        <p:nvSpPr>
          <p:cNvPr id="45063" name="Text Box 41"/>
          <p:cNvSpPr txBox="1">
            <a:spLocks noChangeArrowheads="1"/>
          </p:cNvSpPr>
          <p:nvPr/>
        </p:nvSpPr>
        <p:spPr bwMode="auto">
          <a:xfrm>
            <a:off x="1530350" y="3355975"/>
            <a:ext cx="1997075" cy="6191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>
                <a:latin typeface="Times New Roman" pitchFamily="-65" charset="0"/>
              </a:rPr>
              <a:t>Debug &amp; test</a:t>
            </a:r>
          </a:p>
          <a:p>
            <a:pPr algn="ctr"/>
            <a:r>
              <a:rPr kumimoji="1" lang="en-US" sz="1600">
                <a:latin typeface="Times New Roman" pitchFamily="-65" charset="0"/>
              </a:rPr>
              <a:t>(error free &amp; reliable)</a:t>
            </a:r>
          </a:p>
        </p:txBody>
      </p:sp>
      <p:sp>
        <p:nvSpPr>
          <p:cNvPr id="45064" name="Text Box 42"/>
          <p:cNvSpPr txBox="1">
            <a:spLocks noChangeArrowheads="1"/>
          </p:cNvSpPr>
          <p:nvPr/>
        </p:nvSpPr>
        <p:spPr bwMode="auto">
          <a:xfrm>
            <a:off x="1417638" y="4316413"/>
            <a:ext cx="2230437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>
                <a:latin typeface="Times New Roman" pitchFamily="-65" charset="0"/>
              </a:rPr>
              <a:t>Program Documentation</a:t>
            </a:r>
          </a:p>
        </p:txBody>
      </p:sp>
      <p:sp>
        <p:nvSpPr>
          <p:cNvPr id="45065" name="Text Box 44"/>
          <p:cNvSpPr txBox="1">
            <a:spLocks noChangeArrowheads="1"/>
          </p:cNvSpPr>
          <p:nvPr/>
        </p:nvSpPr>
        <p:spPr bwMode="auto">
          <a:xfrm>
            <a:off x="1519238" y="5167313"/>
            <a:ext cx="2027237" cy="374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en-US" sz="1600">
                <a:latin typeface="Times New Roman" pitchFamily="-65" charset="0"/>
              </a:rPr>
              <a:t>Program Maintenance</a:t>
            </a:r>
          </a:p>
        </p:txBody>
      </p:sp>
      <p:sp>
        <p:nvSpPr>
          <p:cNvPr id="45066" name="Line 64"/>
          <p:cNvSpPr>
            <a:spLocks noChangeShapeType="1"/>
          </p:cNvSpPr>
          <p:nvPr/>
        </p:nvSpPr>
        <p:spPr bwMode="auto">
          <a:xfrm>
            <a:off x="2525713" y="2370138"/>
            <a:ext cx="0" cy="263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Line 65"/>
          <p:cNvSpPr>
            <a:spLocks noChangeShapeType="1"/>
          </p:cNvSpPr>
          <p:nvPr/>
        </p:nvSpPr>
        <p:spPr bwMode="auto">
          <a:xfrm>
            <a:off x="2516188" y="2995613"/>
            <a:ext cx="0" cy="344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66"/>
          <p:cNvSpPr>
            <a:spLocks noChangeShapeType="1"/>
          </p:cNvSpPr>
          <p:nvPr/>
        </p:nvSpPr>
        <p:spPr bwMode="auto">
          <a:xfrm>
            <a:off x="2508250" y="3981450"/>
            <a:ext cx="0" cy="344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67"/>
          <p:cNvSpPr>
            <a:spLocks noChangeShapeType="1"/>
          </p:cNvSpPr>
          <p:nvPr/>
        </p:nvSpPr>
        <p:spPr bwMode="auto">
          <a:xfrm>
            <a:off x="2544763" y="4741863"/>
            <a:ext cx="0" cy="4175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68"/>
          <p:cNvSpPr>
            <a:spLocks noChangeShapeType="1"/>
          </p:cNvSpPr>
          <p:nvPr/>
        </p:nvSpPr>
        <p:spPr bwMode="auto">
          <a:xfrm>
            <a:off x="3530600" y="3736975"/>
            <a:ext cx="542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Line 69"/>
          <p:cNvSpPr>
            <a:spLocks noChangeShapeType="1"/>
          </p:cNvSpPr>
          <p:nvPr/>
        </p:nvSpPr>
        <p:spPr bwMode="auto">
          <a:xfrm flipV="1">
            <a:off x="4064000" y="2841625"/>
            <a:ext cx="0" cy="904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2" name="Line 70"/>
          <p:cNvSpPr>
            <a:spLocks noChangeShapeType="1"/>
          </p:cNvSpPr>
          <p:nvPr/>
        </p:nvSpPr>
        <p:spPr bwMode="auto">
          <a:xfrm flipH="1">
            <a:off x="3530600" y="2841625"/>
            <a:ext cx="552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073" name="Picture 71" descr="whirlwind_3_smal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32388" y="1433513"/>
            <a:ext cx="3251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889500" cy="1143000"/>
          </a:xfrm>
        </p:spPr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Algorithms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16100"/>
            <a:ext cx="8229600" cy="4525963"/>
          </a:xfrm>
        </p:spPr>
        <p:txBody>
          <a:bodyPr>
            <a:normAutofit/>
          </a:bodyPr>
          <a:lstStyle/>
          <a:p>
            <a:pPr>
              <a:buFont typeface="Arial" pitchFamily="-106" charset="0"/>
              <a:buChar char="•"/>
              <a:defRPr/>
            </a:pPr>
            <a:r>
              <a:rPr lang="en-US" sz="2400" b="1" dirty="0" smtClean="0"/>
              <a:t>Example:</a:t>
            </a:r>
            <a:r>
              <a:rPr lang="en-US" sz="2400" dirty="0" smtClean="0"/>
              <a:t> </a:t>
            </a:r>
          </a:p>
          <a:p>
            <a:pPr lvl="1">
              <a:buFont typeface="Arial" pitchFamily="-106" charset="0"/>
              <a:buChar char="–"/>
              <a:defRPr/>
            </a:pPr>
            <a:r>
              <a:rPr lang="en-US" sz="2000" dirty="0" smtClean="0"/>
              <a:t>Write </a:t>
            </a:r>
            <a:r>
              <a:rPr lang="en-US" sz="2000" dirty="0"/>
              <a:t>a letter. </a:t>
            </a:r>
            <a:r>
              <a:rPr lang="en-US" sz="2000" dirty="0" smtClean="0"/>
              <a:t> </a:t>
            </a:r>
          </a:p>
          <a:p>
            <a:pPr lvl="1">
              <a:buFont typeface="Arial" pitchFamily="-106" charset="0"/>
              <a:buChar char="–"/>
              <a:defRPr/>
            </a:pPr>
            <a:r>
              <a:rPr lang="en-US" sz="2000" dirty="0" smtClean="0"/>
              <a:t>To </a:t>
            </a:r>
            <a:r>
              <a:rPr lang="en-US" sz="2000" dirty="0"/>
              <a:t>mail it, you must decide how much postage to put on the envelop.</a:t>
            </a:r>
          </a:p>
          <a:p>
            <a:pPr>
              <a:buFont typeface="Arial" pitchFamily="-106" charset="0"/>
              <a:buChar char="•"/>
              <a:defRPr/>
            </a:pPr>
            <a:r>
              <a:rPr lang="en-US" sz="2400" b="1" dirty="0"/>
              <a:t>Rule of Thumb:</a:t>
            </a:r>
            <a:r>
              <a:rPr lang="en-US" sz="2400" dirty="0"/>
              <a:t> One stamp for every 5 sheets of paper.</a:t>
            </a:r>
          </a:p>
          <a:p>
            <a:pPr>
              <a:buFont typeface="Arial" pitchFamily="-106" charset="0"/>
              <a:buChar char="•"/>
              <a:defRPr/>
            </a:pPr>
            <a:r>
              <a:rPr lang="en-US" sz="2400" b="1" dirty="0" smtClean="0"/>
              <a:t>Algorithm: </a:t>
            </a:r>
            <a:r>
              <a:rPr lang="en-US" sz="2400" dirty="0" smtClean="0"/>
              <a:t>Step-by-Step procedure for solving a problem</a:t>
            </a:r>
            <a:endParaRPr lang="en-US" sz="2400" b="1" u="sng" dirty="0" smtClean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/>
              <a:t>Input = Number of </a:t>
            </a:r>
            <a:r>
              <a:rPr lang="en-US" sz="2000" b="1" i="1" dirty="0" smtClean="0"/>
              <a:t>sheets</a:t>
            </a:r>
            <a:r>
              <a:rPr lang="en-US" sz="2000" dirty="0" smtClean="0"/>
              <a:t> of paper in the letter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/>
              <a:t>Divide </a:t>
            </a:r>
            <a:r>
              <a:rPr lang="en-US" sz="2000" b="1" i="1" dirty="0" smtClean="0"/>
              <a:t>Sheets</a:t>
            </a:r>
            <a:r>
              <a:rPr lang="en-US" sz="2000" dirty="0" smtClean="0"/>
              <a:t> by 5.  Round up to the next highest whole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/>
              <a:t>Output = Number of </a:t>
            </a:r>
            <a:r>
              <a:rPr lang="en-US" sz="2000" b="1" i="1" dirty="0" smtClean="0"/>
              <a:t>Stamps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5481638" y="79375"/>
            <a:ext cx="3573462" cy="1800225"/>
            <a:chOff x="3135" y="1008"/>
            <a:chExt cx="2274" cy="1379"/>
          </a:xfrm>
        </p:grpSpPr>
        <p:pic>
          <p:nvPicPr>
            <p:cNvPr id="47115" name="Picture 5" descr="uzbek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35" y="1008"/>
              <a:ext cx="2274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6" name="Text Box 6"/>
            <p:cNvSpPr txBox="1">
              <a:spLocks noChangeArrowheads="1"/>
            </p:cNvSpPr>
            <p:nvPr/>
          </p:nvSpPr>
          <p:spPr bwMode="auto">
            <a:xfrm>
              <a:off x="3735" y="1088"/>
              <a:ext cx="1362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/>
                <a:t>AL-KHOWARIZMI </a:t>
              </a:r>
            </a:p>
          </p:txBody>
        </p:sp>
      </p:grpSp>
      <p:grpSp>
        <p:nvGrpSpPr>
          <p:cNvPr id="47109" name="Group 14"/>
          <p:cNvGrpSpPr>
            <a:grpSpLocks/>
          </p:cNvGrpSpPr>
          <p:nvPr/>
        </p:nvGrpSpPr>
        <p:grpSpPr bwMode="auto">
          <a:xfrm>
            <a:off x="2413000" y="5232400"/>
            <a:ext cx="4851400" cy="649288"/>
            <a:chOff x="912" y="3477"/>
            <a:chExt cx="3602" cy="617"/>
          </a:xfrm>
        </p:grpSpPr>
        <p:sp>
          <p:nvSpPr>
            <p:cNvPr id="47110" name="Rectangle 4"/>
            <p:cNvSpPr>
              <a:spLocks noChangeArrowheads="1"/>
            </p:cNvSpPr>
            <p:nvPr/>
          </p:nvSpPr>
          <p:spPr bwMode="auto">
            <a:xfrm>
              <a:off x="912" y="3478"/>
              <a:ext cx="924" cy="6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INPUT</a:t>
              </a:r>
            </a:p>
            <a:p>
              <a:pPr algn="ctr"/>
              <a:r>
                <a:rPr lang="en-US"/>
                <a:t>(16)</a:t>
              </a:r>
            </a:p>
          </p:txBody>
        </p:sp>
        <p:sp>
          <p:nvSpPr>
            <p:cNvPr id="47111" name="Line 5"/>
            <p:cNvSpPr>
              <a:spLocks noChangeShapeType="1"/>
            </p:cNvSpPr>
            <p:nvPr/>
          </p:nvSpPr>
          <p:spPr bwMode="auto">
            <a:xfrm>
              <a:off x="1848" y="3786"/>
              <a:ext cx="39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251" y="3478"/>
              <a:ext cx="924" cy="6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Processing</a:t>
              </a:r>
            </a:p>
          </p:txBody>
        </p:sp>
        <p:sp>
          <p:nvSpPr>
            <p:cNvPr id="47113" name="Line 8"/>
            <p:cNvSpPr>
              <a:spLocks noChangeShapeType="1"/>
            </p:cNvSpPr>
            <p:nvPr/>
          </p:nvSpPr>
          <p:spPr bwMode="auto">
            <a:xfrm>
              <a:off x="3187" y="3785"/>
              <a:ext cx="393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3590" y="3477"/>
              <a:ext cx="924" cy="6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Output</a:t>
              </a:r>
            </a:p>
            <a:p>
              <a:pPr algn="ctr"/>
              <a:r>
                <a:rPr lang="en-US"/>
                <a:t>(4)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Composing a Computer Program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914400" y="3403600"/>
            <a:ext cx="7772400" cy="27495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Programmer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Writes program in </a:t>
            </a:r>
            <a:r>
              <a:rPr lang="en-US" sz="1700" b="1" smtClean="0"/>
              <a:t>source code</a:t>
            </a:r>
            <a:r>
              <a:rPr lang="en-US" sz="1700" smtClean="0"/>
              <a:t> (VB or other language)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Compiler</a:t>
            </a:r>
            <a:endParaRPr lang="en-US" sz="180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Converts source code to </a:t>
            </a:r>
            <a:r>
              <a:rPr lang="en-US" sz="1700" b="1" smtClean="0"/>
              <a:t>machine language </a:t>
            </a:r>
            <a:r>
              <a:rPr lang="en-US" sz="1700" smtClean="0"/>
              <a:t>code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Linker</a:t>
            </a:r>
            <a:endParaRPr lang="en-US" sz="1800" smtClean="0">
              <a:ea typeface="ＭＳ Ｐゴシック" pitchFamily="-65" charset="-128"/>
              <a:cs typeface="ＭＳ Ｐゴシック" pitchFamily="-65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Combines machine language with libraries &amp; converts them to an </a:t>
            </a:r>
            <a:r>
              <a:rPr lang="en-US" sz="1700" b="1" smtClean="0"/>
              <a:t>executable</a:t>
            </a:r>
            <a:r>
              <a:rPr lang="en-US" sz="1700" smtClean="0"/>
              <a:t> </a:t>
            </a:r>
            <a:r>
              <a:rPr lang="en-US" sz="1700" b="1" smtClean="0"/>
              <a:t>module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Interpreter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smtClean="0"/>
              <a:t>Converts source code to machine language and executes one line at a time</a:t>
            </a:r>
          </a:p>
        </p:txBody>
      </p:sp>
      <p:grpSp>
        <p:nvGrpSpPr>
          <p:cNvPr id="49156" name="Group 1048"/>
          <p:cNvGrpSpPr>
            <a:grpSpLocks/>
          </p:cNvGrpSpPr>
          <p:nvPr/>
        </p:nvGrpSpPr>
        <p:grpSpPr bwMode="auto">
          <a:xfrm>
            <a:off x="990600" y="1574800"/>
            <a:ext cx="7620000" cy="1447800"/>
            <a:chOff x="624" y="1552"/>
            <a:chExt cx="4800" cy="912"/>
          </a:xfrm>
        </p:grpSpPr>
        <p:sp>
          <p:nvSpPr>
            <p:cNvPr id="49159" name="Rectangle 1042"/>
            <p:cNvSpPr>
              <a:spLocks noChangeArrowheads="1"/>
            </p:cNvSpPr>
            <p:nvPr/>
          </p:nvSpPr>
          <p:spPr bwMode="auto">
            <a:xfrm>
              <a:off x="624" y="1552"/>
              <a:ext cx="4800" cy="912"/>
            </a:xfrm>
            <a:prstGeom prst="rect">
              <a:avLst/>
            </a:prstGeom>
            <a:solidFill>
              <a:srgbClr val="99CCFF"/>
            </a:solidFill>
            <a:ln w="9525" cap="rnd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0" name="Rectangle 1028"/>
            <p:cNvSpPr>
              <a:spLocks noChangeArrowheads="1"/>
            </p:cNvSpPr>
            <p:nvPr/>
          </p:nvSpPr>
          <p:spPr bwMode="auto">
            <a:xfrm>
              <a:off x="1448" y="2048"/>
              <a:ext cx="624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latin typeface="Times New Roman" pitchFamily="-65" charset="0"/>
                </a:rPr>
                <a:t>Compiler</a:t>
              </a:r>
              <a:endParaRPr lang="en-US" sz="1200">
                <a:latin typeface="Times New Roman" pitchFamily="-65" charset="0"/>
              </a:endParaRPr>
            </a:p>
          </p:txBody>
        </p:sp>
        <p:sp>
          <p:nvSpPr>
            <p:cNvPr id="49161" name="Rectangle 1029"/>
            <p:cNvSpPr>
              <a:spLocks noChangeArrowheads="1"/>
            </p:cNvSpPr>
            <p:nvPr/>
          </p:nvSpPr>
          <p:spPr bwMode="auto">
            <a:xfrm>
              <a:off x="3208" y="2048"/>
              <a:ext cx="624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latin typeface="Times New Roman" pitchFamily="-65" charset="0"/>
                </a:rPr>
                <a:t>Link/load</a:t>
              </a:r>
            </a:p>
          </p:txBody>
        </p:sp>
        <p:sp>
          <p:nvSpPr>
            <p:cNvPr id="49162" name="Rectangle 1030"/>
            <p:cNvSpPr>
              <a:spLocks noChangeArrowheads="1"/>
            </p:cNvSpPr>
            <p:nvPr/>
          </p:nvSpPr>
          <p:spPr bwMode="auto">
            <a:xfrm>
              <a:off x="4080" y="2048"/>
              <a:ext cx="624" cy="33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>
                  <a:latin typeface="Times New Roman" pitchFamily="-65" charset="0"/>
                </a:rPr>
                <a:t>Executable</a:t>
              </a:r>
              <a:br>
                <a:rPr lang="en-US" sz="1400">
                  <a:latin typeface="Times New Roman" pitchFamily="-65" charset="0"/>
                </a:rPr>
              </a:br>
              <a:r>
                <a:rPr lang="en-US" sz="1400">
                  <a:latin typeface="Times New Roman" pitchFamily="-65" charset="0"/>
                </a:rPr>
                <a:t>module</a:t>
              </a:r>
            </a:p>
          </p:txBody>
        </p:sp>
        <p:sp>
          <p:nvSpPr>
            <p:cNvPr id="49163" name="Text Box 1031"/>
            <p:cNvSpPr txBox="1">
              <a:spLocks noChangeArrowheads="1"/>
            </p:cNvSpPr>
            <p:nvPr/>
          </p:nvSpPr>
          <p:spPr bwMode="auto">
            <a:xfrm>
              <a:off x="720" y="2060"/>
              <a:ext cx="433" cy="31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>
                  <a:latin typeface="Times New Roman" pitchFamily="-65" charset="0"/>
                </a:rPr>
                <a:t>Source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>
                  <a:latin typeface="Times New Roman" pitchFamily="-65" charset="0"/>
                </a:rPr>
                <a:t>code</a:t>
              </a:r>
            </a:p>
          </p:txBody>
        </p:sp>
        <p:sp>
          <p:nvSpPr>
            <p:cNvPr id="49164" name="Text Box 1032"/>
            <p:cNvSpPr txBox="1">
              <a:spLocks noChangeArrowheads="1"/>
            </p:cNvSpPr>
            <p:nvPr/>
          </p:nvSpPr>
          <p:spPr bwMode="auto">
            <a:xfrm>
              <a:off x="2352" y="2092"/>
              <a:ext cx="527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>
                  <a:latin typeface="Times New Roman" pitchFamily="-65" charset="0"/>
                </a:rPr>
                <a:t>Machine</a:t>
              </a:r>
            </a:p>
            <a:p>
              <a:pPr>
                <a:lnSpc>
                  <a:spcPct val="70000"/>
                </a:lnSpc>
              </a:pPr>
              <a:r>
                <a:rPr lang="en-US" sz="1400">
                  <a:latin typeface="Times New Roman" pitchFamily="-65" charset="0"/>
                </a:rPr>
                <a:t>language</a:t>
              </a:r>
            </a:p>
          </p:txBody>
        </p:sp>
        <p:sp>
          <p:nvSpPr>
            <p:cNvPr id="49165" name="Line 1033"/>
            <p:cNvSpPr>
              <a:spLocks noChangeShapeType="1"/>
            </p:cNvSpPr>
            <p:nvPr/>
          </p:nvSpPr>
          <p:spPr bwMode="auto">
            <a:xfrm>
              <a:off x="1160" y="219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6" name="Line 1034"/>
            <p:cNvSpPr>
              <a:spLocks noChangeShapeType="1"/>
            </p:cNvSpPr>
            <p:nvPr/>
          </p:nvSpPr>
          <p:spPr bwMode="auto">
            <a:xfrm>
              <a:off x="2088" y="219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7" name="Line 1035"/>
            <p:cNvSpPr>
              <a:spLocks noChangeShapeType="1"/>
            </p:cNvSpPr>
            <p:nvPr/>
          </p:nvSpPr>
          <p:spPr bwMode="auto">
            <a:xfrm>
              <a:off x="2888" y="2192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8" name="Line 1036"/>
            <p:cNvSpPr>
              <a:spLocks noChangeShapeType="1"/>
            </p:cNvSpPr>
            <p:nvPr/>
          </p:nvSpPr>
          <p:spPr bwMode="auto">
            <a:xfrm>
              <a:off x="3840" y="219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9" name="Text Box 1037"/>
            <p:cNvSpPr txBox="1">
              <a:spLocks noChangeArrowheads="1"/>
            </p:cNvSpPr>
            <p:nvPr/>
          </p:nvSpPr>
          <p:spPr bwMode="auto">
            <a:xfrm>
              <a:off x="4856" y="2132"/>
              <a:ext cx="433" cy="15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1400">
                  <a:latin typeface="Times New Roman" pitchFamily="-65" charset="0"/>
                </a:rPr>
                <a:t>Output</a:t>
              </a:r>
            </a:p>
          </p:txBody>
        </p:sp>
        <p:sp>
          <p:nvSpPr>
            <p:cNvPr id="49170" name="Line 1038"/>
            <p:cNvSpPr>
              <a:spLocks noChangeShapeType="1"/>
            </p:cNvSpPr>
            <p:nvPr/>
          </p:nvSpPr>
          <p:spPr bwMode="auto">
            <a:xfrm>
              <a:off x="4704" y="219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1" name="Text Box 1039"/>
            <p:cNvSpPr txBox="1">
              <a:spLocks noChangeArrowheads="1"/>
            </p:cNvSpPr>
            <p:nvPr/>
          </p:nvSpPr>
          <p:spPr bwMode="auto">
            <a:xfrm>
              <a:off x="4059" y="1653"/>
              <a:ext cx="573" cy="1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Times New Roman" pitchFamily="-65" charset="0"/>
                </a:rPr>
                <a:t>Input data</a:t>
              </a:r>
            </a:p>
          </p:txBody>
        </p:sp>
        <p:sp>
          <p:nvSpPr>
            <p:cNvPr id="49172" name="Line 1040"/>
            <p:cNvSpPr>
              <a:spLocks noChangeShapeType="1"/>
            </p:cNvSpPr>
            <p:nvPr/>
          </p:nvSpPr>
          <p:spPr bwMode="auto">
            <a:xfrm>
              <a:off x="4368" y="1856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73" name="Text Box 1046"/>
            <p:cNvSpPr txBox="1">
              <a:spLocks noChangeArrowheads="1"/>
            </p:cNvSpPr>
            <p:nvPr/>
          </p:nvSpPr>
          <p:spPr bwMode="auto">
            <a:xfrm>
              <a:off x="654" y="1711"/>
              <a:ext cx="649" cy="326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/>
                <a:t>High-level</a:t>
              </a:r>
            </a:p>
            <a:p>
              <a:pPr eaLnBrk="1" hangingPunct="1"/>
              <a:r>
                <a:rPr lang="en-US" sz="1400" b="1"/>
                <a:t>language</a:t>
              </a:r>
            </a:p>
          </p:txBody>
        </p:sp>
        <p:sp>
          <p:nvSpPr>
            <p:cNvPr id="49174" name="Text Box 1047"/>
            <p:cNvSpPr txBox="1">
              <a:spLocks noChangeArrowheads="1"/>
            </p:cNvSpPr>
            <p:nvPr/>
          </p:nvSpPr>
          <p:spPr bwMode="auto">
            <a:xfrm>
              <a:off x="2326" y="1711"/>
              <a:ext cx="642" cy="326"/>
            </a:xfrm>
            <a:prstGeom prst="rect">
              <a:avLst/>
            </a:prstGeom>
            <a:noFill/>
            <a:ln w="9525" cap="rnd">
              <a:noFill/>
              <a:prstDash val="sysDot"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400" b="1"/>
                <a:t>Low-level</a:t>
              </a:r>
            </a:p>
            <a:p>
              <a:pPr eaLnBrk="1" hangingPunct="1"/>
              <a:r>
                <a:rPr lang="en-US" sz="1400" b="1"/>
                <a:t>Language</a:t>
              </a:r>
            </a:p>
          </p:txBody>
        </p:sp>
      </p:grpSp>
      <p:pic>
        <p:nvPicPr>
          <p:cNvPr id="49157" name="Picture 1049" descr="MachineL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738" y="3479800"/>
            <a:ext cx="1604962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 descr="stres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3241675"/>
            <a:ext cx="10763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Introduction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Course Introduction and Housekeeping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Computer Systems – Hardware and Software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The Internet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Program Planning</a:t>
            </a: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ea typeface="ＭＳ Ｐゴシック" pitchFamily="-65" charset="-128"/>
                <a:cs typeface="ＭＳ Ｐゴシック" pitchFamily="-65" charset="-128"/>
              </a:rPr>
              <a:t>6 Elements of Programming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6 things you need to program in any language: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Variables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Input/Output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Selection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Subprograms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Repetition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 smtClean="0"/>
              <a:t>Arrays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5120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VB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C, C++, C#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FORTRAN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Pascal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Cobol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Java, J++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YouNameItLanguage</a:t>
            </a: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Summary</a:t>
            </a:r>
          </a:p>
        </p:txBody>
      </p:sp>
      <p:sp>
        <p:nvSpPr>
          <p:cNvPr id="522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Course Introduction and Housekeeping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Computer Systems – Hardware and Software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The Internet</a:t>
            </a:r>
          </a:p>
          <a:p>
            <a:r>
              <a:rPr lang="en-US" smtClean="0">
                <a:ea typeface="ＭＳ Ｐゴシック" pitchFamily="-65" charset="-128"/>
                <a:cs typeface="ＭＳ Ｐゴシック" pitchFamily="-65" charset="-128"/>
              </a:rPr>
              <a:t>Program Planning</a:t>
            </a:r>
          </a:p>
          <a:p>
            <a:endParaRPr lang="en-US" smtClean="0"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Course Objectives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>
                <a:ea typeface="ＭＳ Ｐゴシック" pitchFamily="-65" charset="-128"/>
                <a:cs typeface="ＭＳ Ｐゴシック" pitchFamily="-65" charset="-128"/>
              </a:rPr>
              <a:t>Introduce computer methods for the solution of civil engineering problems, including: </a:t>
            </a:r>
          </a:p>
          <a:p>
            <a:pPr lvl="1" eaLnBrk="1" hangingPunct="1"/>
            <a:r>
              <a:rPr lang="en-US" sz="2000" smtClean="0"/>
              <a:t>Intro to computer hardware and operating systems, </a:t>
            </a:r>
          </a:p>
          <a:p>
            <a:pPr lvl="1" eaLnBrk="1" hangingPunct="1"/>
            <a:r>
              <a:rPr lang="en-US" sz="2000" smtClean="0"/>
              <a:t>Organization of engineering problems for computer solution, </a:t>
            </a:r>
          </a:p>
          <a:p>
            <a:pPr lvl="1" eaLnBrk="1" hangingPunct="1"/>
            <a:r>
              <a:rPr lang="en-US" sz="2000" smtClean="0"/>
              <a:t>Selection of appropriate numerical solution software, methods, and algorithms, </a:t>
            </a:r>
          </a:p>
          <a:p>
            <a:pPr lvl="1" eaLnBrk="1" hangingPunct="1"/>
            <a:r>
              <a:rPr lang="en-US" sz="2000" smtClean="0"/>
              <a:t>Elementary numerical analysis of selected algorithms, </a:t>
            </a:r>
          </a:p>
          <a:p>
            <a:pPr lvl="1" eaLnBrk="1" hangingPunct="1"/>
            <a:r>
              <a:rPr lang="en-US" sz="2000" smtClean="0"/>
              <a:t>Writing, compiling, and executing Visual Basic programs</a:t>
            </a:r>
          </a:p>
          <a:p>
            <a:pPr lvl="1" eaLnBrk="1" hangingPunct="1"/>
            <a:r>
              <a:rPr lang="en-US" sz="2000" smtClean="0"/>
              <a:t>Presentation of problems and their solution, </a:t>
            </a:r>
          </a:p>
          <a:p>
            <a:pPr lvl="1" eaLnBrk="1" hangingPunct="1"/>
            <a:r>
              <a:rPr lang="en-US" sz="2000" smtClean="0"/>
              <a:t>Use of the WWW to communicate and retrieve information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Housekeeping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Prerequisites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/>
              <a:t>M408C, Calculus I, Co-requisite: M408D, Calculus II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Text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/>
              <a:t>Required: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dirty="0" smtClean="0">
                <a:ea typeface="ＭＳ Ｐゴシック" pitchFamily="-65" charset="-128"/>
              </a:rPr>
              <a:t>Schneider, D. I., </a:t>
            </a:r>
            <a:r>
              <a:rPr lang="en-US" sz="1500" u="sng" dirty="0" smtClean="0">
                <a:ea typeface="ＭＳ Ｐゴシック" pitchFamily="-65" charset="-128"/>
              </a:rPr>
              <a:t>An Introduction to Programming Using Visual Basic 2008</a:t>
            </a:r>
            <a:r>
              <a:rPr lang="en-US" sz="1500" dirty="0" smtClean="0">
                <a:ea typeface="ＭＳ Ｐゴシック" pitchFamily="-65" charset="-128"/>
              </a:rPr>
              <a:t>, 2008, Prentice Hall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dirty="0" smtClean="0">
                <a:ea typeface="ＭＳ Ｐゴシック" pitchFamily="-65" charset="-128"/>
              </a:rPr>
              <a:t>Microsoft Visual Studio Express Edition with VB2008 (CD in back of the text or download from the web: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600" u="sng" dirty="0" smtClean="0"/>
              <a:t>http://www.microsoft.com/express/Downloads/#2010-Visual-Basic</a:t>
            </a:r>
            <a:endParaRPr lang="en-US" sz="1500" dirty="0" smtClean="0">
              <a:ea typeface="ＭＳ Ｐゴシック" pitchFamily="-65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>
                <a:ea typeface="Times New Roman" pitchFamily="-65" charset="0"/>
                <a:cs typeface="Times New Roman" pitchFamily="-65" charset="0"/>
              </a:rPr>
              <a:t>Strongly Suggested: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500" dirty="0" err="1" smtClean="0">
                <a:ea typeface="Times New Roman" pitchFamily="-65" charset="0"/>
                <a:cs typeface="Times New Roman" pitchFamily="-65" charset="0"/>
              </a:rPr>
              <a:t>Chapra</a:t>
            </a:r>
            <a:r>
              <a:rPr lang="en-US" sz="1500" dirty="0" smtClean="0">
                <a:ea typeface="Times New Roman" pitchFamily="-65" charset="0"/>
                <a:cs typeface="Times New Roman" pitchFamily="-65" charset="0"/>
              </a:rPr>
              <a:t>, S. &amp; R. </a:t>
            </a:r>
            <a:r>
              <a:rPr lang="en-US" sz="1500" dirty="0" err="1" smtClean="0">
                <a:ea typeface="Times New Roman" pitchFamily="-65" charset="0"/>
                <a:cs typeface="Times New Roman" pitchFamily="-65" charset="0"/>
              </a:rPr>
              <a:t>Canale</a:t>
            </a:r>
            <a:r>
              <a:rPr lang="en-US" sz="1500" dirty="0" smtClean="0">
                <a:ea typeface="Times New Roman" pitchFamily="-65" charset="0"/>
                <a:cs typeface="Times New Roman" pitchFamily="-65" charset="0"/>
              </a:rPr>
              <a:t>, </a:t>
            </a:r>
            <a:r>
              <a:rPr lang="en-US" sz="1500" u="sng" dirty="0" smtClean="0">
                <a:ea typeface="Times New Roman" pitchFamily="-65" charset="0"/>
                <a:cs typeface="Times New Roman" pitchFamily="-65" charset="0"/>
              </a:rPr>
              <a:t>Numerical Methods for Engineers</a:t>
            </a:r>
            <a:endParaRPr lang="en-US" sz="1500" dirty="0" smtClean="0">
              <a:ea typeface="Times New Roman" pitchFamily="-65" charset="0"/>
              <a:cs typeface="Times New Roman" pitchFamily="-65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Homework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/>
              <a:t>Due at beginning of lecture, due date on web site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/>
              <a:t>Lab assignments due next lab period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900" dirty="0" smtClean="0"/>
              <a:t>Late homework penalized 50% per day 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Housekeeping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Grading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 &gt;= 90, B &gt;= 80, C &gt;= 70, etc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Exams:		50% (2 at 25% each; open book &amp; notes)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Project:		20%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Laboratory:		20%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Homework:		10%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Exams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2 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No </a:t>
            </a:r>
            <a:r>
              <a:rPr lang="en-US" sz="1800" dirty="0" err="1" smtClean="0"/>
              <a:t>makeups</a:t>
            </a:r>
            <a:endParaRPr lang="en-US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Dates: </a:t>
            </a:r>
            <a:r>
              <a:rPr lang="en-US" sz="2000" dirty="0" smtClean="0"/>
              <a:t>on web site</a:t>
            </a:r>
            <a:endParaRPr lang="en-US" sz="1800" u="sng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No Final – Project Presentation and Report Instead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Projects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 eaLnBrk="1" hangingPunct="1"/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Enable you to explore in-depth some aspect of Civil, Architectural, or Environmental Engineering of interest to </a:t>
            </a:r>
            <a:r>
              <a:rPr lang="en-US" sz="2600" b="1" i="1" u="sng" smtClean="0">
                <a:ea typeface="ＭＳ Ｐゴシック" pitchFamily="-65" charset="-128"/>
                <a:cs typeface="ＭＳ Ｐゴシック" pitchFamily="-65" charset="-128"/>
              </a:rPr>
              <a:t>you</a:t>
            </a:r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533400" indent="-533400" eaLnBrk="1" hangingPunct="1"/>
            <a:r>
              <a:rPr lang="en-US" sz="2600" smtClean="0">
                <a:ea typeface="ＭＳ Ｐゴシック" pitchFamily="-65" charset="-128"/>
                <a:cs typeface="ＭＳ Ｐゴシック" pitchFamily="-65" charset="-128"/>
              </a:rPr>
              <a:t>Provide experience in</a:t>
            </a:r>
          </a:p>
          <a:p>
            <a:pPr marL="952500" lvl="1" indent="-495300" eaLnBrk="1" hangingPunct="1"/>
            <a:r>
              <a:rPr lang="en-US" sz="2100" smtClean="0"/>
              <a:t>use of computer methods to solve engineering problems </a:t>
            </a:r>
          </a:p>
          <a:p>
            <a:pPr marL="952500" lvl="1" indent="-495300" eaLnBrk="1" hangingPunct="1"/>
            <a:r>
              <a:rPr lang="en-US" sz="2100" smtClean="0"/>
              <a:t>formulation, execution and presentation of an engineering investigation </a:t>
            </a:r>
          </a:p>
          <a:p>
            <a:pPr marL="952500" lvl="1" indent="-495300" eaLnBrk="1" hangingPunct="1"/>
            <a:r>
              <a:rPr lang="en-US" sz="2100" smtClean="0"/>
              <a:t>team effort to produce a project, report and presentation that is informative to you and your classmates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Steps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69900" y="1295400"/>
            <a:ext cx="8229600" cy="4525963"/>
          </a:xfrm>
        </p:spPr>
        <p:txBody>
          <a:bodyPr/>
          <a:lstStyle/>
          <a:p>
            <a:r>
              <a:rPr lang="en-US" sz="2400" dirty="0" smtClean="0"/>
              <a:t>Students - sign up for an area of interest</a:t>
            </a:r>
          </a:p>
          <a:p>
            <a:pPr lvl="1"/>
            <a:r>
              <a:rPr lang="en-US" sz="2000" dirty="0" smtClean="0"/>
              <a:t>Architectural Engineering (</a:t>
            </a:r>
            <a:r>
              <a:rPr lang="en-US" sz="2000" dirty="0" err="1" smtClean="0"/>
              <a:t>ArE</a:t>
            </a:r>
            <a:r>
              <a:rPr lang="en-US" sz="2000" dirty="0" smtClean="0"/>
              <a:t>) – </a:t>
            </a:r>
            <a:r>
              <a:rPr lang="en-US" sz="2000" dirty="0" err="1" smtClean="0"/>
              <a:t>www.caee.utexas.edu/areareasofpractice/index.cfm</a:t>
            </a:r>
            <a:endParaRPr lang="en-US" sz="2000" dirty="0" smtClean="0"/>
          </a:p>
          <a:p>
            <a:pPr lvl="2"/>
            <a:r>
              <a:rPr lang="en-US" sz="1800" dirty="0" smtClean="0"/>
              <a:t>Structural Engineering </a:t>
            </a:r>
          </a:p>
          <a:p>
            <a:pPr lvl="2"/>
            <a:r>
              <a:rPr lang="en-US" sz="1800" dirty="0" smtClean="0"/>
              <a:t>Building Energy and Environments</a:t>
            </a:r>
          </a:p>
          <a:p>
            <a:pPr lvl="2"/>
            <a:r>
              <a:rPr lang="en-US" sz="1800" dirty="0" smtClean="0"/>
              <a:t>Construction Materials Engineering</a:t>
            </a:r>
          </a:p>
          <a:p>
            <a:pPr lvl="1"/>
            <a:r>
              <a:rPr lang="en-US" sz="2000" dirty="0" smtClean="0"/>
              <a:t>Civil Engineering (CE) – </a:t>
            </a:r>
            <a:r>
              <a:rPr lang="en-US" sz="2000" dirty="0" err="1" smtClean="0"/>
              <a:t>www.caee.utexas.edu/ceareasofpractice/index.cfm</a:t>
            </a:r>
            <a:endParaRPr lang="en-US" sz="2000" dirty="0" smtClean="0"/>
          </a:p>
          <a:p>
            <a:pPr lvl="2"/>
            <a:r>
              <a:rPr lang="en-US" sz="1800" dirty="0" smtClean="0"/>
              <a:t>Construction Engineering and Project Management (CEPM)</a:t>
            </a:r>
          </a:p>
          <a:p>
            <a:pPr lvl="2"/>
            <a:r>
              <a:rPr lang="en-US" sz="1800" dirty="0" smtClean="0"/>
              <a:t>Environmental Engineering (ENV)</a:t>
            </a:r>
          </a:p>
          <a:p>
            <a:pPr lvl="2"/>
            <a:r>
              <a:rPr lang="en-US" sz="1800" dirty="0" smtClean="0"/>
              <a:t>Geotechnical Engineering (GEO)</a:t>
            </a:r>
          </a:p>
          <a:p>
            <a:pPr lvl="2"/>
            <a:r>
              <a:rPr lang="en-US" sz="1800" dirty="0" smtClean="0"/>
              <a:t>Materials: Mechanics and Construction (MAT)</a:t>
            </a:r>
          </a:p>
          <a:p>
            <a:pPr lvl="2"/>
            <a:r>
              <a:rPr lang="en-US" sz="1800" dirty="0" smtClean="0"/>
              <a:t>Structures (STR)</a:t>
            </a:r>
          </a:p>
          <a:p>
            <a:pPr lvl="2"/>
            <a:r>
              <a:rPr lang="en-US" sz="1800" dirty="0" smtClean="0"/>
              <a:t>Transportation (TRAN)</a:t>
            </a:r>
          </a:p>
          <a:p>
            <a:pPr lvl="2"/>
            <a:r>
              <a:rPr lang="en-US" sz="1800" dirty="0" smtClean="0"/>
              <a:t>Water Resources Engineering (WR)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Steps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 - prepares teams in areas of interest</a:t>
            </a:r>
          </a:p>
          <a:p>
            <a:r>
              <a:rPr lang="en-US" dirty="0" smtClean="0"/>
              <a:t>Teams </a:t>
            </a:r>
          </a:p>
          <a:p>
            <a:pPr lvl="1"/>
            <a:r>
              <a:rPr lang="en-US" dirty="0" smtClean="0"/>
              <a:t>Select project topic in their area and prepare proposal</a:t>
            </a:r>
          </a:p>
          <a:p>
            <a:pPr lvl="1"/>
            <a:r>
              <a:rPr lang="en-US" dirty="0" smtClean="0"/>
              <a:t>Work on project in teams</a:t>
            </a:r>
          </a:p>
          <a:p>
            <a:pPr lvl="1"/>
            <a:r>
              <a:rPr lang="en-US" dirty="0" smtClean="0"/>
              <a:t>Present final project in class</a:t>
            </a:r>
          </a:p>
          <a:p>
            <a:pPr lvl="1"/>
            <a:r>
              <a:rPr lang="en-US" dirty="0" smtClean="0"/>
              <a:t>Submit final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pitchFamily="-65" charset="-128"/>
                <a:cs typeface="ＭＳ Ｐゴシック" pitchFamily="-65" charset="-128"/>
              </a:rPr>
              <a:t>Computing Systems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A </a:t>
            </a:r>
            <a:r>
              <a:rPr lang="en-US" sz="2000" b="1" smtClean="0">
                <a:ea typeface="ＭＳ Ｐゴシック" pitchFamily="-65" charset="-128"/>
                <a:cs typeface="ＭＳ Ｐゴシック" pitchFamily="-65" charset="-128"/>
              </a:rPr>
              <a:t>computer</a:t>
            </a: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 is a machine designed to perform operations specified with a set of instructions called a </a:t>
            </a:r>
            <a:r>
              <a:rPr lang="en-US" sz="2000" b="1" smtClean="0">
                <a:ea typeface="ＭＳ Ｐゴシック" pitchFamily="-65" charset="-128"/>
                <a:cs typeface="ＭＳ Ｐゴシック" pitchFamily="-65" charset="-128"/>
              </a:rPr>
              <a:t>program.</a:t>
            </a:r>
          </a:p>
          <a:p>
            <a:pPr eaLnBrk="1" hangingPunct="1">
              <a:lnSpc>
                <a:spcPct val="90000"/>
              </a:lnSpc>
            </a:pPr>
            <a:endParaRPr lang="en-US" sz="2000" b="1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000" smtClean="0">
              <a:ea typeface="ＭＳ Ｐゴシック" pitchFamily="-65" charset="-128"/>
              <a:cs typeface="ＭＳ Ｐゴシック" pitchFamily="-65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-65" charset="-128"/>
                <a:cs typeface="ＭＳ Ｐゴシック" pitchFamily="-65" charset="-128"/>
              </a:rPr>
              <a:t>Hardware</a:t>
            </a: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 refers to the computer equipment.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keyboard, mouse, terminal, hard disk, printer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b="1" smtClean="0">
                <a:ea typeface="ＭＳ Ｐゴシック" pitchFamily="-65" charset="-128"/>
                <a:cs typeface="ＭＳ Ｐゴシック" pitchFamily="-65" charset="-128"/>
              </a:rPr>
              <a:t>Software</a:t>
            </a:r>
            <a:r>
              <a:rPr lang="en-US" sz="2000" smtClean="0">
                <a:ea typeface="ＭＳ Ｐゴシック" pitchFamily="-65" charset="-128"/>
                <a:cs typeface="ＭＳ Ｐゴシック" pitchFamily="-65" charset="-128"/>
              </a:rPr>
              <a:t> refers to the programs that describe the steps we want the computer to perform.</a:t>
            </a:r>
          </a:p>
        </p:txBody>
      </p:sp>
      <p:pic>
        <p:nvPicPr>
          <p:cNvPr id="28676" name="Picture 7" descr="j02857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7788" y="2789238"/>
            <a:ext cx="1336675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j03154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988" y="4694238"/>
            <a:ext cx="15430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2420</TotalTime>
  <Words>1277</Words>
  <Application>Microsoft Macintosh PowerPoint</Application>
  <PresentationFormat>On-screen Show (4:3)</PresentationFormat>
  <Paragraphs>276</Paragraphs>
  <Slides>21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CE 311K Introduction to Computer Methods</vt:lpstr>
      <vt:lpstr>Introduction</vt:lpstr>
      <vt:lpstr>Course Objectives </vt:lpstr>
      <vt:lpstr>Housekeeping</vt:lpstr>
      <vt:lpstr>Housekeeping</vt:lpstr>
      <vt:lpstr>Projects</vt:lpstr>
      <vt:lpstr>Project Steps</vt:lpstr>
      <vt:lpstr>Project Steps</vt:lpstr>
      <vt:lpstr>Computing Systems</vt:lpstr>
      <vt:lpstr>Computer Hardware</vt:lpstr>
      <vt:lpstr>Computer Systems</vt:lpstr>
      <vt:lpstr>Computer Software</vt:lpstr>
      <vt:lpstr>The Internet</vt:lpstr>
      <vt:lpstr>World Wide Web (WWW)</vt:lpstr>
      <vt:lpstr>How big is the internet?</vt:lpstr>
      <vt:lpstr>Model Building Process</vt:lpstr>
      <vt:lpstr>Programming Process</vt:lpstr>
      <vt:lpstr>Algorithms</vt:lpstr>
      <vt:lpstr>Composing a Computer Program</vt:lpstr>
      <vt:lpstr>6 Elements of Programming</vt:lpstr>
      <vt:lpstr>Summary</vt:lpstr>
    </vt:vector>
  </TitlesOfParts>
  <Company>UT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311K - Intro to COmputer Methods</dc:title>
  <dc:subject>Introduction</dc:subject>
  <dc:creator>Daene McKinney</dc:creator>
  <cp:lastModifiedBy>DAENE MCKINNEY</cp:lastModifiedBy>
  <cp:revision>171</cp:revision>
  <dcterms:created xsi:type="dcterms:W3CDTF">2010-08-24T19:13:08Z</dcterms:created>
  <dcterms:modified xsi:type="dcterms:W3CDTF">2010-08-24T22:09:55Z</dcterms:modified>
</cp:coreProperties>
</file>