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Microsoft_Equation5.bin" ContentType="application/vnd.openxmlformats-officedocument.oleObject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9" r:id="rId1"/>
  </p:sldMasterIdLst>
  <p:notesMasterIdLst>
    <p:notesMasterId r:id="rId50"/>
  </p:notesMasterIdLst>
  <p:sldIdLst>
    <p:sldId id="256" r:id="rId2"/>
    <p:sldId id="386" r:id="rId3"/>
    <p:sldId id="272" r:id="rId4"/>
    <p:sldId id="304" r:id="rId5"/>
    <p:sldId id="271" r:id="rId6"/>
    <p:sldId id="378" r:id="rId7"/>
    <p:sldId id="274" r:id="rId8"/>
    <p:sldId id="352" r:id="rId9"/>
    <p:sldId id="388" r:id="rId10"/>
    <p:sldId id="390" r:id="rId11"/>
    <p:sldId id="391" r:id="rId12"/>
    <p:sldId id="367" r:id="rId13"/>
    <p:sldId id="389" r:id="rId14"/>
    <p:sldId id="381" r:id="rId15"/>
    <p:sldId id="382" r:id="rId16"/>
    <p:sldId id="383" r:id="rId17"/>
    <p:sldId id="306" r:id="rId18"/>
    <p:sldId id="355" r:id="rId19"/>
    <p:sldId id="357" r:id="rId20"/>
    <p:sldId id="359" r:id="rId21"/>
    <p:sldId id="360" r:id="rId22"/>
    <p:sldId id="368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384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387" r:id="rId43"/>
    <p:sldId id="412" r:id="rId44"/>
    <p:sldId id="414" r:id="rId45"/>
    <p:sldId id="415" r:id="rId46"/>
    <p:sldId id="417" r:id="rId47"/>
    <p:sldId id="418" r:id="rId48"/>
    <p:sldId id="385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40400"/>
    <a:srgbClr val="FFFFFF"/>
    <a:srgbClr val="FF0000"/>
    <a:srgbClr val="3366CC"/>
    <a:srgbClr val="02AA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35.xml"/><Relationship Id="rId12" Type="http://schemas.openxmlformats.org/officeDocument/2006/relationships/slide" Target="slides/slide36.xml"/><Relationship Id="rId13" Type="http://schemas.openxmlformats.org/officeDocument/2006/relationships/slide" Target="slides/slide37.xml"/><Relationship Id="rId14" Type="http://schemas.openxmlformats.org/officeDocument/2006/relationships/slide" Target="slides/slide41.xml"/><Relationship Id="rId15" Type="http://schemas.openxmlformats.org/officeDocument/2006/relationships/slide" Target="slides/slide45.xml"/><Relationship Id="rId1" Type="http://schemas.openxmlformats.org/officeDocument/2006/relationships/slide" Target="slides/slide10.xml"/><Relationship Id="rId2" Type="http://schemas.openxmlformats.org/officeDocument/2006/relationships/slide" Target="slides/slide11.xml"/><Relationship Id="rId3" Type="http://schemas.openxmlformats.org/officeDocument/2006/relationships/slide" Target="slides/slide13.xml"/><Relationship Id="rId4" Type="http://schemas.openxmlformats.org/officeDocument/2006/relationships/slide" Target="slides/slide23.xml"/><Relationship Id="rId5" Type="http://schemas.openxmlformats.org/officeDocument/2006/relationships/slide" Target="slides/slide24.xml"/><Relationship Id="rId6" Type="http://schemas.openxmlformats.org/officeDocument/2006/relationships/slide" Target="slides/slide25.xml"/><Relationship Id="rId7" Type="http://schemas.openxmlformats.org/officeDocument/2006/relationships/slide" Target="slides/slide26.xml"/><Relationship Id="rId8" Type="http://schemas.openxmlformats.org/officeDocument/2006/relationships/slide" Target="slides/slide27.xml"/><Relationship Id="rId9" Type="http://schemas.openxmlformats.org/officeDocument/2006/relationships/slide" Target="slides/slide29.xml"/><Relationship Id="rId10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pPr>
              <a:defRPr/>
            </a:pPr>
            <a:fld id="{BE23777B-14C3-1448-95BB-02ED4354C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77229-8CE6-2940-A56C-AF6E3F27F3EF}" type="slidenum">
              <a:rPr lang="en-US">
                <a:latin typeface="Times New Roman" pitchFamily="-65" charset="0"/>
              </a:rPr>
              <a:pPr/>
              <a:t>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E198F-7E07-7B42-84A9-354E34A04EE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16CD5-C7F4-DC47-B188-7B7026CCB5AF}" type="slidenum">
              <a:rPr lang="en-US">
                <a:latin typeface="Times New Roman" pitchFamily="-65" charset="0"/>
              </a:rPr>
              <a:pPr/>
              <a:t>12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90FD7-6DDE-FE49-BA36-DBCAB31195C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69491-6989-ED4D-9F7E-A9AE22C4653E}" type="slidenum">
              <a:rPr lang="en-US">
                <a:latin typeface="Times New Roman" pitchFamily="-65" charset="0"/>
              </a:rPr>
              <a:pPr/>
              <a:t>17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AA18D-6927-CB46-A87A-06DF9BB57300}" type="slidenum">
              <a:rPr lang="en-US">
                <a:latin typeface="Times New Roman" pitchFamily="-65" charset="0"/>
              </a:rPr>
              <a:pPr/>
              <a:t>18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0B1C4-371B-024A-B776-48076355EC17}" type="slidenum">
              <a:rPr lang="en-US">
                <a:latin typeface="Times New Roman" pitchFamily="-65" charset="0"/>
              </a:rPr>
              <a:pPr/>
              <a:t>19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BC718-73FA-4644-B326-A671CC366549}" type="slidenum">
              <a:rPr lang="en-US">
                <a:latin typeface="Times New Roman" pitchFamily="-65" charset="0"/>
              </a:rPr>
              <a:pPr/>
              <a:t>20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70E62-902D-5E45-BA67-D2C8A591D38F}" type="slidenum">
              <a:rPr lang="en-US">
                <a:latin typeface="Times New Roman" pitchFamily="-65" charset="0"/>
              </a:rPr>
              <a:pPr/>
              <a:t>21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EB205-EBB0-7545-AFE2-D40806DC5745}" type="slidenum">
              <a:rPr lang="en-US">
                <a:latin typeface="Times New Roman" pitchFamily="-65" charset="0"/>
              </a:rPr>
              <a:pPr/>
              <a:t>22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6E904-454D-8E49-97B2-B57182873A7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B60E2-F63B-C741-BB5B-F51D97739742}" type="slidenum">
              <a:rPr lang="en-US">
                <a:latin typeface="Times New Roman" pitchFamily="-65" charset="0"/>
              </a:rPr>
              <a:pPr/>
              <a:t>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8CBAA-E76A-ED4D-BB2F-33CE165D257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93049-F370-5A42-8FB6-14029DD23E4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07C25-147E-984D-B8FE-654DCFBC1BB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C9A2B-1D68-B24A-A223-A180329AB14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3CB85-26E8-EB4C-ADCE-3BDF39F1B00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E7123-44DD-DD45-9E6A-FEE39758F26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F2193-33DC-484B-A52F-0F4D108AF660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D8FAA-E167-3E4E-8B3F-184D4CFEB794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FD80-AE33-5B4C-8991-F3DEA13441E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F37F7-7358-1943-89AA-732A519324E2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955D7-E2A5-6B40-9145-A184DFBDFAAE}" type="slidenum">
              <a:rPr lang="en-US">
                <a:latin typeface="Times New Roman" pitchFamily="-65" charset="0"/>
              </a:rPr>
              <a:pPr/>
              <a:t>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206AB-C056-5441-B759-CFEA19E77F85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3FDFD-8CDA-B546-9AA4-B835164B187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089FD-7B71-AA47-84AD-B778D000DF5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13E69-939E-FA41-908D-53E11F923351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48DF7-DBB1-F142-B401-1D88B20A6DBE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44A84-9FF6-C94A-BD49-362DC47F69BA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1B1BD-758A-2145-8B1E-CF2832996578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D224A-B72B-824A-9867-CDA6578995F3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D97C4-8A93-A440-908B-5B79157CF50C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0F3F-7AA8-924C-8221-8FDB73574528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E5DC6-A7DA-9945-A5E1-8A09AA882682}" type="slidenum">
              <a:rPr lang="en-US">
                <a:latin typeface="Times New Roman" pitchFamily="-65" charset="0"/>
              </a:rPr>
              <a:pPr/>
              <a:t>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82EF8-3561-CD40-BC27-5AE985CEE4F5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03631-9B0A-794B-80AA-1EE41BE23A4F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9F40F-0817-1D42-9683-A01524AEC9BD}" type="slidenum">
              <a:rPr lang="en-US">
                <a:latin typeface="Times New Roman" pitchFamily="-65" charset="0"/>
              </a:rPr>
              <a:pPr/>
              <a:t>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309FC-3B56-9941-9FD5-0E85827CD496}" type="slidenum">
              <a:rPr lang="en-US">
                <a:latin typeface="Times New Roman" pitchFamily="-65" charset="0"/>
              </a:rPr>
              <a:pPr/>
              <a:t>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BF66C-5B2A-1B47-91B2-E77909869C0A}" type="slidenum">
              <a:rPr lang="en-US">
                <a:latin typeface="Times New Roman" pitchFamily="-65" charset="0"/>
              </a:rPr>
              <a:pPr/>
              <a:t>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C6B6E-5249-B349-B3B9-5FC58AF32CE0}" type="slidenum">
              <a:rPr lang="en-US"/>
              <a:pPr/>
              <a:t>9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F38B6-C54B-324A-B054-36161C1FCE2B}" type="slidenum">
              <a:rPr lang="en-US"/>
              <a:pPr/>
              <a:t>10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7A48-4FC1-2E46-BB4D-055BAA5E8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E910-C3A4-4049-A216-D69DF904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FAF5-48F8-EA4C-84E9-82C284F9B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61E5-1A63-E449-8DD7-46851370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528C-C415-FA40-9E4E-1C5C7FEBF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16D6-4626-1C4C-BABB-BBF9EF7EB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EBA3-860F-1741-AACC-1287FBB62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A95A-2026-D94A-B06A-2C81A175C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84B4-6871-8841-ABB4-40DB741DB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146E-341A-1140-A953-570A01D19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76BE-C968-7E41-A85A-6D2C62AE7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1B4F-51B7-454B-896B-C5E471040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7219-C497-AD47-A0BE-8B2906D04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52EC-EE6A-3447-88A6-555E4AA70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106" charset="0"/>
              </a:defRPr>
            </a:lvl1pPr>
          </a:lstStyle>
          <a:p>
            <a:pPr>
              <a:defRPr/>
            </a:pPr>
            <a:fld id="{AC16300D-1FFA-E14E-AA70-3023D9E78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smtClean="0">
                <a:ea typeface="ＭＳ Ｐゴシック" pitchFamily="-65" charset="-128"/>
                <a:cs typeface="ＭＳ Ｐゴシック" pitchFamily="-65" charset="-128"/>
              </a:rPr>
              <a:t>Variables &amp; Math Operators</a:t>
            </a:r>
            <a:endParaRPr lang="en-US" sz="3600" i="1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smtClean="0">
                <a:ea typeface="ＭＳ Ｐゴシック" charset="-128"/>
                <a:cs typeface="ＭＳ Ｐゴシック" charset="-128"/>
              </a:rPr>
              <a:t>CE 311 K - Introduction to Computer Methods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Daene C. McKinney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Assignment </a:t>
            </a:r>
            <a:r>
              <a:rPr lang="en-US" b="1" dirty="0" smtClean="0"/>
              <a:t>Statement: Example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162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800" b="1" dirty="0">
                <a:latin typeface="Courier New" charset="0"/>
              </a:rPr>
              <a:t> numVar1</a:t>
            </a:r>
            <a:r>
              <a:rPr lang="en-US" sz="2800" b="1" i="1" dirty="0">
                <a:latin typeface="Courier New" charset="0"/>
              </a:rPr>
              <a:t> </a:t>
            </a:r>
            <a:r>
              <a:rPr lang="en-US" sz="2800" b="1" dirty="0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800" b="1" dirty="0">
                <a:latin typeface="Courier New" charset="0"/>
              </a:rPr>
              <a:t> = 5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800" b="1" dirty="0">
                <a:latin typeface="Courier New" charset="0"/>
              </a:rPr>
              <a:t> numVar2 </a:t>
            </a:r>
            <a:r>
              <a:rPr lang="en-US" sz="2800" b="1" dirty="0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800" b="1" dirty="0">
                <a:latin typeface="Courier New" charset="0"/>
              </a:rPr>
              <a:t> = 4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latin typeface="Courier New" charset="0"/>
              </a:rPr>
              <a:t>numVar1 = 3 * numVar2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latin typeface="Courier New" charset="0"/>
              </a:rPr>
              <a:t>lstBox.Items.Add(numVar1)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/>
              <a:t>Output:</a:t>
            </a:r>
            <a:r>
              <a:rPr lang="en-US" sz="3600" dirty="0">
                <a:latin typeface="Courier New" charset="0"/>
              </a:rPr>
              <a:t> </a:t>
            </a:r>
            <a:r>
              <a:rPr lang="en-US" sz="3600" b="1" dirty="0">
                <a:latin typeface="Courier New" charset="0"/>
              </a:rPr>
              <a:t>12</a:t>
            </a:r>
          </a:p>
          <a:p>
            <a:pPr lvl="1" eaLnBrk="1" hangingPunct="1">
              <a:buFontTx/>
              <a:buNone/>
            </a:pPr>
            <a:endParaRPr lang="en-US" sz="3200" b="1" dirty="0">
              <a:latin typeface="Courier New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9522A-EB5C-0748-BE16-39B20CDEEF6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B9D5B-AC61-E14C-8E0D-827938BA9801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Multiple Declarations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52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a, </a:t>
            </a:r>
            <a:r>
              <a:rPr lang="en-US" sz="2400" b="1" dirty="0" err="1">
                <a:latin typeface="Courier New" charset="0"/>
              </a:rPr>
              <a:t>b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Double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  <a:buFontTx/>
              <a:buNone/>
            </a:pPr>
            <a:r>
              <a:rPr lang="en-US" dirty="0"/>
              <a:t>Two other types of multiple-declaration statements are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a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400" b="1" dirty="0">
                <a:latin typeface="Courier New" charset="0"/>
              </a:rPr>
              <a:t>, </a:t>
            </a:r>
            <a:r>
              <a:rPr lang="en-US" sz="2400" b="1" dirty="0" err="1">
                <a:latin typeface="Courier New" charset="0"/>
              </a:rPr>
              <a:t>b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Integer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c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400" b="1" dirty="0">
                <a:latin typeface="Courier New" charset="0"/>
              </a:rPr>
              <a:t> = 2, </a:t>
            </a:r>
            <a:r>
              <a:rPr lang="en-US" sz="2400" b="1" dirty="0" err="1">
                <a:latin typeface="Courier New" charset="0"/>
              </a:rPr>
              <a:t>b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Integer</a:t>
            </a:r>
            <a:r>
              <a:rPr lang="en-US" sz="2400" b="1" dirty="0">
                <a:latin typeface="Courier New" charset="0"/>
              </a:rPr>
              <a:t> = 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Arithmetic Operators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5656263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Exponentiation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	</a:t>
            </a: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^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Negation			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-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Multiplication	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*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Division			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/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Addition			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+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Subtraction		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-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Integer division	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\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65" charset="-128"/>
                <a:cs typeface="ＭＳ Ｐゴシック" pitchFamily="-65" charset="-128"/>
              </a:rPr>
              <a:t>Modulo division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			Mod</a:t>
            </a:r>
            <a:endParaRPr lang="en-US" sz="2800" dirty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Displaying Numbers</a:t>
            </a:r>
            <a:endParaRPr lang="en-US" b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statement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400" dirty="0" err="1" smtClean="0">
                <a:latin typeface="Courier New"/>
                <a:cs typeface="Courier New"/>
              </a:rPr>
              <a:t>lstBox.Items.Add(n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/>
              <a:t>displays the value of </a:t>
            </a:r>
            <a:r>
              <a:rPr lang="en-US" sz="2400" dirty="0" err="1" smtClean="0">
                <a:latin typeface="Courier New"/>
                <a:cs typeface="Courier New"/>
              </a:rPr>
              <a:t>n</a:t>
            </a:r>
            <a:r>
              <a:rPr lang="en-US" dirty="0" smtClean="0"/>
              <a:t> in the list box.</a:t>
            </a:r>
          </a:p>
          <a:p>
            <a:r>
              <a:rPr lang="en-US" dirty="0" smtClean="0"/>
              <a:t>Expressions can also be used</a:t>
            </a:r>
          </a:p>
          <a:p>
            <a:pPr lvl="2">
              <a:buNone/>
            </a:pPr>
            <a:r>
              <a:rPr lang="en-US" dirty="0" smtClean="0">
                <a:latin typeface="Courier New"/>
                <a:cs typeface="Courier New"/>
              </a:rPr>
              <a:t>Dim </a:t>
            </a:r>
            <a:r>
              <a:rPr lang="en-US" dirty="0" smtClean="0">
                <a:latin typeface="Courier New"/>
                <a:cs typeface="Courier New"/>
              </a:rPr>
              <a:t>balance As Double = 1000</a:t>
            </a:r>
          </a:p>
          <a:p>
            <a:pPr lvl="2" eaLnBrk="1" hangingPunct="1">
              <a:buFontTx/>
              <a:buNone/>
            </a:pPr>
            <a:r>
              <a:rPr lang="en-US" dirty="0" smtClean="0">
                <a:latin typeface="Courier New"/>
                <a:cs typeface="Courier New"/>
              </a:rPr>
              <a:t>lstBox.Items.Add(1.05 * balance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b="1" dirty="0" smtClean="0">
              <a:latin typeface="Courier New" charset="0"/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		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</a:t>
            </a:r>
            <a:r>
              <a:rPr lang="en-US" sz="2000" dirty="0" smtClean="0"/>
              <a:t>Output</a:t>
            </a:r>
            <a:r>
              <a:rPr lang="en-US" sz="2000" dirty="0" smtClean="0"/>
              <a:t>:</a:t>
            </a:r>
            <a:r>
              <a:rPr lang="en-US" sz="2000" dirty="0" smtClean="0">
                <a:latin typeface="Courier New" charset="0"/>
              </a:rPr>
              <a:t> 1050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8D4D-2C2E-FB4D-ABD9-ED302AE657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Displaying Numbers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How can I show a number on the screen?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Use a “List Box”</a:t>
            </a:r>
          </a:p>
          <a:p>
            <a:pPr lvl="1">
              <a:buFont typeface="Arial" pitchFamily="-65" charset="0"/>
              <a:buNone/>
            </a:pPr>
            <a:endParaRPr lang="en-US" sz="2400" smtClean="0"/>
          </a:p>
          <a:p>
            <a:pPr lvl="1">
              <a:buFont typeface="Arial" pitchFamily="-65" charset="0"/>
              <a:buNone/>
            </a:pPr>
            <a:r>
              <a:rPr lang="en-US" sz="2400" smtClean="0"/>
              <a:t>ListBox1.Items.Add(n)</a:t>
            </a:r>
            <a:endParaRPr lang="en-US" smtClean="0"/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2"/>
          <a:srcRect l="23418" t="15714" r="42406" b="38000"/>
          <a:stretch>
            <a:fillRect/>
          </a:stretch>
        </p:blipFill>
        <p:spPr bwMode="auto">
          <a:xfrm>
            <a:off x="4191000" y="1905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828800" y="5029200"/>
            <a:ext cx="27892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List Box named “ListBox1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57600" y="3886200"/>
            <a:ext cx="12954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Example</a:t>
            </a: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/>
          <a:srcRect l="22153" t="11429" r="22153" b="47427"/>
          <a:stretch>
            <a:fillRect/>
          </a:stretch>
        </p:blipFill>
        <p:spPr bwMode="auto">
          <a:xfrm>
            <a:off x="381000" y="1371600"/>
            <a:ext cx="6705600" cy="3657600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762000" y="5562600"/>
            <a:ext cx="3810000" cy="4619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en-US" sz="2400"/>
              <a:t>ListBox1.Items.Add(n)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905000" y="4648200"/>
            <a:ext cx="1447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838200" y="6248400"/>
            <a:ext cx="3810000" cy="4619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en-US" sz="2400"/>
              <a:t>“Run” and get display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572000" y="5486400"/>
            <a:ext cx="11430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Example Using Variables</a:t>
            </a: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2"/>
          <a:srcRect l="22153" t="11429" r="22153" b="43143"/>
          <a:stretch>
            <a:fillRect/>
          </a:stretch>
        </p:blipFill>
        <p:spPr bwMode="auto">
          <a:xfrm>
            <a:off x="457200" y="1295400"/>
            <a:ext cx="6705600" cy="4038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Constants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ea typeface="ＭＳ Ｐゴシック" pitchFamily="-65" charset="-128"/>
                <a:cs typeface="ＭＳ Ｐゴシック" pitchFamily="-65" charset="-128"/>
              </a:rPr>
              <a:t>Numeric constant: 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numeric data, e.g. 7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String </a:t>
            </a:r>
            <a:r>
              <a:rPr lang="en-US" sz="2400" b="1">
                <a:ea typeface="ＭＳ Ｐゴシック" pitchFamily="-65" charset="-128"/>
                <a:cs typeface="ＭＳ Ｐゴシック" pitchFamily="-65" charset="-128"/>
              </a:rPr>
              <a:t>constant : 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character data, e.g., “the”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Hardcoded </a:t>
            </a:r>
            <a:r>
              <a:rPr lang="en-US" sz="2400" b="1"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constants are programmed directly into source code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b="1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Named </a:t>
            </a:r>
            <a:r>
              <a:rPr lang="en-US" sz="2400" b="1">
                <a:ea typeface="ＭＳ Ｐゴシック" pitchFamily="-65" charset="-128"/>
                <a:cs typeface="ＭＳ Ｐゴシック" pitchFamily="-65" charset="-128"/>
              </a:rPr>
              <a:t>constants: 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constants are defined by names and can be changed easily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Example</a:t>
            </a:r>
            <a:endParaRPr lang="en-US" sz="240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/>
            </a:r>
            <a:br>
              <a:rPr lang="en-US" sz="1600">
                <a:latin typeface="Courier New" pitchFamily="-65" charset="0"/>
              </a:rPr>
            </a:br>
            <a:r>
              <a:rPr lang="en-US" sz="1600">
                <a:latin typeface="Courier New" pitchFamily="-65" charset="0"/>
              </a:rPr>
              <a:t>Const </a:t>
            </a:r>
            <a:r>
              <a:rPr lang="en-US" sz="1600" i="1">
                <a:latin typeface="Courier New" pitchFamily="-65" charset="0"/>
              </a:rPr>
              <a:t>constantName</a:t>
            </a:r>
            <a:r>
              <a:rPr lang="en-US" sz="1600">
                <a:latin typeface="Courier New" pitchFamily="-65" charset="0"/>
              </a:rPr>
              <a:t> [As </a:t>
            </a:r>
            <a:r>
              <a:rPr lang="en-US" sz="1600" i="1">
                <a:latin typeface="Courier New" pitchFamily="-65" charset="0"/>
              </a:rPr>
              <a:t>DataType</a:t>
            </a:r>
            <a:r>
              <a:rPr lang="en-US" sz="1600">
                <a:latin typeface="Courier New" pitchFamily="-65" charset="0"/>
              </a:rPr>
              <a:t>]  = </a:t>
            </a:r>
            <a:r>
              <a:rPr lang="en-US" sz="1600" i="1">
                <a:latin typeface="Courier New" pitchFamily="-65" charset="0"/>
              </a:rPr>
              <a:t>Expression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i="1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>
                <a:latin typeface="Courier New" pitchFamily="-65" charset="0"/>
              </a:rPr>
              <a:t>	Const </a:t>
            </a:r>
            <a:r>
              <a:rPr lang="en-US" sz="1600" i="1">
                <a:latin typeface="Courier New" pitchFamily="-65" charset="0"/>
              </a:rPr>
              <a:t>PI </a:t>
            </a:r>
            <a:r>
              <a:rPr lang="en-US" sz="1600">
                <a:latin typeface="Courier New" pitchFamily="-65" charset="0"/>
              </a:rPr>
              <a:t>As </a:t>
            </a:r>
            <a:r>
              <a:rPr lang="en-US" sz="1600" i="1">
                <a:latin typeface="Courier New" pitchFamily="-65" charset="0"/>
              </a:rPr>
              <a:t>Double</a:t>
            </a:r>
            <a:r>
              <a:rPr lang="en-US" sz="1600">
                <a:latin typeface="Courier New" pitchFamily="-65" charset="0"/>
              </a:rPr>
              <a:t>  = </a:t>
            </a:r>
            <a:r>
              <a:rPr lang="en-US" sz="1600" i="1" smtClean="0">
                <a:latin typeface="Courier New" pitchFamily="-65" charset="0"/>
              </a:rPr>
              <a:t>3.14159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Modulo Division</a:t>
            </a: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315200" cy="1941513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65" charset="-128"/>
                <a:cs typeface="ＭＳ Ｐゴシック" pitchFamily="-65" charset="-128"/>
              </a:rPr>
              <a:t>Modulus operator:</a:t>
            </a:r>
          </a:p>
          <a:p>
            <a:pPr lvl="1" eaLnBrk="1" hangingPunct="1"/>
            <a:r>
              <a:rPr lang="en-US" sz="2400"/>
              <a:t>The result is the remainder when the first argument is divided by the second</a:t>
            </a:r>
          </a:p>
        </p:txBody>
      </p:sp>
      <p:graphicFrame>
        <p:nvGraphicFramePr>
          <p:cNvPr id="12902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295400" y="3276600"/>
          <a:ext cx="1335088" cy="2098675"/>
        </p:xfrm>
        <a:graphic>
          <a:graphicData uri="http://schemas.openxmlformats.org/presentationml/2006/ole">
            <p:oleObj spid="_x0000_s39938" name="Equation" r:id="rId4" imgW="1333440" imgH="2095200" progId="Equation.3">
              <p:embed/>
            </p:oleObj>
          </a:graphicData>
        </a:graphic>
      </p:graphicFrame>
      <p:graphicFrame>
        <p:nvGraphicFramePr>
          <p:cNvPr id="129029" name="Object 3"/>
          <p:cNvGraphicFramePr>
            <a:graphicFrameLocks noChangeAspect="1"/>
          </p:cNvGraphicFramePr>
          <p:nvPr/>
        </p:nvGraphicFramePr>
        <p:xfrm>
          <a:off x="3048000" y="3282950"/>
          <a:ext cx="1289050" cy="2087563"/>
        </p:xfrm>
        <a:graphic>
          <a:graphicData uri="http://schemas.openxmlformats.org/presentationml/2006/ole">
            <p:oleObj spid="_x0000_s39939" name="Equation" r:id="rId5" imgW="1295280" imgH="2095200" progId="Equation.3">
              <p:embed/>
            </p:oleObj>
          </a:graphicData>
        </a:graphic>
      </p:graphicFrame>
      <p:graphicFrame>
        <p:nvGraphicFramePr>
          <p:cNvPr id="129030" name="Object 4"/>
          <p:cNvGraphicFramePr>
            <a:graphicFrameLocks noChangeAspect="1"/>
          </p:cNvGraphicFramePr>
          <p:nvPr/>
        </p:nvGraphicFramePr>
        <p:xfrm>
          <a:off x="4705350" y="3281363"/>
          <a:ext cx="1427163" cy="2087562"/>
        </p:xfrm>
        <a:graphic>
          <a:graphicData uri="http://schemas.openxmlformats.org/presentationml/2006/ole">
            <p:oleObj spid="_x0000_s39940" name="Equation" r:id="rId6" imgW="1434960" imgH="2095200" progId="Equation.3">
              <p:embed/>
            </p:oleObj>
          </a:graphicData>
        </a:graphic>
      </p:graphicFrame>
      <p:graphicFrame>
        <p:nvGraphicFramePr>
          <p:cNvPr id="129031" name="Object 5"/>
          <p:cNvGraphicFramePr>
            <a:graphicFrameLocks noChangeAspect="1"/>
          </p:cNvGraphicFramePr>
          <p:nvPr/>
        </p:nvGraphicFramePr>
        <p:xfrm>
          <a:off x="6457950" y="3281363"/>
          <a:ext cx="1314450" cy="2087562"/>
        </p:xfrm>
        <a:graphic>
          <a:graphicData uri="http://schemas.openxmlformats.org/presentationml/2006/ole">
            <p:oleObj spid="_x0000_s39941" name="Equation" r:id="rId7" imgW="1320480" imgH="2095200" progId="Equation.3">
              <p:embed/>
            </p:oleObj>
          </a:graphicData>
        </a:graphic>
      </p:graphicFrame>
      <p:graphicFrame>
        <p:nvGraphicFramePr>
          <p:cNvPr id="153605" name="Object 6"/>
          <p:cNvGraphicFramePr>
            <a:graphicFrameLocks noChangeAspect="1"/>
          </p:cNvGraphicFramePr>
          <p:nvPr/>
        </p:nvGraphicFramePr>
        <p:xfrm>
          <a:off x="7924800" y="3352800"/>
          <a:ext cx="962025" cy="1722438"/>
        </p:xfrm>
        <a:graphic>
          <a:graphicData uri="http://schemas.openxmlformats.org/presentationml/2006/ole">
            <p:oleObj spid="_x0000_s39942" name="Equation" r:id="rId8" imgW="723600" imgH="1295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Integer Division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Division between two integers results in an integer.  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The result is truncated, not rounded</a:t>
            </a:r>
          </a:p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Example:</a:t>
            </a:r>
          </a:p>
          <a:p>
            <a:pPr lvl="2" eaLnBrk="1" hangingPunct="1">
              <a:buFontTx/>
              <a:buNone/>
            </a:pPr>
            <a:r>
              <a:rPr lang="en-US" sz="2800">
                <a:ea typeface="ＭＳ Ｐゴシック" pitchFamily="-65" charset="-128"/>
              </a:rPr>
              <a:t>5\3 = 1</a:t>
            </a:r>
          </a:p>
          <a:p>
            <a:pPr lvl="2" eaLnBrk="1" hangingPunct="1">
              <a:buFontTx/>
              <a:buNone/>
            </a:pPr>
            <a:r>
              <a:rPr lang="en-US" sz="2800">
                <a:ea typeface="ＭＳ Ｐゴシック" pitchFamily="-65" charset="-128"/>
              </a:rPr>
              <a:t>3\6 = 0</a:t>
            </a:r>
          </a:p>
          <a:p>
            <a:pPr eaLnBrk="1" hangingPunct="1"/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Introduction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Computer Memory &amp; Variables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Data Types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Variable Names &amp; Declaration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Assignment Statements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Arithmetic Operators &amp; Math Functions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String Variables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/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Examples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95463"/>
            <a:ext cx="2971800" cy="1503362"/>
          </a:xfrm>
          <a:ln>
            <a:solidFill>
              <a:schemeClr val="tx2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en-US" sz="2000" dirty="0">
                <a:ea typeface="+mn-ea"/>
                <a:cs typeface="+mn-cs"/>
              </a:rPr>
              <a:t>Dim a as Integer  = 27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en-US" sz="2000" dirty="0">
                <a:ea typeface="+mn-ea"/>
                <a:cs typeface="+mn-cs"/>
              </a:rPr>
              <a:t>Dim </a:t>
            </a:r>
            <a:r>
              <a:rPr lang="en-US" sz="2000" dirty="0" err="1">
                <a:ea typeface="+mn-ea"/>
                <a:cs typeface="+mn-cs"/>
              </a:rPr>
              <a:t>b</a:t>
            </a:r>
            <a:r>
              <a:rPr lang="en-US" sz="2000" dirty="0">
                <a:ea typeface="+mn-ea"/>
                <a:cs typeface="+mn-cs"/>
              </a:rPr>
              <a:t> as Integer  = 6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en-US" sz="2000" dirty="0">
                <a:ea typeface="+mn-ea"/>
                <a:cs typeface="+mn-cs"/>
              </a:rPr>
              <a:t>Dim </a:t>
            </a:r>
            <a:r>
              <a:rPr lang="en-US" sz="2000" dirty="0" err="1">
                <a:ea typeface="+mn-ea"/>
                <a:cs typeface="+mn-cs"/>
              </a:rPr>
              <a:t>c</a:t>
            </a:r>
            <a:r>
              <a:rPr lang="en-US" sz="2000" dirty="0">
                <a:ea typeface="+mn-ea"/>
                <a:cs typeface="+mn-cs"/>
              </a:rPr>
              <a:t> as Integer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en-US" sz="2000" dirty="0" err="1">
                <a:ea typeface="+mn-ea"/>
                <a:cs typeface="+mn-cs"/>
              </a:rPr>
              <a:t>c</a:t>
            </a:r>
            <a:r>
              <a:rPr lang="en-US" sz="2000" dirty="0">
                <a:ea typeface="+mn-ea"/>
                <a:cs typeface="+mn-cs"/>
              </a:rPr>
              <a:t> = </a:t>
            </a:r>
            <a:r>
              <a:rPr lang="en-US" sz="2000" dirty="0" err="1">
                <a:ea typeface="+mn-ea"/>
                <a:cs typeface="+mn-cs"/>
              </a:rPr>
              <a:t>b</a:t>
            </a:r>
            <a:r>
              <a:rPr lang="en-US" sz="2000" dirty="0">
                <a:ea typeface="+mn-ea"/>
                <a:cs typeface="+mn-cs"/>
              </a:rPr>
              <a:t> Mod 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-106" charset="2"/>
              <a:buNone/>
              <a:defRPr/>
            </a:pPr>
            <a:r>
              <a:rPr lang="en-US" sz="2000" dirty="0" err="1">
                <a:ea typeface="+mn-ea"/>
                <a:cs typeface="+mn-cs"/>
              </a:rPr>
              <a:t>c</a:t>
            </a:r>
            <a:r>
              <a:rPr lang="en-US" sz="2000" dirty="0">
                <a:ea typeface="+mn-ea"/>
                <a:cs typeface="+mn-cs"/>
              </a:rPr>
              <a:t> = ?</a:t>
            </a:r>
          </a:p>
        </p:txBody>
      </p:sp>
      <p:pic>
        <p:nvPicPr>
          <p:cNvPr id="44036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11969" r="54756" b="38249"/>
          <a:stretch>
            <a:fillRect/>
          </a:stretch>
        </p:blipFill>
        <p:spPr>
          <a:xfrm>
            <a:off x="3854450" y="1795463"/>
            <a:ext cx="4370388" cy="2616200"/>
          </a:xfrm>
          <a:noFill/>
        </p:spPr>
      </p:pic>
      <p:pic>
        <p:nvPicPr>
          <p:cNvPr id="44037" name="Picture 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l="-29146" r="-29146"/>
          <a:stretch>
            <a:fillRect/>
          </a:stretch>
        </p:blipFill>
        <p:spPr>
          <a:xfrm>
            <a:off x="4760913" y="3733800"/>
            <a:ext cx="3770312" cy="1785938"/>
          </a:xfrm>
          <a:noFill/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838200" y="3505200"/>
            <a:ext cx="2971800" cy="2362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>
                <a:latin typeface="+mn-lt"/>
              </a:rPr>
              <a:t>Dim a as Integer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>
                <a:latin typeface="+mn-lt"/>
              </a:rPr>
              <a:t>Dim </a:t>
            </a:r>
            <a:r>
              <a:rPr kumimoji="1" lang="en-US" dirty="0" err="1">
                <a:latin typeface="+mn-lt"/>
              </a:rPr>
              <a:t>b</a:t>
            </a:r>
            <a:r>
              <a:rPr kumimoji="1" lang="en-US" dirty="0">
                <a:latin typeface="+mn-lt"/>
              </a:rPr>
              <a:t> as Integer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>
                <a:latin typeface="+mn-lt"/>
              </a:rPr>
              <a:t>Dim </a:t>
            </a:r>
            <a:r>
              <a:rPr kumimoji="1" lang="en-US" dirty="0" err="1">
                <a:latin typeface="+mn-lt"/>
              </a:rPr>
              <a:t>c</a:t>
            </a:r>
            <a:r>
              <a:rPr kumimoji="1" lang="en-US" dirty="0">
                <a:latin typeface="+mn-lt"/>
              </a:rPr>
              <a:t> as Integer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 err="1">
                <a:latin typeface="+mn-lt"/>
              </a:rPr>
              <a:t>b</a:t>
            </a:r>
            <a:r>
              <a:rPr kumimoji="1" lang="en-US" dirty="0">
                <a:latin typeface="+mn-lt"/>
              </a:rPr>
              <a:t> = 6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 err="1">
                <a:latin typeface="+mn-lt"/>
              </a:rPr>
              <a:t>c</a:t>
            </a:r>
            <a:r>
              <a:rPr kumimoji="1" lang="en-US" dirty="0">
                <a:latin typeface="+mn-lt"/>
              </a:rPr>
              <a:t> = 17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>
                <a:latin typeface="+mn-lt"/>
              </a:rPr>
              <a:t>a = </a:t>
            </a:r>
            <a:r>
              <a:rPr kumimoji="1" lang="en-US" dirty="0" err="1">
                <a:latin typeface="+mn-lt"/>
              </a:rPr>
              <a:t>c\b</a:t>
            </a:r>
            <a:endParaRPr kumimoji="1"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1" lang="en-US" dirty="0">
                <a:latin typeface="+mn-lt"/>
              </a:rPr>
              <a:t>a = ?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2514600" y="5410200"/>
            <a:ext cx="121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</a:pPr>
            <a:r>
              <a:rPr kumimoji="1" lang="en-US" sz="2400" b="1">
                <a:solidFill>
                  <a:srgbClr val="FF0000"/>
                </a:solidFill>
              </a:rPr>
              <a:t>a = 2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2514600" y="2862263"/>
            <a:ext cx="1219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</a:pPr>
            <a:r>
              <a:rPr kumimoji="1" lang="en-US" sz="2400" b="1">
                <a:solidFill>
                  <a:srgbClr val="FF0000"/>
                </a:solidFill>
              </a:rPr>
              <a:t>c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Priority of Operators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7315200" cy="1941513"/>
          </a:xfrm>
        </p:spPr>
        <p:txBody>
          <a:bodyPr rtlCol="0">
            <a:noAutofit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Exponentiation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Negation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Multiplication &amp; Division (left to right)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Integer Division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Modulo Division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Addition &amp; Subtraction (left to right)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String Concatenation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>
              <a:ea typeface="+mn-ea"/>
              <a:cs typeface="+mn-cs"/>
            </a:endParaRPr>
          </a:p>
        </p:txBody>
      </p:sp>
      <p:graphicFrame>
        <p:nvGraphicFramePr>
          <p:cNvPr id="134189" name="Group 45"/>
          <p:cNvGraphicFramePr>
            <a:graphicFrameLocks noGrp="1"/>
          </p:cNvGraphicFramePr>
          <p:nvPr>
            <p:ph sz="half" idx="2"/>
          </p:nvPr>
        </p:nvGraphicFramePr>
        <p:xfrm>
          <a:off x="914400" y="4114800"/>
          <a:ext cx="7540625" cy="1828800"/>
        </p:xfrm>
        <a:graphic>
          <a:graphicData uri="http://schemas.openxmlformats.org/drawingml/2006/table">
            <a:tbl>
              <a:tblPr/>
              <a:tblGrid>
                <a:gridCol w="1885950"/>
                <a:gridCol w="1884363"/>
                <a:gridCol w="1885950"/>
                <a:gridCol w="18843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Operators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Parentheses (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(2 + 3) *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2 ^ 3 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*, /, \, 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2 + 3 *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+,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10 – 4 * 2 + 1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Math Functions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66294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sz="2000" b="1"/>
              <a:t>Abs(x)</a:t>
            </a:r>
            <a:r>
              <a:rPr lang="en-US" sz="2000"/>
              <a:t>	Absolute value of </a:t>
            </a:r>
            <a:r>
              <a:rPr lang="en-US" sz="2000" b="1"/>
              <a:t>x</a:t>
            </a:r>
            <a:endParaRPr lang="en-US" sz="2000"/>
          </a:p>
          <a:p>
            <a:pPr lvl="1">
              <a:lnSpc>
                <a:spcPct val="96000"/>
              </a:lnSpc>
              <a:spcBef>
                <a:spcPts val="200"/>
              </a:spcBef>
            </a:pPr>
            <a:endParaRPr lang="en-US" sz="2000" b="1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Sqr(x)</a:t>
            </a:r>
            <a:r>
              <a:rPr lang="en-US" sz="2000"/>
              <a:t>	Square root of </a:t>
            </a:r>
            <a:r>
              <a:rPr lang="en-US" sz="2000" b="1"/>
              <a:t>x</a:t>
            </a:r>
            <a:r>
              <a:rPr lang="en-US" sz="2000"/>
              <a:t>, where </a:t>
            </a:r>
            <a:r>
              <a:rPr lang="en-US" sz="2000" b="1"/>
              <a:t>x &gt;= </a:t>
            </a:r>
            <a:r>
              <a:rPr lang="en-US" sz="2000"/>
              <a:t>0</a:t>
            </a:r>
          </a:p>
          <a:p>
            <a:pPr lvl="1" algn="just">
              <a:lnSpc>
                <a:spcPct val="96000"/>
              </a:lnSpc>
              <a:spcBef>
                <a:spcPts val="200"/>
              </a:spcBef>
            </a:pPr>
            <a:endParaRPr lang="en-US" sz="2000" b="1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Exp(x)</a:t>
            </a:r>
            <a:r>
              <a:rPr lang="en-US" sz="2000"/>
              <a:t>	Computes the value of </a:t>
            </a:r>
            <a:r>
              <a:rPr lang="en-US" sz="2000" i="1"/>
              <a:t>e</a:t>
            </a:r>
            <a:r>
              <a:rPr lang="en-US" sz="2000" b="1" baseline="30000"/>
              <a:t>x</a:t>
            </a:r>
            <a:endParaRPr lang="en-US" sz="2000"/>
          </a:p>
          <a:p>
            <a:pPr lvl="1">
              <a:lnSpc>
                <a:spcPct val="96000"/>
              </a:lnSpc>
              <a:spcBef>
                <a:spcPts val="200"/>
              </a:spcBef>
            </a:pPr>
            <a:endParaRPr lang="en-US" sz="2000" b="1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Log(x)</a:t>
            </a:r>
            <a:r>
              <a:rPr lang="en-US" sz="2000"/>
              <a:t>	ln x, the natural logarithm of </a:t>
            </a:r>
            <a:r>
              <a:rPr lang="en-US" sz="2000" b="1"/>
              <a:t>x</a:t>
            </a:r>
            <a:r>
              <a:rPr lang="en-US" sz="2000"/>
              <a:t> - base </a:t>
            </a:r>
            <a:r>
              <a:rPr lang="en-US" sz="2000" i="1"/>
              <a:t>e</a:t>
            </a:r>
            <a:br>
              <a:rPr lang="en-US" sz="2000" i="1"/>
            </a:br>
            <a:endParaRPr lang="en-US" sz="2000" i="1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Sin(x)</a:t>
            </a:r>
            <a:r>
              <a:rPr lang="en-US" sz="2000"/>
              <a:t>	sine of </a:t>
            </a:r>
            <a:r>
              <a:rPr lang="en-US" sz="2000" b="1"/>
              <a:t>x</a:t>
            </a:r>
            <a:r>
              <a:rPr lang="en-US" sz="2000"/>
              <a:t>, where </a:t>
            </a:r>
            <a:r>
              <a:rPr lang="en-US" sz="2000" b="1"/>
              <a:t>x</a:t>
            </a:r>
            <a:r>
              <a:rPr lang="en-US" sz="2000"/>
              <a:t> is in radians</a:t>
            </a:r>
            <a:br>
              <a:rPr lang="en-US" sz="2000"/>
            </a:br>
            <a:endParaRPr lang="en-US" sz="2000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Cos(x)</a:t>
            </a:r>
            <a:r>
              <a:rPr lang="en-US" sz="2000"/>
              <a:t>	cosine of </a:t>
            </a:r>
            <a:r>
              <a:rPr lang="en-US" sz="2000" b="1"/>
              <a:t>x</a:t>
            </a:r>
            <a:r>
              <a:rPr lang="en-US" sz="2000"/>
              <a:t>, where </a:t>
            </a:r>
            <a:r>
              <a:rPr lang="en-US" sz="2000" b="1"/>
              <a:t>x</a:t>
            </a:r>
            <a:r>
              <a:rPr lang="en-US" sz="2000"/>
              <a:t> is in radians</a:t>
            </a:r>
            <a:br>
              <a:rPr lang="en-US" sz="2000"/>
            </a:br>
            <a:endParaRPr lang="en-US" sz="2000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Tan(x)</a:t>
            </a:r>
            <a:r>
              <a:rPr lang="en-US" sz="2000"/>
              <a:t>	tangent of x, where x is in radians</a:t>
            </a:r>
          </a:p>
          <a:p>
            <a:pPr lvl="1">
              <a:lnSpc>
                <a:spcPct val="96000"/>
              </a:lnSpc>
              <a:spcBef>
                <a:spcPts val="200"/>
              </a:spcBef>
            </a:pPr>
            <a:endParaRPr lang="en-US" sz="2000"/>
          </a:p>
          <a:p>
            <a:pPr lvl="1">
              <a:lnSpc>
                <a:spcPct val="96000"/>
              </a:lnSpc>
              <a:spcBef>
                <a:spcPts val="200"/>
              </a:spcBef>
            </a:pPr>
            <a:r>
              <a:rPr lang="en-US" sz="2000" b="1"/>
              <a:t>Atn(x)</a:t>
            </a:r>
            <a:r>
              <a:rPr lang="en-US" sz="2000"/>
              <a:t>	inverse tangent of x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40C446-D827-244A-8EE1-24CEE09BD8A0}" type="slidenum">
              <a:rPr lang="en-US"/>
              <a:pPr/>
              <a:t>23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Three Types of Errors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924800" cy="415131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/>
              <a:t>Syntax error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Runtime error</a:t>
            </a:r>
          </a:p>
          <a:p>
            <a:pPr eaLnBrk="1" hangingPunct="1">
              <a:buClr>
                <a:schemeClr val="tx2"/>
              </a:buClr>
            </a:pPr>
            <a:r>
              <a:rPr lang="en-US"/>
              <a:t>Logic error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2A4906-59F6-9645-963B-0E8FA4332165}" type="slidenum">
              <a:rPr lang="en-US"/>
              <a:pPr/>
              <a:t>24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Syntax </a:t>
            </a:r>
            <a:r>
              <a:rPr lang="en-US" b="1" dirty="0"/>
              <a:t>Errors	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4151313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/>
              <a:t>Misspellings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b="1" dirty="0">
                <a:latin typeface="Courier New" charset="0"/>
              </a:rPr>
              <a:t>    </a:t>
            </a:r>
            <a:r>
              <a:rPr lang="en-US" sz="2400" b="1" dirty="0">
                <a:latin typeface="Courier New" charset="0"/>
              </a:rPr>
              <a:t>lstBox.Itms.Add(3)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/>
              <a:t>Omissions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b="1" dirty="0">
                <a:latin typeface="Courier New" charset="0"/>
              </a:rPr>
              <a:t>    </a:t>
            </a:r>
            <a:r>
              <a:rPr lang="en-US" sz="2400" b="1" dirty="0">
                <a:latin typeface="Courier New" charset="0"/>
              </a:rPr>
              <a:t>lstBox.Items.Add(2 + </a:t>
            </a:r>
            <a:r>
              <a:rPr lang="en-US" sz="2800" b="1" dirty="0">
                <a:latin typeface="Courier New" charset="0"/>
              </a:rPr>
              <a:t>)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/>
              <a:t>Incorrect punctuation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charset="0"/>
              </a:rPr>
              <a:t>   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m</a:t>
            </a:r>
            <a:r>
              <a:rPr lang="en-US" sz="2400" b="1" dirty="0">
                <a:latin typeface="Courier New" charset="0"/>
              </a:rPr>
              <a:t>; </a:t>
            </a:r>
            <a:r>
              <a:rPr lang="en-US" sz="2400" b="1" dirty="0" err="1">
                <a:latin typeface="Courier New" charset="0"/>
              </a:rPr>
              <a:t>n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Integer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Runtime </a:t>
            </a:r>
            <a:r>
              <a:rPr lang="en-US" b="1" dirty="0"/>
              <a:t>Error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4770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Overflow error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numVar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Integer</a:t>
            </a:r>
            <a:r>
              <a:rPr lang="en-US" sz="2400" b="1" dirty="0">
                <a:latin typeface="Courier New" charset="0"/>
              </a:rPr>
              <a:t> = 1000000</a:t>
            </a:r>
          </a:p>
          <a:p>
            <a:pPr eaLnBrk="1" hangingPunct="1">
              <a:buFontTx/>
              <a:buNone/>
            </a:pPr>
            <a:r>
              <a:rPr lang="en-US" sz="2400" b="1" dirty="0" err="1">
                <a:latin typeface="Courier New" charset="0"/>
              </a:rPr>
              <a:t>numVar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 err="1">
                <a:latin typeface="Courier New" charset="0"/>
              </a:rPr>
              <a:t>numVar</a:t>
            </a:r>
            <a:r>
              <a:rPr lang="en-US" sz="2400" b="1" dirty="0">
                <a:latin typeface="Courier New" charset="0"/>
              </a:rPr>
              <a:t> * </a:t>
            </a:r>
            <a:r>
              <a:rPr lang="en-US" sz="2400" b="1" dirty="0" err="1">
                <a:latin typeface="Courier New" charset="0"/>
              </a:rPr>
              <a:t>numVar</a:t>
            </a:r>
            <a:endParaRPr lang="en-US" sz="2400" b="1" dirty="0"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1A20E-79FF-9844-B0AB-CB7DD7AAE0B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D07FD-0563-5549-B2D7-38D84620C7D6}" type="slidenum">
              <a:rPr lang="en-US"/>
              <a:pPr/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Logical </a:t>
            </a:r>
            <a:r>
              <a:rPr lang="en-US" b="1" dirty="0"/>
              <a:t>Error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average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Double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m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400" b="1" dirty="0">
                <a:latin typeface="Courier New" charset="0"/>
              </a:rPr>
              <a:t> = 5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 err="1">
                <a:latin typeface="Courier New" charset="0"/>
              </a:rPr>
              <a:t>n</a:t>
            </a:r>
            <a:r>
              <a:rPr lang="en-US" sz="2400" b="1" dirty="0">
                <a:latin typeface="Courier New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400" b="1" dirty="0">
                <a:latin typeface="Courier New" charset="0"/>
              </a:rPr>
              <a:t> = 10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Courier New" charset="0"/>
              </a:rPr>
              <a:t>average = </a:t>
            </a:r>
            <a:r>
              <a:rPr lang="en-US" sz="2400" b="1" dirty="0" err="1">
                <a:latin typeface="Courier New" charset="0"/>
              </a:rPr>
              <a:t>m</a:t>
            </a:r>
            <a:r>
              <a:rPr lang="en-US" sz="2400" b="1" dirty="0">
                <a:latin typeface="Courier New" charset="0"/>
              </a:rPr>
              <a:t> + </a:t>
            </a:r>
            <a:r>
              <a:rPr lang="en-US" sz="2400" b="1" dirty="0" err="1">
                <a:latin typeface="Courier New" charset="0"/>
              </a:rPr>
              <a:t>n</a:t>
            </a:r>
            <a:r>
              <a:rPr lang="en-US" sz="2400" b="1" dirty="0">
                <a:latin typeface="Courier New" charset="0"/>
              </a:rPr>
              <a:t> / 2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Value of </a:t>
            </a:r>
            <a:r>
              <a:rPr lang="en-US" i="1" dirty="0"/>
              <a:t>average</a:t>
            </a:r>
            <a:r>
              <a:rPr lang="en-US" dirty="0"/>
              <a:t> will be 10. Should be 7.5.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Error List Window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686800" cy="415131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chemeClr val="folHlink"/>
                </a:solidFill>
                <a:latin typeface="Courier New" charset="0"/>
              </a:rPr>
              <a:t>  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Dim </a:t>
            </a:r>
            <a:r>
              <a:rPr lang="pt-BR" sz="2400" b="1">
                <a:latin typeface="Courier New" charset="0"/>
                <a:ea typeface="Courier New" charset="0"/>
                <a:cs typeface="Courier New" charset="0"/>
              </a:rPr>
              <a:t>m; n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As Double</a:t>
            </a:r>
            <a:endParaRPr lang="pt-BR" sz="2400" b="1"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b="1">
                <a:latin typeface="Courier New" charset="0"/>
                <a:ea typeface="Courier New" charset="0"/>
                <a:cs typeface="Courier New" charset="0"/>
              </a:rPr>
              <a:t>   lstResults.Items.Add(5</a:t>
            </a:r>
          </a:p>
          <a:p>
            <a:pPr>
              <a:buFontTx/>
              <a:buNone/>
            </a:pPr>
            <a:r>
              <a:rPr lang="en-US" sz="2400" b="1">
                <a:latin typeface="Courier New" charset="0"/>
                <a:ea typeface="Courier New" charset="0"/>
                <a:cs typeface="Courier New" charset="0"/>
              </a:rPr>
              <a:t>   lstResults.Items.Add(a)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93E48-0E3A-A24F-B917-7973767410A1}" type="slidenum">
              <a:rPr lang="en-US"/>
              <a:pPr/>
              <a:t>27</a:t>
            </a:fld>
            <a:endParaRPr lang="en-US"/>
          </a:p>
        </p:txBody>
      </p:sp>
      <p:pic>
        <p:nvPicPr>
          <p:cNvPr id="25605" name="Picture 5" descr="errListTrim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14738"/>
            <a:ext cx="8763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3EA39-A46F-5D48-8A90-C232BE9D867A}" type="slidenum">
              <a:rPr lang="en-US"/>
              <a:pPr/>
              <a:t>28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String Literal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A </a:t>
            </a:r>
            <a:r>
              <a:rPr lang="en-US" b="1"/>
              <a:t>string literal</a:t>
            </a:r>
            <a:r>
              <a:rPr lang="en-US"/>
              <a:t> is a sequence of</a:t>
            </a:r>
          </a:p>
          <a:p>
            <a:pPr eaLnBrk="1" hangingPunct="1">
              <a:buFontTx/>
              <a:buNone/>
            </a:pPr>
            <a:r>
              <a:rPr lang="en-US"/>
              <a:t>characters surrounded by quotation marks.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/>
              <a:t>Examples: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</a:rPr>
              <a:t>"hello"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</a:rPr>
              <a:t>"123-45-6789"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</a:rPr>
              <a:t>"#ab cde?"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EF7F1-B4F6-0246-BB7B-61BC33310519}" type="slidenum">
              <a:rPr lang="en-US"/>
              <a:pPr/>
              <a:t>29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String Variable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A </a:t>
            </a:r>
            <a:r>
              <a:rPr lang="en-US" sz="2800" b="1"/>
              <a:t>string variable</a:t>
            </a:r>
            <a:r>
              <a:rPr lang="en-US" sz="2800"/>
              <a:t> is a name to which a</a:t>
            </a:r>
          </a:p>
          <a:p>
            <a:pPr eaLnBrk="1" hangingPunct="1">
              <a:buFontTx/>
              <a:buNone/>
            </a:pPr>
            <a:r>
              <a:rPr lang="en-US" sz="2800"/>
              <a:t>string value can be assigned.</a:t>
            </a:r>
          </a:p>
          <a:p>
            <a:pPr eaLnBrk="1" hangingPunct="1">
              <a:buFontTx/>
              <a:buNone/>
            </a:pPr>
            <a:endParaRPr lang="en-US" sz="2800" b="1"/>
          </a:p>
          <a:p>
            <a:pPr eaLnBrk="1" hangingPunct="1">
              <a:buFontTx/>
              <a:buNone/>
            </a:pPr>
            <a:r>
              <a:rPr lang="en-US"/>
              <a:t>Examples: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  <a:ea typeface="Courier New" charset="0"/>
                <a:cs typeface="Courier New" charset="0"/>
              </a:rPr>
              <a:t>country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  <a:ea typeface="Courier New" charset="0"/>
                <a:cs typeface="Courier New" charset="0"/>
              </a:rPr>
              <a:t>ssn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  <a:ea typeface="Courier New" charset="0"/>
                <a:cs typeface="Courier New" charset="0"/>
              </a:rPr>
              <a:t>word</a:t>
            </a:r>
          </a:p>
          <a:p>
            <a:pPr algn="ctr" eaLnBrk="1" hangingPunct="1">
              <a:buFontTx/>
              <a:buNone/>
            </a:pPr>
            <a:r>
              <a:rPr lang="en-US" sz="2800" b="1">
                <a:latin typeface="Courier New" charset="0"/>
                <a:ea typeface="Courier New" charset="0"/>
                <a:cs typeface="Courier New" charset="0"/>
              </a:rPr>
              <a:t>firstName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Computer Memory</a:t>
            </a:r>
          </a:p>
        </p:txBody>
      </p:sp>
      <p:sp>
        <p:nvSpPr>
          <p:cNvPr id="20483" name="Content Placeholder 30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Values in programs are stored in memory at locations with an address for each location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0484" name="Group 45"/>
          <p:cNvGrpSpPr>
            <a:grpSpLocks/>
          </p:cNvGrpSpPr>
          <p:nvPr/>
        </p:nvGrpSpPr>
        <p:grpSpPr bwMode="auto">
          <a:xfrm>
            <a:off x="1514475" y="2895600"/>
            <a:ext cx="7019925" cy="2903538"/>
            <a:chOff x="676" y="2059"/>
            <a:chExt cx="4422" cy="1829"/>
          </a:xfrm>
        </p:grpSpPr>
        <p:sp>
          <p:nvSpPr>
            <p:cNvPr id="20492" name="Text Box 15"/>
            <p:cNvSpPr txBox="1">
              <a:spLocks noChangeArrowheads="1"/>
            </p:cNvSpPr>
            <p:nvPr/>
          </p:nvSpPr>
          <p:spPr bwMode="auto">
            <a:xfrm>
              <a:off x="1728" y="360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Memory addresses</a:t>
              </a:r>
            </a:p>
          </p:txBody>
        </p:sp>
        <p:sp>
          <p:nvSpPr>
            <p:cNvPr id="20493" name="Text Box 6"/>
            <p:cNvSpPr txBox="1">
              <a:spLocks noChangeArrowheads="1"/>
            </p:cNvSpPr>
            <p:nvPr/>
          </p:nvSpPr>
          <p:spPr bwMode="auto">
            <a:xfrm>
              <a:off x="676" y="2060"/>
              <a:ext cx="1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Times New Roman" pitchFamily="-65" charset="0"/>
                </a:rPr>
                <a:t>Computer memory </a:t>
              </a:r>
            </a:p>
            <a:p>
              <a:pPr algn="ctr"/>
              <a:r>
                <a:rPr lang="en-US">
                  <a:latin typeface="Times New Roman" pitchFamily="-65" charset="0"/>
                </a:rPr>
                <a:t>with 1 integer</a:t>
              </a:r>
            </a:p>
          </p:txBody>
        </p:sp>
        <p:sp>
          <p:nvSpPr>
            <p:cNvPr id="20494" name="AutoShape 8"/>
            <p:cNvSpPr>
              <a:spLocks/>
            </p:cNvSpPr>
            <p:nvPr/>
          </p:nvSpPr>
          <p:spPr bwMode="auto">
            <a:xfrm rot="5400000">
              <a:off x="1176" y="2232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Text Box 17"/>
            <p:cNvSpPr txBox="1">
              <a:spLocks noChangeArrowheads="1"/>
            </p:cNvSpPr>
            <p:nvPr/>
          </p:nvSpPr>
          <p:spPr bwMode="auto">
            <a:xfrm>
              <a:off x="1026" y="312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1652</a:t>
              </a:r>
            </a:p>
          </p:txBody>
        </p:sp>
        <p:sp>
          <p:nvSpPr>
            <p:cNvPr id="20496" name="Text Box 20"/>
            <p:cNvSpPr txBox="1">
              <a:spLocks noChangeArrowheads="1"/>
            </p:cNvSpPr>
            <p:nvPr/>
          </p:nvSpPr>
          <p:spPr bwMode="auto">
            <a:xfrm>
              <a:off x="2740" y="2059"/>
              <a:ext cx="1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>
                  <a:latin typeface="Times New Roman" pitchFamily="-65" charset="0"/>
                </a:rPr>
                <a:t>Computer memory </a:t>
              </a:r>
            </a:p>
            <a:p>
              <a:pPr algn="ctr" eaLnBrk="1" hangingPunct="1"/>
              <a:r>
                <a:rPr lang="en-US">
                  <a:latin typeface="Times New Roman" pitchFamily="-65" charset="0"/>
                </a:rPr>
                <a:t>with 1 integer</a:t>
              </a:r>
            </a:p>
          </p:txBody>
        </p:sp>
        <p:sp>
          <p:nvSpPr>
            <p:cNvPr id="20497" name="AutoShape 21"/>
            <p:cNvSpPr>
              <a:spLocks/>
            </p:cNvSpPr>
            <p:nvPr/>
          </p:nvSpPr>
          <p:spPr bwMode="auto">
            <a:xfrm rot="5400000">
              <a:off x="3288" y="2231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Text Box 22"/>
            <p:cNvSpPr txBox="1">
              <a:spLocks noChangeArrowheads="1"/>
            </p:cNvSpPr>
            <p:nvPr/>
          </p:nvSpPr>
          <p:spPr bwMode="auto">
            <a:xfrm>
              <a:off x="3138" y="3132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2548</a:t>
              </a:r>
            </a:p>
          </p:txBody>
        </p:sp>
        <p:grpSp>
          <p:nvGrpSpPr>
            <p:cNvPr id="20499" name="Group 44"/>
            <p:cNvGrpSpPr>
              <a:grpSpLocks/>
            </p:cNvGrpSpPr>
            <p:nvPr/>
          </p:nvGrpSpPr>
          <p:grpSpPr bwMode="auto">
            <a:xfrm>
              <a:off x="1248" y="3360"/>
              <a:ext cx="2064" cy="528"/>
              <a:chOff x="1248" y="3360"/>
              <a:chExt cx="2064" cy="528"/>
            </a:xfrm>
          </p:grpSpPr>
          <p:sp>
            <p:nvSpPr>
              <p:cNvPr id="20508" name="Line 25"/>
              <p:cNvSpPr>
                <a:spLocks noChangeShapeType="1"/>
              </p:cNvSpPr>
              <p:nvPr/>
            </p:nvSpPr>
            <p:spPr bwMode="auto">
              <a:xfrm flipV="1">
                <a:off x="1248" y="336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9" name="Line 27"/>
              <p:cNvSpPr>
                <a:spLocks noChangeShapeType="1"/>
              </p:cNvSpPr>
              <p:nvPr/>
            </p:nvSpPr>
            <p:spPr bwMode="auto">
              <a:xfrm flipV="1">
                <a:off x="3312" y="3360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0" name="Line 28"/>
              <p:cNvSpPr>
                <a:spLocks noChangeShapeType="1"/>
              </p:cNvSpPr>
              <p:nvPr/>
            </p:nvSpPr>
            <p:spPr bwMode="auto">
              <a:xfrm>
                <a:off x="1248" y="3888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00" name="Group 39"/>
            <p:cNvGrpSpPr>
              <a:grpSpLocks/>
            </p:cNvGrpSpPr>
            <p:nvPr/>
          </p:nvGrpSpPr>
          <p:grpSpPr bwMode="auto">
            <a:xfrm>
              <a:off x="892" y="2640"/>
              <a:ext cx="672" cy="480"/>
              <a:chOff x="892" y="2601"/>
              <a:chExt cx="672" cy="480"/>
            </a:xfrm>
          </p:grpSpPr>
          <p:sp>
            <p:nvSpPr>
              <p:cNvPr id="20506" name="Rectangle 4"/>
              <p:cNvSpPr>
                <a:spLocks noChangeArrowheads="1"/>
              </p:cNvSpPr>
              <p:nvPr/>
            </p:nvSpPr>
            <p:spPr bwMode="auto">
              <a:xfrm>
                <a:off x="892" y="2601"/>
                <a:ext cx="672" cy="48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7" name="Text Box 29"/>
              <p:cNvSpPr txBox="1">
                <a:spLocks noChangeArrowheads="1"/>
              </p:cNvSpPr>
              <p:nvPr/>
            </p:nvSpPr>
            <p:spPr bwMode="auto">
              <a:xfrm>
                <a:off x="1074" y="2697"/>
                <a:ext cx="3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latin typeface="Times New Roman" pitchFamily="-65" charset="0"/>
                  </a:rPr>
                  <a:t>45</a:t>
                </a:r>
              </a:p>
            </p:txBody>
          </p:sp>
        </p:grpSp>
        <p:grpSp>
          <p:nvGrpSpPr>
            <p:cNvPr id="20501" name="Group 38"/>
            <p:cNvGrpSpPr>
              <a:grpSpLocks/>
            </p:cNvGrpSpPr>
            <p:nvPr/>
          </p:nvGrpSpPr>
          <p:grpSpPr bwMode="auto">
            <a:xfrm>
              <a:off x="3004" y="2639"/>
              <a:ext cx="672" cy="480"/>
              <a:chOff x="3004" y="2424"/>
              <a:chExt cx="672" cy="480"/>
            </a:xfrm>
          </p:grpSpPr>
          <p:sp>
            <p:nvSpPr>
              <p:cNvPr id="20504" name="Rectangle 19"/>
              <p:cNvSpPr>
                <a:spLocks noChangeArrowheads="1"/>
              </p:cNvSpPr>
              <p:nvPr/>
            </p:nvSpPr>
            <p:spPr bwMode="auto">
              <a:xfrm>
                <a:off x="3004" y="2424"/>
                <a:ext cx="672" cy="48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5" name="Text Box 31"/>
              <p:cNvSpPr txBox="1">
                <a:spLocks noChangeArrowheads="1"/>
              </p:cNvSpPr>
              <p:nvPr/>
            </p:nvSpPr>
            <p:spPr bwMode="auto">
              <a:xfrm>
                <a:off x="3186" y="2520"/>
                <a:ext cx="3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latin typeface="Times New Roman" pitchFamily="-65" charset="0"/>
                  </a:rPr>
                  <a:t>12</a:t>
                </a:r>
              </a:p>
            </p:txBody>
          </p:sp>
        </p:grpSp>
        <p:sp>
          <p:nvSpPr>
            <p:cNvPr id="20502" name="Text Box 32"/>
            <p:cNvSpPr txBox="1">
              <a:spLocks noChangeArrowheads="1"/>
            </p:cNvSpPr>
            <p:nvPr/>
          </p:nvSpPr>
          <p:spPr bwMode="auto">
            <a:xfrm>
              <a:off x="4272" y="2640"/>
              <a:ext cx="82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Value in memory at that address</a:t>
              </a:r>
            </a:p>
          </p:txBody>
        </p:sp>
        <p:sp>
          <p:nvSpPr>
            <p:cNvPr id="20503" name="Line 33"/>
            <p:cNvSpPr>
              <a:spLocks noChangeShapeType="1"/>
            </p:cNvSpPr>
            <p:nvPr/>
          </p:nvSpPr>
          <p:spPr bwMode="auto">
            <a:xfrm flipH="1">
              <a:off x="3504" y="2736"/>
              <a:ext cx="720" cy="96"/>
            </a:xfrm>
            <a:prstGeom prst="line">
              <a:avLst/>
            </a:prstGeom>
            <a:noFill/>
            <a:ln w="19050">
              <a:solidFill>
                <a:srgbClr val="040400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85" name="Group 48"/>
          <p:cNvGrpSpPr>
            <a:grpSpLocks/>
          </p:cNvGrpSpPr>
          <p:nvPr/>
        </p:nvGrpSpPr>
        <p:grpSpPr bwMode="auto">
          <a:xfrm>
            <a:off x="793750" y="4275138"/>
            <a:ext cx="7359650" cy="1708150"/>
            <a:chOff x="240" y="2928"/>
            <a:chExt cx="4636" cy="1076"/>
          </a:xfrm>
        </p:grpSpPr>
        <p:grpSp>
          <p:nvGrpSpPr>
            <p:cNvPr id="20486" name="Group 46"/>
            <p:cNvGrpSpPr>
              <a:grpSpLocks/>
            </p:cNvGrpSpPr>
            <p:nvPr/>
          </p:nvGrpSpPr>
          <p:grpSpPr bwMode="auto">
            <a:xfrm>
              <a:off x="240" y="2928"/>
              <a:ext cx="1036" cy="1076"/>
              <a:chOff x="240" y="2928"/>
              <a:chExt cx="1036" cy="1076"/>
            </a:xfrm>
          </p:grpSpPr>
          <p:sp>
            <p:nvSpPr>
              <p:cNvPr id="20490" name="Text Box 40"/>
              <p:cNvSpPr txBox="1">
                <a:spLocks noChangeArrowheads="1"/>
              </p:cNvSpPr>
              <p:nvPr/>
            </p:nvSpPr>
            <p:spPr bwMode="auto">
              <a:xfrm>
                <a:off x="240" y="3600"/>
                <a:ext cx="10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>
                    <a:latin typeface="Times New Roman" pitchFamily="-65" charset="0"/>
                  </a:rPr>
                  <a:t>Actually stored </a:t>
                </a:r>
              </a:p>
              <a:p>
                <a:pPr eaLnBrk="1" hangingPunct="1"/>
                <a:r>
                  <a:rPr lang="en-US">
                    <a:latin typeface="Times New Roman" pitchFamily="-65" charset="0"/>
                  </a:rPr>
                  <a:t>As 101101</a:t>
                </a: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/>
            </p:nvSpPr>
            <p:spPr bwMode="auto">
              <a:xfrm flipV="1">
                <a:off x="528" y="2928"/>
                <a:ext cx="57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87" name="Group 47"/>
            <p:cNvGrpSpPr>
              <a:grpSpLocks/>
            </p:cNvGrpSpPr>
            <p:nvPr/>
          </p:nvGrpSpPr>
          <p:grpSpPr bwMode="auto">
            <a:xfrm>
              <a:off x="3504" y="2976"/>
              <a:ext cx="1372" cy="1028"/>
              <a:chOff x="3504" y="2976"/>
              <a:chExt cx="1372" cy="1028"/>
            </a:xfrm>
          </p:grpSpPr>
          <p:sp>
            <p:nvSpPr>
              <p:cNvPr id="20488" name="Text Box 42"/>
              <p:cNvSpPr txBox="1">
                <a:spLocks noChangeArrowheads="1"/>
              </p:cNvSpPr>
              <p:nvPr/>
            </p:nvSpPr>
            <p:spPr bwMode="auto">
              <a:xfrm>
                <a:off x="3840" y="3600"/>
                <a:ext cx="10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>
                    <a:latin typeface="Times New Roman" pitchFamily="-65" charset="0"/>
                  </a:rPr>
                  <a:t>Actually stored </a:t>
                </a:r>
              </a:p>
              <a:p>
                <a:pPr eaLnBrk="1" hangingPunct="1"/>
                <a:r>
                  <a:rPr lang="en-US">
                    <a:latin typeface="Times New Roman" pitchFamily="-65" charset="0"/>
                  </a:rPr>
                  <a:t>As 1100</a:t>
                </a:r>
              </a:p>
            </p:txBody>
          </p:sp>
          <p:sp>
            <p:nvSpPr>
              <p:cNvPr id="20489" name="Line 43"/>
              <p:cNvSpPr>
                <a:spLocks noChangeShapeType="1"/>
              </p:cNvSpPr>
              <p:nvPr/>
            </p:nvSpPr>
            <p:spPr bwMode="auto">
              <a:xfrm flipH="1" flipV="1">
                <a:off x="3504" y="2976"/>
                <a:ext cx="62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String Variable (continued)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/>
              <a:t>Declaration:</a:t>
            </a:r>
          </a:p>
          <a:p>
            <a:pPr lvl="1" eaLnBrk="1" hangingPunct="1">
              <a:buClr>
                <a:schemeClr val="tx2"/>
              </a:buClr>
              <a:buFontTx/>
              <a:buNone/>
            </a:pP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>
                <a:latin typeface="Courier New" charset="0"/>
              </a:rPr>
              <a:t> firstName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As String</a:t>
            </a:r>
          </a:p>
          <a:p>
            <a:pPr eaLnBrk="1" hangingPunct="1">
              <a:buClr>
                <a:schemeClr val="tx2"/>
              </a:buClr>
            </a:pPr>
            <a:endParaRPr lang="en-US">
              <a:latin typeface="Courier New" charset="0"/>
            </a:endParaRPr>
          </a:p>
          <a:p>
            <a:pPr eaLnBrk="1" hangingPunct="1">
              <a:buClr>
                <a:schemeClr val="tx2"/>
              </a:buClr>
              <a:buFontTx/>
              <a:buNone/>
            </a:pPr>
            <a:endParaRPr lang="en-US">
              <a:latin typeface="Courier New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773F1-C879-9042-BACE-DE8449ECE2E3}" type="slidenum">
              <a:rPr lang="en-US"/>
              <a:pPr/>
              <a:t>30</a:t>
            </a:fld>
            <a:endParaRPr 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variable name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267200" y="2971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data type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 flipV="1">
            <a:off x="1981200" y="2667000"/>
            <a:ext cx="304800" cy="3810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 flipV="1">
            <a:off x="4648200" y="2590800"/>
            <a:ext cx="304800" cy="3048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304800" y="38100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 dirty="0"/>
              <a:t>Assignment</a:t>
            </a:r>
            <a:r>
              <a:rPr lang="en-US" sz="3200" b="1" dirty="0"/>
              <a:t>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400" b="1" dirty="0" err="1">
                <a:latin typeface="Courier New" charset="0"/>
              </a:rPr>
              <a:t>firstName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charset="0"/>
              </a:rPr>
              <a:t>"Fred"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</a:pPr>
            <a:endParaRPr lang="en-US" sz="2800" b="1" dirty="0">
              <a:latin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String Variable (continued)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6629400" cy="3922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You can declare a string variable and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assign it a value at the same time.</a:t>
            </a:r>
          </a:p>
          <a:p>
            <a:pPr marL="0" algn="ctr" eaLnBrk="1" hangingPunct="1">
              <a:buFontTx/>
              <a:buNone/>
              <a:defRPr/>
            </a:pPr>
            <a:endParaRPr lang="en-US" sz="2800" b="1" dirty="0" smtClean="0">
              <a:latin typeface="Courier New" pitchFamily="49" charset="0"/>
            </a:endParaRPr>
          </a:p>
          <a:p>
            <a:pPr mar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firstName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smtClean="0">
                <a:solidFill>
                  <a:srgbClr val="A31515"/>
                </a:solidFill>
                <a:latin typeface="Courier New" pitchFamily="49" charset="0"/>
              </a:rPr>
              <a:t>"Fred"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832704-D0A5-0E49-ABC5-57C01128C873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String Variable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010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You can assign the value of one string</a:t>
            </a:r>
          </a:p>
          <a:p>
            <a:pPr eaLnBrk="1" hangingPunct="1">
              <a:buFontTx/>
              <a:buNone/>
            </a:pPr>
            <a:r>
              <a:rPr lang="en-US" dirty="0"/>
              <a:t>variable to another.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strVar1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String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charset="0"/>
              </a:rPr>
              <a:t>"Hello"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 dirty="0">
                <a:latin typeface="Courier New" charset="0"/>
              </a:rPr>
              <a:t> strVar2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As String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latin typeface="Courier New" charset="0"/>
              </a:rPr>
              <a:t>"Goodbye"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Courier New" charset="0"/>
              </a:rPr>
              <a:t>strVar2 = strVar1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latin typeface="Courier New" charset="0"/>
              </a:rPr>
              <a:t>lstOutput.Items.Add(strVar2)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dirty="0"/>
              <a:t>Output: </a:t>
            </a:r>
            <a:r>
              <a:rPr lang="en-US" b="1" dirty="0"/>
              <a:t> </a:t>
            </a:r>
            <a:r>
              <a:rPr lang="en-US" sz="2800" b="1" dirty="0">
                <a:latin typeface="Courier New" charset="0"/>
              </a:rPr>
              <a:t>Hello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E70CB-809C-4647-97D5-DB38000D03E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Strings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Name used to refer to a string</a:t>
            </a:r>
          </a:p>
          <a:p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General form:</a:t>
            </a:r>
          </a:p>
          <a:p>
            <a:pPr lvl="2">
              <a:buFont typeface="Arial" pitchFamily="-65" charset="0"/>
              <a:buNone/>
            </a:pPr>
            <a:r>
              <a:rPr lang="en-US" sz="2000" smtClean="0">
                <a:ea typeface="ＭＳ Ｐゴシック" pitchFamily="-65" charset="-128"/>
              </a:rPr>
              <a:t>Dim VarName As String</a:t>
            </a:r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2"/>
          <a:srcRect l="22153" t="11429" r="22784" b="55144"/>
          <a:stretch>
            <a:fillRect/>
          </a:stretch>
        </p:blipFill>
        <p:spPr bwMode="auto">
          <a:xfrm>
            <a:off x="457200" y="2286000"/>
            <a:ext cx="6629400" cy="2971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Text </a:t>
            </a:r>
            <a:r>
              <a:rPr lang="en-US" b="1" dirty="0"/>
              <a:t>Boxes for Input</a:t>
            </a:r>
            <a:r>
              <a:rPr lang="en-US" b="1" dirty="0" smtClean="0"/>
              <a:t> &amp; </a:t>
            </a:r>
            <a:r>
              <a:rPr lang="en-US" b="1" dirty="0"/>
              <a:t>Output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/>
              <a:t>The contents of a text box is always a string.</a:t>
            </a:r>
          </a:p>
          <a:p>
            <a:pPr eaLnBrk="1" hangingPunct="1">
              <a:buClr>
                <a:schemeClr val="tx2"/>
              </a:buClr>
            </a:pPr>
            <a:endParaRPr lang="en-US" sz="2800"/>
          </a:p>
          <a:p>
            <a:pPr eaLnBrk="1" hangingPunct="1">
              <a:buClr>
                <a:schemeClr val="tx2"/>
              </a:buClr>
            </a:pPr>
            <a:r>
              <a:rPr lang="en-US"/>
              <a:t>Input example: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sz="2800" b="1">
                <a:latin typeface="Courier New" charset="0"/>
              </a:rPr>
              <a:t>      </a:t>
            </a:r>
            <a:r>
              <a:rPr lang="en-US" sz="2400" b="1">
                <a:latin typeface="Courier New" charset="0"/>
              </a:rPr>
              <a:t>strVar = txtBox.Text</a:t>
            </a:r>
          </a:p>
          <a:p>
            <a:pPr eaLnBrk="1" hangingPunct="1">
              <a:buClr>
                <a:schemeClr val="tx2"/>
              </a:buClr>
            </a:pPr>
            <a:endParaRPr lang="en-US" sz="2800"/>
          </a:p>
          <a:p>
            <a:pPr eaLnBrk="1" hangingPunct="1">
              <a:buClr>
                <a:schemeClr val="tx2"/>
              </a:buClr>
            </a:pPr>
            <a:r>
              <a:rPr lang="en-US"/>
              <a:t>Output example: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sz="2800" b="1">
                <a:latin typeface="Courier New" charset="0"/>
              </a:rPr>
              <a:t>      </a:t>
            </a:r>
            <a:r>
              <a:rPr lang="en-US" sz="2400" b="1">
                <a:latin typeface="Courier New" charset="0"/>
              </a:rPr>
              <a:t>txtBox.Text = strVar</a:t>
            </a:r>
            <a:endParaRPr lang="en-US" sz="240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52A78-6E81-0148-9FB8-041EA1CC5BB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Data Conversion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41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Because the contents of a text box is always a string, sometimes you must convert the input or output.</a:t>
            </a:r>
          </a:p>
          <a:p>
            <a:pPr marL="0" indent="0" eaLnBrk="1" hangingPunct="1">
              <a:spcBef>
                <a:spcPts val="2400"/>
              </a:spcBef>
              <a:buFontTx/>
              <a:buNone/>
            </a:pPr>
            <a:r>
              <a:rPr lang="en-US" sz="2400" b="1" dirty="0">
                <a:latin typeface="Courier New" charset="0"/>
              </a:rPr>
              <a:t>   </a:t>
            </a:r>
            <a:r>
              <a:rPr lang="en-US" sz="2400" b="1" dirty="0" err="1">
                <a:latin typeface="Courier New" charset="0"/>
              </a:rPr>
              <a:t>dblVar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 err="1">
                <a:solidFill>
                  <a:schemeClr val="folHlink"/>
                </a:solidFill>
                <a:latin typeface="Courier New" charset="0"/>
              </a:rPr>
              <a:t>CDbl</a:t>
            </a:r>
            <a:r>
              <a:rPr lang="en-US" sz="2400" b="1" dirty="0" err="1">
                <a:latin typeface="Courier New" charset="0"/>
              </a:rPr>
              <a:t>(txtBox.Text</a:t>
            </a:r>
            <a:r>
              <a:rPr lang="en-US" sz="2400" b="1" dirty="0">
                <a:latin typeface="Courier New" charset="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 eaLnBrk="1" hangingPunct="1">
              <a:buFontTx/>
              <a:buNone/>
            </a:pPr>
            <a:r>
              <a:rPr lang="en-US" sz="2400" b="1" dirty="0">
                <a:latin typeface="Courier New" charset="0"/>
              </a:rPr>
              <a:t>   </a:t>
            </a:r>
          </a:p>
          <a:p>
            <a:pPr marL="0" indent="0" eaLnBrk="1" hangingPunct="1">
              <a:buFontTx/>
              <a:buNone/>
            </a:pPr>
            <a:r>
              <a:rPr lang="en-US" sz="2400" b="1" dirty="0">
                <a:latin typeface="Courier New" charset="0"/>
              </a:rPr>
              <a:t>   </a:t>
            </a:r>
            <a:r>
              <a:rPr lang="en-US" sz="2400" b="1" dirty="0" err="1">
                <a:latin typeface="Courier New" charset="0"/>
              </a:rPr>
              <a:t>txtBox.Text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 err="1">
                <a:solidFill>
                  <a:schemeClr val="folHlink"/>
                </a:solidFill>
                <a:latin typeface="Courier New" charset="0"/>
              </a:rPr>
              <a:t>CStr</a:t>
            </a:r>
            <a:r>
              <a:rPr lang="en-US" sz="2400" b="1" dirty="0" err="1">
                <a:latin typeface="Courier New" charset="0"/>
              </a:rPr>
              <a:t>(numVar</a:t>
            </a:r>
            <a:r>
              <a:rPr lang="en-US" sz="2400" b="1" dirty="0">
                <a:latin typeface="Courier New" charset="0"/>
              </a:rPr>
              <a:t>)</a:t>
            </a:r>
            <a:endParaRPr lang="en-US" sz="2400" dirty="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22950"/>
            <a:ext cx="2133600" cy="365125"/>
          </a:xfrm>
          <a:noFill/>
        </p:spPr>
        <p:txBody>
          <a:bodyPr/>
          <a:lstStyle/>
          <a:p>
            <a:fld id="{49C98727-A1A7-5A48-B012-2A582816EF05}" type="slidenum">
              <a:rPr lang="en-US"/>
              <a:pPr/>
              <a:t>35</a:t>
            </a:fld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65125" y="4306888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2400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62000" y="3976688"/>
            <a:ext cx="480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converts a String to a Double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828800" y="5405438"/>
            <a:ext cx="480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</a:rPr>
              <a:t>converts a number to a string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819400" y="3595688"/>
            <a:ext cx="0" cy="4572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 flipH="1" flipV="1">
            <a:off x="3810000" y="5043488"/>
            <a:ext cx="0" cy="4572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Concatenation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dirty="0"/>
              <a:t>Combining two strings to make a new 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charset="0"/>
              </a:rPr>
              <a:t>quote1 = </a:t>
            </a:r>
            <a:r>
              <a:rPr lang="en-US" sz="2400" b="1" dirty="0">
                <a:solidFill>
                  <a:srgbClr val="A31515"/>
                </a:solidFill>
                <a:latin typeface="Courier New" charset="0"/>
              </a:rPr>
              <a:t>"We'll always 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charset="0"/>
              </a:rPr>
              <a:t>quote2 = </a:t>
            </a:r>
            <a:r>
              <a:rPr lang="en-US" sz="2400" b="1" dirty="0">
                <a:solidFill>
                  <a:srgbClr val="A31515"/>
                </a:solidFill>
                <a:latin typeface="Courier New" charset="0"/>
              </a:rPr>
              <a:t>"have Paris."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Courier New" charset="0"/>
              </a:rPr>
              <a:t>quote = quote1 &amp; quote2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>
                <a:latin typeface="Courier New" charset="0"/>
              </a:rPr>
              <a:t>txtOutput.Text</a:t>
            </a:r>
            <a:r>
              <a:rPr lang="en-US" sz="2400" b="1" dirty="0">
                <a:latin typeface="Courier New" charset="0"/>
              </a:rPr>
              <a:t> = quote &amp; </a:t>
            </a:r>
            <a:r>
              <a:rPr lang="en-US" sz="2400" b="1" dirty="0">
                <a:solidFill>
                  <a:srgbClr val="A31515"/>
                </a:solidFill>
                <a:latin typeface="Courier New" charset="0"/>
              </a:rPr>
              <a:t>" - Humphrey Bogart"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Output: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sz="2400" b="1" dirty="0">
                <a:latin typeface="Courier New" charset="0"/>
              </a:rPr>
              <a:t>We'll always have Paris. - Humphrey Bogart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0C591-3C01-4349-939D-AD1C5E877FC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String Properties and Methods</a:t>
            </a:r>
            <a:r>
              <a:rPr lang="en-US" sz="4800" b="1" dirty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"Visual".Length is 6.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/>
              <a:t>"Visual".ToUpper is VISUAL.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/>
              <a:t>"123 Hike".Length is 8.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/>
              <a:t>"123 Hike".ToLower is 123 hike.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/>
              <a:t>"a" &amp; " bcd ".Trim &amp; "efg" is abcdefg.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FE174-A96C-A942-BBE5-B161B0C89619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/>
              <a:t>Positions in a String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Positions of characters in a string are numbered 0, 1, 2, ….</a:t>
            </a:r>
          </a:p>
          <a:p>
            <a:pPr eaLnBrk="1" hangingPunct="1">
              <a:buFontTx/>
              <a:buNone/>
            </a:pPr>
            <a:r>
              <a:rPr lang="en-US"/>
              <a:t>Consider the string “Visual Basic”.</a:t>
            </a:r>
          </a:p>
          <a:p>
            <a:pPr eaLnBrk="1" hangingPunct="1">
              <a:buFontTx/>
              <a:buNone/>
            </a:pPr>
            <a:r>
              <a:rPr lang="en-US"/>
              <a:t>Position 0:  V</a:t>
            </a:r>
          </a:p>
          <a:p>
            <a:pPr eaLnBrk="1" hangingPunct="1">
              <a:buFontTx/>
              <a:buNone/>
            </a:pPr>
            <a:r>
              <a:rPr lang="en-US"/>
              <a:t>Position 1:  i</a:t>
            </a:r>
          </a:p>
          <a:p>
            <a:pPr eaLnBrk="1" hangingPunct="1">
              <a:buFontTx/>
              <a:buNone/>
            </a:pPr>
            <a:r>
              <a:rPr lang="en-US"/>
              <a:t>Position 7:  B</a:t>
            </a:r>
          </a:p>
          <a:p>
            <a:pPr eaLnBrk="1" hangingPunct="1">
              <a:buFontTx/>
              <a:buNone/>
            </a:pPr>
            <a:r>
              <a:rPr lang="en-US"/>
              <a:t>Substring “al” begins at position 4</a:t>
            </a:r>
          </a:p>
        </p:txBody>
      </p:sp>
      <p:sp>
        <p:nvSpPr>
          <p:cNvPr id="481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468A3-9B67-2C4E-9380-2E06F306621A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Substrings</a:t>
            </a:r>
            <a:endParaRPr lang="en-US" sz="48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Let </a:t>
            </a:r>
            <a:r>
              <a:rPr lang="en-US" i="1"/>
              <a:t>str</a:t>
            </a:r>
            <a:r>
              <a:rPr lang="en-US"/>
              <a:t> be a string.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</a:rPr>
              <a:t>str.Substring(</a:t>
            </a:r>
            <a:r>
              <a:rPr lang="en-US" sz="2400" b="1" i="1">
                <a:latin typeface="Courier New" charset="0"/>
              </a:rPr>
              <a:t>m</a:t>
            </a:r>
            <a:r>
              <a:rPr lang="en-US" sz="2400" b="1">
                <a:latin typeface="Courier New" charset="0"/>
              </a:rPr>
              <a:t>, </a:t>
            </a:r>
            <a:r>
              <a:rPr lang="en-US" sz="2400" b="1" i="1">
                <a:latin typeface="Courier New" charset="0"/>
              </a:rPr>
              <a:t>n</a:t>
            </a:r>
            <a:r>
              <a:rPr lang="en-US" sz="2400" b="1">
                <a:latin typeface="Courier New" charset="0"/>
              </a:rPr>
              <a:t>) </a:t>
            </a:r>
            <a:r>
              <a:rPr lang="en-US" sz="2400"/>
              <a:t> </a:t>
            </a:r>
            <a:r>
              <a:rPr lang="en-US"/>
              <a:t>is the substring of length </a:t>
            </a:r>
            <a:r>
              <a:rPr lang="en-US" i="1"/>
              <a:t>n</a:t>
            </a:r>
            <a:r>
              <a:rPr lang="en-US"/>
              <a:t>, beginning at position </a:t>
            </a:r>
            <a:r>
              <a:rPr lang="en-US" i="1"/>
              <a:t>m</a:t>
            </a:r>
            <a:r>
              <a:rPr lang="en-US"/>
              <a:t> in </a:t>
            </a:r>
            <a:r>
              <a:rPr lang="en-US" i="1"/>
              <a:t>str</a:t>
            </a:r>
            <a:r>
              <a:rPr lang="en-US"/>
              <a:t>.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r>
              <a:rPr lang="en-US"/>
              <a:t>“Visual Basic”.Substring(2, 3) is “sua”</a:t>
            </a:r>
          </a:p>
          <a:p>
            <a:pPr eaLnBrk="1" hangingPunct="1">
              <a:buFontTx/>
              <a:buNone/>
            </a:pPr>
            <a:r>
              <a:rPr lang="en-US"/>
              <a:t>“Visual Basic”.Substring(0, 1) is “V”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 i="1"/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7DE68-CFCA-F146-8BDE-2B67A20B3430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Variables</a:t>
            </a:r>
          </a:p>
        </p:txBody>
      </p:sp>
      <p:sp>
        <p:nvSpPr>
          <p:cNvPr id="22531" name="Content Placeholder 38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525963"/>
          </a:xfrm>
        </p:spPr>
        <p:txBody>
          <a:bodyPr/>
          <a:lstStyle/>
          <a:p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Names used in place of addresses to represent information in a program</a:t>
            </a:r>
          </a:p>
          <a:p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Can contain numbers and/or characters</a:t>
            </a:r>
          </a:p>
          <a:p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2532" name="Group 63"/>
          <p:cNvGrpSpPr>
            <a:grpSpLocks/>
          </p:cNvGrpSpPr>
          <p:nvPr/>
        </p:nvGrpSpPr>
        <p:grpSpPr bwMode="auto">
          <a:xfrm>
            <a:off x="1558925" y="2819400"/>
            <a:ext cx="5711825" cy="1300163"/>
            <a:chOff x="982" y="2208"/>
            <a:chExt cx="3598" cy="819"/>
          </a:xfrm>
        </p:grpSpPr>
        <p:sp>
          <p:nvSpPr>
            <p:cNvPr id="22557" name="Text Box 9"/>
            <p:cNvSpPr txBox="1">
              <a:spLocks noChangeArrowheads="1"/>
            </p:cNvSpPr>
            <p:nvPr/>
          </p:nvSpPr>
          <p:spPr bwMode="auto">
            <a:xfrm>
              <a:off x="982" y="2796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number1</a:t>
              </a:r>
            </a:p>
          </p:txBody>
        </p:sp>
        <p:sp>
          <p:nvSpPr>
            <p:cNvPr id="22558" name="Text Box 15"/>
            <p:cNvSpPr txBox="1">
              <a:spLocks noChangeArrowheads="1"/>
            </p:cNvSpPr>
            <p:nvPr/>
          </p:nvSpPr>
          <p:spPr bwMode="auto">
            <a:xfrm>
              <a:off x="2550" y="2796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number2</a:t>
              </a:r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4224" y="2784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pitchFamily="-65" charset="0"/>
                </a:rPr>
                <a:t>sum</a:t>
              </a:r>
            </a:p>
          </p:txBody>
        </p:sp>
        <p:grpSp>
          <p:nvGrpSpPr>
            <p:cNvPr id="22560" name="Group 56"/>
            <p:cNvGrpSpPr>
              <a:grpSpLocks/>
            </p:cNvGrpSpPr>
            <p:nvPr/>
          </p:nvGrpSpPr>
          <p:grpSpPr bwMode="auto">
            <a:xfrm>
              <a:off x="1330" y="2208"/>
              <a:ext cx="3072" cy="576"/>
              <a:chOff x="1330" y="2208"/>
              <a:chExt cx="3072" cy="576"/>
            </a:xfrm>
          </p:grpSpPr>
          <p:grpSp>
            <p:nvGrpSpPr>
              <p:cNvPr id="22561" name="Group 42"/>
              <p:cNvGrpSpPr>
                <a:grpSpLocks/>
              </p:cNvGrpSpPr>
              <p:nvPr/>
            </p:nvGrpSpPr>
            <p:grpSpPr bwMode="auto">
              <a:xfrm>
                <a:off x="1330" y="2448"/>
                <a:ext cx="3072" cy="336"/>
                <a:chOff x="1152" y="1968"/>
                <a:chExt cx="3072" cy="336"/>
              </a:xfrm>
            </p:grpSpPr>
            <p:sp>
              <p:nvSpPr>
                <p:cNvPr id="2256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152" y="1968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lg"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4" name="Line 39"/>
                <p:cNvSpPr>
                  <a:spLocks noChangeShapeType="1"/>
                </p:cNvSpPr>
                <p:nvPr/>
              </p:nvSpPr>
              <p:spPr bwMode="auto">
                <a:xfrm>
                  <a:off x="1152" y="1968"/>
                  <a:ext cx="30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224" y="1968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lg"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640" y="1968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lg"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562" name="Text Box 43"/>
              <p:cNvSpPr txBox="1">
                <a:spLocks noChangeArrowheads="1"/>
              </p:cNvSpPr>
              <p:nvPr/>
            </p:nvSpPr>
            <p:spPr bwMode="auto">
              <a:xfrm>
                <a:off x="2242" y="2208"/>
                <a:ext cx="10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imes New Roman" pitchFamily="-65" charset="0"/>
                  </a:rPr>
                  <a:t>Variable names</a:t>
                </a:r>
              </a:p>
            </p:txBody>
          </p:sp>
        </p:grpSp>
      </p:grpSp>
      <p:grpSp>
        <p:nvGrpSpPr>
          <p:cNvPr id="22533" name="Group 62"/>
          <p:cNvGrpSpPr>
            <a:grpSpLocks/>
          </p:cNvGrpSpPr>
          <p:nvPr/>
        </p:nvGrpSpPr>
        <p:grpSpPr bwMode="auto">
          <a:xfrm>
            <a:off x="1524000" y="2747963"/>
            <a:ext cx="7102475" cy="3109912"/>
            <a:chOff x="960" y="2208"/>
            <a:chExt cx="4474" cy="1959"/>
          </a:xfrm>
        </p:grpSpPr>
        <p:grpSp>
          <p:nvGrpSpPr>
            <p:cNvPr id="22534" name="Group 61"/>
            <p:cNvGrpSpPr>
              <a:grpSpLocks/>
            </p:cNvGrpSpPr>
            <p:nvPr/>
          </p:nvGrpSpPr>
          <p:grpSpPr bwMode="auto">
            <a:xfrm>
              <a:off x="960" y="3060"/>
              <a:ext cx="3778" cy="1107"/>
              <a:chOff x="960" y="3060"/>
              <a:chExt cx="3778" cy="1107"/>
            </a:xfrm>
          </p:grpSpPr>
          <p:sp>
            <p:nvSpPr>
              <p:cNvPr id="22538" name="Text Box 5"/>
              <p:cNvSpPr txBox="1">
                <a:spLocks noChangeArrowheads="1"/>
              </p:cNvSpPr>
              <p:nvPr/>
            </p:nvSpPr>
            <p:spPr bwMode="auto">
              <a:xfrm>
                <a:off x="2256" y="3936"/>
                <a:ext cx="1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imes New Roman" pitchFamily="-65" charset="0"/>
                  </a:rPr>
                  <a:t>Memory addresses</a:t>
                </a:r>
              </a:p>
            </p:txBody>
          </p:sp>
          <p:grpSp>
            <p:nvGrpSpPr>
              <p:cNvPr id="22539" name="Group 60"/>
              <p:cNvGrpSpPr>
                <a:grpSpLocks/>
              </p:cNvGrpSpPr>
              <p:nvPr/>
            </p:nvGrpSpPr>
            <p:grpSpPr bwMode="auto">
              <a:xfrm>
                <a:off x="960" y="3060"/>
                <a:ext cx="3778" cy="771"/>
                <a:chOff x="960" y="3060"/>
                <a:chExt cx="3778" cy="771"/>
              </a:xfrm>
            </p:grpSpPr>
            <p:grpSp>
              <p:nvGrpSpPr>
                <p:cNvPr id="22545" name="Group 25"/>
                <p:cNvGrpSpPr>
                  <a:grpSpLocks/>
                </p:cNvGrpSpPr>
                <p:nvPr/>
              </p:nvGrpSpPr>
              <p:grpSpPr bwMode="auto">
                <a:xfrm>
                  <a:off x="960" y="3072"/>
                  <a:ext cx="672" cy="480"/>
                  <a:chOff x="892" y="2604"/>
                  <a:chExt cx="672" cy="480"/>
                </a:xfrm>
              </p:grpSpPr>
              <p:sp>
                <p:nvSpPr>
                  <p:cNvPr id="2255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604"/>
                    <a:ext cx="672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" y="2712"/>
                    <a:ext cx="3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 b="1">
                        <a:latin typeface="Times New Roman" pitchFamily="-65" charset="0"/>
                      </a:rPr>
                      <a:t>45</a:t>
                    </a:r>
                  </a:p>
                </p:txBody>
              </p:sp>
            </p:grpSp>
            <p:grpSp>
              <p:nvGrpSpPr>
                <p:cNvPr id="22546" name="Group 26"/>
                <p:cNvGrpSpPr>
                  <a:grpSpLocks/>
                </p:cNvGrpSpPr>
                <p:nvPr/>
              </p:nvGrpSpPr>
              <p:grpSpPr bwMode="auto">
                <a:xfrm>
                  <a:off x="2530" y="3072"/>
                  <a:ext cx="672" cy="480"/>
                  <a:chOff x="3004" y="2604"/>
                  <a:chExt cx="672" cy="480"/>
                </a:xfrm>
              </p:grpSpPr>
              <p:sp>
                <p:nvSpPr>
                  <p:cNvPr id="2255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604"/>
                    <a:ext cx="672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2712"/>
                    <a:ext cx="3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 b="1">
                        <a:latin typeface="Times New Roman" pitchFamily="-65" charset="0"/>
                      </a:rPr>
                      <a:t>12</a:t>
                    </a:r>
                  </a:p>
                </p:txBody>
              </p:sp>
            </p:grpSp>
            <p:grpSp>
              <p:nvGrpSpPr>
                <p:cNvPr id="22547" name="Group 32"/>
                <p:cNvGrpSpPr>
                  <a:grpSpLocks/>
                </p:cNvGrpSpPr>
                <p:nvPr/>
              </p:nvGrpSpPr>
              <p:grpSpPr bwMode="auto">
                <a:xfrm>
                  <a:off x="4066" y="3060"/>
                  <a:ext cx="672" cy="480"/>
                  <a:chOff x="3004" y="2604"/>
                  <a:chExt cx="672" cy="480"/>
                </a:xfrm>
              </p:grpSpPr>
              <p:sp>
                <p:nvSpPr>
                  <p:cNvPr id="2255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604"/>
                    <a:ext cx="672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2712"/>
                    <a:ext cx="3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 b="1">
                        <a:latin typeface="Times New Roman" pitchFamily="-65" charset="0"/>
                      </a:rPr>
                      <a:t>57</a:t>
                    </a:r>
                  </a:p>
                </p:txBody>
              </p:sp>
            </p:grpSp>
            <p:sp>
              <p:nvSpPr>
                <p:cNvPr id="2254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176" y="3588"/>
                  <a:ext cx="4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latin typeface="Times New Roman" pitchFamily="-65" charset="0"/>
                    </a:rPr>
                    <a:t>3245</a:t>
                  </a:r>
                </a:p>
              </p:txBody>
            </p:sp>
            <p:sp>
              <p:nvSpPr>
                <p:cNvPr id="225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108" y="3600"/>
                  <a:ext cx="4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latin typeface="Times New Roman" pitchFamily="-65" charset="0"/>
                    </a:rPr>
                    <a:t>1652</a:t>
                  </a:r>
                </a:p>
              </p:txBody>
            </p:sp>
            <p:sp>
              <p:nvSpPr>
                <p:cNvPr id="2255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64" y="3600"/>
                  <a:ext cx="4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latin typeface="Times New Roman" pitchFamily="-65" charset="0"/>
                    </a:rPr>
                    <a:t>2548</a:t>
                  </a:r>
                </a:p>
              </p:txBody>
            </p:sp>
          </p:grpSp>
          <p:grpSp>
            <p:nvGrpSpPr>
              <p:cNvPr id="22540" name="Group 58"/>
              <p:cNvGrpSpPr>
                <a:grpSpLocks/>
              </p:cNvGrpSpPr>
              <p:nvPr/>
            </p:nvGrpSpPr>
            <p:grpSpPr bwMode="auto">
              <a:xfrm>
                <a:off x="1330" y="3792"/>
                <a:ext cx="3072" cy="183"/>
                <a:chOff x="1330" y="3792"/>
                <a:chExt cx="3072" cy="183"/>
              </a:xfrm>
            </p:grpSpPr>
            <p:sp>
              <p:nvSpPr>
                <p:cNvPr id="2254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330" y="3792"/>
                  <a:ext cx="0" cy="18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2" name="Line 20"/>
                <p:cNvSpPr>
                  <a:spLocks noChangeShapeType="1"/>
                </p:cNvSpPr>
                <p:nvPr/>
              </p:nvSpPr>
              <p:spPr bwMode="auto">
                <a:xfrm>
                  <a:off x="1330" y="3975"/>
                  <a:ext cx="30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402" y="3792"/>
                  <a:ext cx="0" cy="18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18" y="3792"/>
                  <a:ext cx="0" cy="18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35" name="Group 54"/>
            <p:cNvGrpSpPr>
              <a:grpSpLocks/>
            </p:cNvGrpSpPr>
            <p:nvPr/>
          </p:nvGrpSpPr>
          <p:grpSpPr bwMode="auto">
            <a:xfrm>
              <a:off x="4512" y="2208"/>
              <a:ext cx="922" cy="1008"/>
              <a:chOff x="4512" y="2208"/>
              <a:chExt cx="922" cy="1008"/>
            </a:xfrm>
          </p:grpSpPr>
          <p:sp>
            <p:nvSpPr>
              <p:cNvPr id="22536" name="Text Box 47"/>
              <p:cNvSpPr txBox="1">
                <a:spLocks noChangeArrowheads="1"/>
              </p:cNvSpPr>
              <p:nvPr/>
            </p:nvSpPr>
            <p:spPr bwMode="auto">
              <a:xfrm>
                <a:off x="4608" y="2208"/>
                <a:ext cx="82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imes New Roman" pitchFamily="-65" charset="0"/>
                  </a:rPr>
                  <a:t>Value in memory at that address</a:t>
                </a:r>
              </a:p>
            </p:txBody>
          </p:sp>
          <p:sp>
            <p:nvSpPr>
              <p:cNvPr id="22537" name="Line 48"/>
              <p:cNvSpPr>
                <a:spLocks noChangeShapeType="1"/>
              </p:cNvSpPr>
              <p:nvPr/>
            </p:nvSpPr>
            <p:spPr bwMode="auto">
              <a:xfrm flipH="1">
                <a:off x="4512" y="2784"/>
                <a:ext cx="432" cy="432"/>
              </a:xfrm>
              <a:prstGeom prst="line">
                <a:avLst/>
              </a:prstGeom>
              <a:noFill/>
              <a:ln w="19050">
                <a:solidFill>
                  <a:srgbClr val="040400"/>
                </a:solidFill>
                <a:round/>
                <a:headEnd/>
                <a:tailEnd type="triangle" w="lg" len="lg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“</a:t>
            </a:r>
            <a:r>
              <a:rPr lang="en-US" sz="4800" b="1" dirty="0" err="1" smtClean="0"/>
              <a:t>IndexOf</a:t>
            </a:r>
            <a:r>
              <a:rPr lang="en-US" sz="4800" b="1" dirty="0" smtClean="0"/>
              <a:t>” </a:t>
            </a:r>
            <a:r>
              <a:rPr lang="en-US" sz="4800" b="1" dirty="0"/>
              <a:t>Method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900"/>
              <a:t>Let </a:t>
            </a:r>
            <a:r>
              <a:rPr lang="en-US" sz="2900" i="1"/>
              <a:t>str1</a:t>
            </a:r>
            <a:r>
              <a:rPr lang="en-US" sz="2900"/>
              <a:t> and </a:t>
            </a:r>
            <a:r>
              <a:rPr lang="en-US" sz="2900" i="1"/>
              <a:t>str2</a:t>
            </a:r>
            <a:r>
              <a:rPr lang="en-US" sz="2900"/>
              <a:t> be strings.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sz="2800" b="1">
                <a:latin typeface="Courier New" charset="0"/>
              </a:rPr>
              <a:t>str1.IndexOf(str2)</a:t>
            </a:r>
          </a:p>
          <a:p>
            <a:pPr eaLnBrk="1" hangingPunct="1">
              <a:buFontTx/>
              <a:buNone/>
            </a:pPr>
            <a:r>
              <a:rPr lang="en-US" sz="2900"/>
              <a:t>is the position of the first occurrence of </a:t>
            </a:r>
            <a:r>
              <a:rPr lang="en-US" sz="2900" i="1"/>
              <a:t>str2</a:t>
            </a:r>
            <a:r>
              <a:rPr lang="en-US" sz="2900"/>
              <a:t> in </a:t>
            </a:r>
            <a:r>
              <a:rPr lang="en-US" sz="2900" i="1"/>
              <a:t>str1</a:t>
            </a:r>
            <a:r>
              <a:rPr lang="en-US" sz="2900"/>
              <a:t>.</a:t>
            </a:r>
          </a:p>
          <a:p>
            <a:pPr eaLnBrk="1" hangingPunct="1">
              <a:buFontTx/>
              <a:buNone/>
            </a:pPr>
            <a:r>
              <a:rPr lang="en-US" sz="2900"/>
              <a:t>(</a:t>
            </a:r>
            <a:r>
              <a:rPr lang="en-US" sz="2900" b="1"/>
              <a:t>Note:</a:t>
            </a:r>
            <a:r>
              <a:rPr lang="en-US" sz="2900"/>
              <a:t> Has value -1 if </a:t>
            </a:r>
            <a:r>
              <a:rPr lang="en-US" sz="2900" i="1"/>
              <a:t>str2 </a:t>
            </a:r>
            <a:r>
              <a:rPr lang="en-US" sz="2900"/>
              <a:t>is not a substring of </a:t>
            </a:r>
            <a:r>
              <a:rPr lang="en-US" sz="2900" i="1"/>
              <a:t>str1</a:t>
            </a:r>
            <a:r>
              <a:rPr lang="en-US" sz="2900"/>
              <a:t>.)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latin typeface="Courier New" charset="0"/>
              </a:rPr>
              <a:t>"Visual Basic".IndexOf("is")</a:t>
            </a:r>
            <a:r>
              <a:rPr lang="en-US" sz="2800"/>
              <a:t> is 1.</a:t>
            </a:r>
            <a:endParaRPr lang="en-US" sz="2800" b="1">
              <a:latin typeface="Courier New" charset="0"/>
            </a:endParaRPr>
          </a:p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</a:rPr>
              <a:t>"Visual Basic".IndexOf("si")</a:t>
            </a:r>
            <a:r>
              <a:rPr lang="en-US" sz="2400"/>
              <a:t> </a:t>
            </a:r>
            <a:r>
              <a:rPr lang="en-US" sz="2800"/>
              <a:t>is </a:t>
            </a:r>
            <a:r>
              <a:rPr lang="en-US" sz="2400"/>
              <a:t>9</a:t>
            </a:r>
            <a:r>
              <a:rPr lang="en-US" sz="2800"/>
              <a:t>.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</a:rPr>
              <a:t>"Visual Basic".IndexOf("ab")</a:t>
            </a:r>
            <a:r>
              <a:rPr lang="en-US" sz="2400"/>
              <a:t> </a:t>
            </a:r>
            <a:r>
              <a:rPr lang="en-US" sz="2800"/>
              <a:t>is </a:t>
            </a:r>
            <a:r>
              <a:rPr lang="en-US" sz="2400"/>
              <a:t>-1</a:t>
            </a:r>
            <a:r>
              <a:rPr lang="en-US" sz="2800"/>
              <a:t>.</a:t>
            </a:r>
            <a:endParaRPr lang="en-US" sz="2800" b="1"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2800" b="1"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 i="1"/>
          </a:p>
        </p:txBody>
      </p:sp>
      <p:sp>
        <p:nvSpPr>
          <p:cNvPr id="501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5807C-48C0-4D47-BB82-D9E2A4849082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Empty String </a:t>
            </a:r>
            <a:endParaRPr lang="en-US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”” is a string with no characters - empty string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lstBox.Items.Add</a:t>
            </a:r>
            <a:r>
              <a:rPr lang="en-US" sz="2400" dirty="0" smtClean="0">
                <a:latin typeface="Courier New"/>
                <a:cs typeface="Courier New"/>
              </a:rPr>
              <a:t>("")  </a:t>
            </a:r>
            <a:r>
              <a:rPr lang="en-US" dirty="0" smtClean="0"/>
              <a:t>skips a line in the list box. </a:t>
            </a:r>
          </a:p>
          <a:p>
            <a:r>
              <a:rPr lang="en-US" dirty="0" smtClean="0"/>
              <a:t>The contents of a text box can be cleared with either the statement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400" dirty="0" smtClean="0"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latin typeface="Courier New"/>
                <a:cs typeface="Courier New"/>
              </a:rPr>
              <a:t>txtBox.Clear</a:t>
            </a:r>
            <a:r>
              <a:rPr lang="en-US" sz="2400" dirty="0" smtClean="0">
                <a:latin typeface="Courier New"/>
                <a:cs typeface="Courier New"/>
              </a:rPr>
              <a:t>()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/>
              <a:t>    or the statement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txtBox.Text</a:t>
            </a:r>
            <a:r>
              <a:rPr lang="en-US" sz="2400" dirty="0" smtClean="0">
                <a:latin typeface="Courier New"/>
                <a:cs typeface="Courier New"/>
              </a:rPr>
              <a:t> = ""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A804-036E-2D42-9AAA-D2D702078CA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Incrementing a Variable</a:t>
            </a:r>
            <a:endParaRPr lang="en-US" b="1" dirty="0"/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6400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operator	example	equivalent statement</a:t>
            </a:r>
            <a:r>
              <a:rPr lang="en-US" dirty="0"/>
              <a:t> </a:t>
            </a:r>
          </a:p>
          <a:p>
            <a:pPr lvl="1">
              <a:buFontTx/>
              <a:buNone/>
            </a:pPr>
            <a:r>
              <a:rPr lang="en-US" dirty="0"/>
              <a:t>+=		</a:t>
            </a:r>
            <a:r>
              <a:rPr lang="en-US" dirty="0" err="1"/>
              <a:t>x</a:t>
            </a:r>
            <a:r>
              <a:rPr lang="en-US" dirty="0"/>
              <a:t> += 2; 	</a:t>
            </a:r>
            <a:r>
              <a:rPr lang="en-US" dirty="0" err="1"/>
              <a:t>x</a:t>
            </a:r>
            <a:r>
              <a:rPr lang="en-US" dirty="0"/>
              <a:t> = x+2;</a:t>
            </a:r>
          </a:p>
          <a:p>
            <a:pPr lvl="1">
              <a:buFontTx/>
              <a:buNone/>
            </a:pPr>
            <a:r>
              <a:rPr lang="en-US" dirty="0"/>
              <a:t>-=		</a:t>
            </a:r>
            <a:r>
              <a:rPr lang="en-US" dirty="0" err="1"/>
              <a:t>x</a:t>
            </a:r>
            <a:r>
              <a:rPr lang="en-US" dirty="0"/>
              <a:t> -= 2;	</a:t>
            </a:r>
            <a:r>
              <a:rPr lang="en-US" dirty="0" err="1"/>
              <a:t>x</a:t>
            </a:r>
            <a:r>
              <a:rPr lang="en-US" dirty="0"/>
              <a:t> = x-2;</a:t>
            </a:r>
            <a:endParaRPr lang="en-US" dirty="0" smtClean="0"/>
          </a:p>
          <a:p>
            <a:pPr lvl="1">
              <a:buFontTx/>
              <a:buNone/>
            </a:pPr>
            <a:endParaRPr lang="en-US" dirty="0" smtClean="0">
              <a:solidFill>
                <a:srgbClr val="666633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E2DC3-A7AD-2E4D-B852-267634B47855}" type="slidenum">
              <a:rPr lang="en-US"/>
              <a:pPr/>
              <a:t>43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Comments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7630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Private Sub</a:t>
            </a:r>
            <a:r>
              <a:rPr lang="en-US" sz="2400" b="1">
                <a:solidFill>
                  <a:schemeClr val="accent1"/>
                </a:solidFill>
                <a:latin typeface="Courier New" charset="0"/>
              </a:rPr>
              <a:t> </a:t>
            </a:r>
            <a:r>
              <a:rPr lang="en-US" sz="2400" b="1">
                <a:latin typeface="Courier New" charset="0"/>
              </a:rPr>
              <a:t>btnCompute_Click</a:t>
            </a:r>
            <a:r>
              <a:rPr lang="en-US" sz="2400" b="1">
                <a:solidFill>
                  <a:schemeClr val="accent1"/>
                </a:solidFill>
                <a:latin typeface="Courier New" charset="0"/>
              </a:rPr>
              <a:t> </a:t>
            </a:r>
            <a:r>
              <a:rPr lang="en-US" sz="2400" b="1">
                <a:latin typeface="Courier New" charset="0"/>
              </a:rPr>
              <a:t>(</a:t>
            </a:r>
            <a:r>
              <a:rPr lang="en-US" sz="2400" b="1">
                <a:solidFill>
                  <a:srgbClr val="0000FF"/>
                </a:solidFill>
                <a:latin typeface="Courier New" charset="0"/>
              </a:rPr>
              <a:t>...</a:t>
            </a:r>
            <a:r>
              <a:rPr lang="en-US" sz="2400" b="1">
                <a:latin typeface="Courier New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>
                <a:solidFill>
                  <a:schemeClr val="accent1"/>
                </a:solidFill>
                <a:latin typeface="Courier New" charset="0"/>
              </a:rPr>
              <a:t>                    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Handles</a:t>
            </a:r>
            <a:r>
              <a:rPr lang="en-US" sz="2400" b="1">
                <a:latin typeface="Courier New" charset="0"/>
              </a:rPr>
              <a:t> btnCompute.Click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</a:rPr>
              <a:t>  </a:t>
            </a:r>
            <a:r>
              <a:rPr lang="en-US" sz="2400" b="1">
                <a:solidFill>
                  <a:srgbClr val="008000"/>
                </a:solidFill>
                <a:latin typeface="Courier New" charset="0"/>
              </a:rPr>
              <a:t>'Calculate the balance in an account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</a:rPr>
              <a:t> 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>
                <a:latin typeface="Courier New" charset="0"/>
              </a:rPr>
              <a:t> rate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400" b="1">
                <a:latin typeface="Courier New" charset="0"/>
              </a:rPr>
              <a:t>  </a:t>
            </a:r>
            <a:r>
              <a:rPr lang="en-US" sz="2400" b="1">
                <a:solidFill>
                  <a:srgbClr val="008000"/>
                </a:solidFill>
                <a:latin typeface="Courier New" charset="0"/>
              </a:rPr>
              <a:t>'Annual rate of interest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</a:rPr>
              <a:t> 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Dim</a:t>
            </a:r>
            <a:r>
              <a:rPr lang="en-US" sz="2400" b="1">
                <a:latin typeface="Courier New" charset="0"/>
              </a:rPr>
              <a:t> curBalance </a:t>
            </a:r>
            <a:r>
              <a:rPr lang="en-US" sz="2400" b="1">
                <a:solidFill>
                  <a:schemeClr val="folHlink"/>
                </a:solidFill>
                <a:latin typeface="Courier New" charset="0"/>
              </a:rPr>
              <a:t>As Double</a:t>
            </a:r>
            <a:r>
              <a:rPr lang="en-US" sz="2400" b="1">
                <a:latin typeface="Courier New" charset="0"/>
              </a:rPr>
              <a:t>  </a:t>
            </a:r>
            <a:r>
              <a:rPr lang="en-US" sz="2400" b="1">
                <a:solidFill>
                  <a:srgbClr val="008000"/>
                </a:solidFill>
                <a:latin typeface="Courier New" charset="0"/>
              </a:rPr>
              <a:t>'Current balance</a:t>
            </a:r>
          </a:p>
          <a:p>
            <a:pPr eaLnBrk="1" hangingPunct="1">
              <a:buFontTx/>
              <a:buNone/>
            </a:pPr>
            <a:endParaRPr lang="en-US" sz="2400" b="1">
              <a:solidFill>
                <a:schemeClr val="accent1"/>
              </a:solidFill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2400" b="1">
              <a:solidFill>
                <a:schemeClr val="folHlink"/>
              </a:solidFill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2400" b="1"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2400" b="1"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2400" b="1">
              <a:latin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Internal Documentation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2"/>
              </a:buClr>
              <a:buFontTx/>
              <a:buAutoNum type="arabicPeriod"/>
            </a:pPr>
            <a:r>
              <a:rPr lang="en-US"/>
              <a:t>Other people can easily understand the program.</a:t>
            </a:r>
          </a:p>
          <a:p>
            <a:pPr marL="609600" indent="-609600" eaLnBrk="1" hangingPunct="1">
              <a:buClr>
                <a:schemeClr val="tx2"/>
              </a:buClr>
              <a:buFontTx/>
              <a:buAutoNum type="arabicPeriod"/>
            </a:pPr>
            <a:r>
              <a:rPr lang="en-US"/>
              <a:t>You can understand the program when you read it later.</a:t>
            </a:r>
          </a:p>
          <a:p>
            <a:pPr marL="609600" indent="-609600" eaLnBrk="1" hangingPunct="1">
              <a:buClr>
                <a:schemeClr val="tx2"/>
              </a:buClr>
              <a:buFontTx/>
              <a:buAutoNum type="arabicPeriod"/>
            </a:pPr>
            <a:r>
              <a:rPr lang="en-US"/>
              <a:t>Long programs are easier to read because the purposes of individual pieces can be determined at a glance.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E8AD74-DE4F-6444-984C-9D5E39EAB250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Line Continuation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51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A long line of code can be continued on another line by using an  underscore (_) preceded by a space</a:t>
            </a:r>
          </a:p>
          <a:p>
            <a:pPr marL="0" indent="0" eaLnBrk="1" hangingPunct="1">
              <a:buFontTx/>
              <a:buNone/>
            </a:pPr>
            <a:endParaRPr lang="en-US" b="1">
              <a:latin typeface="Courier New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b="1">
                <a:latin typeface="Courier New" charset="0"/>
              </a:rPr>
              <a:t>  msg = </a:t>
            </a:r>
            <a:r>
              <a:rPr lang="en-US" sz="2400" b="1">
                <a:solidFill>
                  <a:srgbClr val="A31515"/>
                </a:solidFill>
                <a:latin typeface="Courier New" charset="0"/>
              </a:rPr>
              <a:t>"I'm going to make " </a:t>
            </a:r>
            <a:r>
              <a:rPr lang="en-US" sz="2400" b="1">
                <a:latin typeface="Courier New" charset="0"/>
              </a:rPr>
              <a:t>&amp; _</a:t>
            </a:r>
          </a:p>
          <a:p>
            <a:pPr marL="0" indent="0" eaLnBrk="1" hangingPunct="1">
              <a:buFontTx/>
              <a:buNone/>
            </a:pPr>
            <a:r>
              <a:rPr lang="en-US" sz="2400" b="1">
                <a:latin typeface="Courier New" charset="0"/>
              </a:rPr>
              <a:t>        </a:t>
            </a:r>
            <a:r>
              <a:rPr lang="en-US" sz="2400" b="1">
                <a:solidFill>
                  <a:srgbClr val="A31515"/>
                </a:solidFill>
                <a:latin typeface="Courier New" charset="0"/>
              </a:rPr>
              <a:t>"him an offer he can't refuse."</a:t>
            </a:r>
            <a:endParaRPr lang="en-US" sz="2400">
              <a:solidFill>
                <a:srgbClr val="A31515"/>
              </a:solidFill>
            </a:endParaRP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AF125-BBC8-B84D-98E4-1DECDDBDACBC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/>
              <a:t>The </a:t>
            </a:r>
            <a:r>
              <a:rPr lang="en-US" b="1" dirty="0"/>
              <a:t>scope</a:t>
            </a:r>
            <a:r>
              <a:rPr lang="en-US" dirty="0"/>
              <a:t> of a variable is the portion of the program that can refer to it.</a:t>
            </a:r>
          </a:p>
          <a:p>
            <a:pPr eaLnBrk="1" hangingPunct="1">
              <a:spcBef>
                <a:spcPts val="1800"/>
              </a:spcBef>
              <a:buClr>
                <a:schemeClr val="tx2"/>
              </a:buClr>
            </a:pPr>
            <a:r>
              <a:rPr lang="en-US" dirty="0"/>
              <a:t>Variables declared inside an event  procedure are said to have </a:t>
            </a:r>
            <a:r>
              <a:rPr lang="en-US" b="1" dirty="0"/>
              <a:t>local scope</a:t>
            </a:r>
            <a:r>
              <a:rPr lang="en-US" dirty="0"/>
              <a:t> and are only available to the event procedure in which they are declared.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5F29A-EFCC-B742-935B-0B9287B5E859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Scope </a:t>
            </a:r>
            <a:r>
              <a:rPr lang="en-US" b="1" dirty="0" smtClean="0"/>
              <a:t>(continued)</a:t>
            </a:r>
            <a:endParaRPr lang="en-US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/>
              <a:t>Variables declared outside an event procedure are said to have </a:t>
            </a:r>
            <a:r>
              <a:rPr lang="en-US" b="1" dirty="0"/>
              <a:t>class-level scope</a:t>
            </a:r>
            <a:r>
              <a:rPr lang="en-US" dirty="0"/>
              <a:t> and are available to every event procedure.</a:t>
            </a:r>
          </a:p>
          <a:p>
            <a:pPr eaLnBrk="1" hangingPunct="1">
              <a:spcBef>
                <a:spcPts val="1800"/>
              </a:spcBef>
              <a:buClr>
                <a:schemeClr val="tx2"/>
              </a:buClr>
            </a:pPr>
            <a:r>
              <a:rPr lang="en-US" dirty="0"/>
              <a:t>Usually declared after</a:t>
            </a:r>
          </a:p>
          <a:p>
            <a:pPr eaLnBrk="1" hangingPunct="1">
              <a:buFontTx/>
              <a:buNone/>
            </a:pPr>
            <a:r>
              <a:rPr lang="en-US" dirty="0"/>
              <a:t>   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Public Class </a:t>
            </a:r>
            <a:r>
              <a:rPr lang="en-US" sz="2400" b="1" i="1" dirty="0" err="1">
                <a:latin typeface="Courier New" charset="0"/>
              </a:rPr>
              <a:t>formName</a:t>
            </a: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/>
              <a:t>    (In Declarations section of Code Editor.)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2C0D7-0A28-654F-AABD-8C919471C445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Summary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Computer Memory &amp; Variables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Data Types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Variable Names &amp; Declaration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Assignment Statements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Arithmetic Operators &amp; Math Functions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String Variables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24800" cy="11430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Data Types</a:t>
            </a:r>
          </a:p>
        </p:txBody>
      </p:sp>
      <p:graphicFrame>
        <p:nvGraphicFramePr>
          <p:cNvPr id="22634" name="Group 106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7693025" cy="3459165"/>
        </p:xfrm>
        <a:graphic>
          <a:graphicData uri="http://schemas.openxmlformats.org/drawingml/2006/table">
            <a:tbl>
              <a:tblPr/>
              <a:tblGrid>
                <a:gridCol w="2563813"/>
                <a:gridCol w="2565400"/>
                <a:gridCol w="2563812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Data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Storage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 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0 – 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Integer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2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-32,767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sym typeface="Wingdings" pitchFamily="-106" charset="2"/>
                        </a:rPr>
                        <a:t> +32,767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Long (integer)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4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- Big #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sym typeface="Wingdings" pitchFamily="-106" charset="2"/>
                        </a:rPr>
                        <a:t> + Big #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Single (real)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4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-1x10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sym typeface="Wingdings" pitchFamily="-106" charset="2"/>
                        </a:rPr>
                        <a:t>38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sym typeface="Wingdings" pitchFamily="-106" charset="2"/>
                        </a:rPr>
                        <a:t> +1x10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sym typeface="Wingdings" pitchFamily="-106" charset="2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Double (real)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8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- Big #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sym typeface="Wingdings" pitchFamily="-106" charset="2"/>
                        </a:rPr>
                        <a:t> +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Big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1 byte / char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-65" charset="-128"/>
                <a:cs typeface="ＭＳ Ｐゴシック" pitchFamily="-65" charset="-128"/>
              </a:rPr>
              <a:t>Naming Variables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4676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>
                <a:ea typeface="ＭＳ Ｐゴシック" pitchFamily="-65" charset="-128"/>
                <a:cs typeface="ＭＳ Ｐゴシック" pitchFamily="-65" charset="-128"/>
              </a:rPr>
              <a:t>Type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sz="2400" b="1" u="sng">
                <a:ea typeface="ＭＳ Ｐゴシック" pitchFamily="-65" charset="-128"/>
                <a:cs typeface="ＭＳ Ｐゴシック" pitchFamily="-65" charset="-128"/>
              </a:rPr>
              <a:t>Name</a:t>
            </a:r>
            <a:r>
              <a:rPr lang="en-US" sz="2400" b="1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of every variable must </a:t>
            </a:r>
            <a:r>
              <a:rPr lang="en-US" sz="2400" b="1" u="sng">
                <a:ea typeface="ＭＳ Ｐゴシック" pitchFamily="-65" charset="-128"/>
                <a:cs typeface="ＭＳ Ｐゴシック" pitchFamily="-65" charset="-128"/>
              </a:rPr>
              <a:t>declared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>
                <a:ea typeface="ＭＳ Ｐゴシック" pitchFamily="-65" charset="-128"/>
                <a:cs typeface="ＭＳ Ｐゴシック" pitchFamily="-65" charset="-128"/>
              </a:rPr>
              <a:t>Rules</a:t>
            </a:r>
            <a:r>
              <a:rPr lang="en-US" sz="2400">
                <a:ea typeface="ＭＳ Ｐゴシック" pitchFamily="-65" charset="-128"/>
                <a:cs typeface="ＭＳ Ｐゴシック" pitchFamily="-65" charset="-128"/>
              </a:rPr>
              <a:t> for declaring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Start with a letter (a – 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Contain only: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65" charset="-128"/>
              </a:rPr>
              <a:t>letters (a – z), digits (0 – 9) and underscore (_)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VB is </a:t>
            </a:r>
            <a:r>
              <a:rPr lang="en-US" sz="2000" b="1" u="sng"/>
              <a:t>not</a:t>
            </a:r>
            <a:r>
              <a:rPr lang="en-US" sz="2000"/>
              <a:t> case sensitive</a:t>
            </a:r>
          </a:p>
        </p:txBody>
      </p:sp>
      <p:graphicFrame>
        <p:nvGraphicFramePr>
          <p:cNvPr id="217110" name="Group 22"/>
          <p:cNvGraphicFramePr>
            <a:graphicFrameLocks noGrp="1"/>
          </p:cNvGraphicFramePr>
          <p:nvPr>
            <p:ph sz="half" idx="2"/>
          </p:nvPr>
        </p:nvGraphicFramePr>
        <p:xfrm>
          <a:off x="1143000" y="4495800"/>
          <a:ext cx="7388225" cy="903288"/>
        </p:xfrm>
        <a:graphic>
          <a:graphicData uri="http://schemas.openxmlformats.org/drawingml/2006/table">
            <a:tbl>
              <a:tblPr/>
              <a:tblGrid>
                <a:gridCol w="1784350"/>
                <a:gridCol w="1784350"/>
                <a:gridCol w="1784350"/>
                <a:gridCol w="203517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y12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sum_1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austinTemp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tax_rate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-10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Declaring Variables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/>
          <a:lstStyle/>
          <a:p>
            <a:r>
              <a:rPr lang="en-US" sz="2800" smtClean="0">
                <a:ea typeface="ＭＳ Ｐゴシック" pitchFamily="-65" charset="-128"/>
                <a:cs typeface="ＭＳ Ｐゴシック" pitchFamily="-65" charset="-128"/>
              </a:rPr>
              <a:t>Variables are defined (declared) with a </a:t>
            </a:r>
            <a:r>
              <a:rPr lang="en-US" sz="2800" b="1" smtClean="0">
                <a:ea typeface="ＭＳ Ｐゴシック" pitchFamily="-65" charset="-128"/>
                <a:cs typeface="ＭＳ Ｐゴシック" pitchFamily="-65" charset="-128"/>
              </a:rPr>
              <a:t>Declaration Statement</a:t>
            </a:r>
          </a:p>
          <a:p>
            <a:r>
              <a:rPr lang="en-US" sz="2800" smtClean="0">
                <a:ea typeface="ＭＳ Ｐゴシック" pitchFamily="-65" charset="-128"/>
                <a:cs typeface="ＭＳ Ｐゴシック" pitchFamily="-65" charset="-128"/>
              </a:rPr>
              <a:t>ALWAYS declare variables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8200" y="3048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kumimoji="1" lang="en-US" sz="2400" b="1" dirty="0"/>
              <a:t>General form: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kumimoji="1" lang="en-US" sz="2400" b="1" dirty="0"/>
              <a:t>	</a:t>
            </a:r>
            <a:r>
              <a:rPr kumimoji="1" lang="en-US" sz="2400" b="1" dirty="0" smtClean="0"/>
              <a:t>	</a:t>
            </a:r>
            <a:r>
              <a:rPr kumimoji="1" lang="en-US" sz="2400" dirty="0" smtClean="0">
                <a:latin typeface="Courier New" pitchFamily="-65" charset="0"/>
              </a:rPr>
              <a:t>Dim </a:t>
            </a:r>
            <a:r>
              <a:rPr kumimoji="1" lang="en-US" sz="2400" i="1" dirty="0" err="1">
                <a:latin typeface="Courier New" pitchFamily="-65" charset="0"/>
              </a:rPr>
              <a:t>variable_name</a:t>
            </a:r>
            <a:r>
              <a:rPr kumimoji="1" lang="en-US" sz="2400" i="1" dirty="0">
                <a:latin typeface="Courier New" pitchFamily="-65" charset="0"/>
              </a:rPr>
              <a:t> </a:t>
            </a:r>
            <a:r>
              <a:rPr kumimoji="1" lang="en-US" sz="2400" dirty="0">
                <a:latin typeface="Courier New" pitchFamily="-65" charset="0"/>
              </a:rPr>
              <a:t>as</a:t>
            </a:r>
            <a:r>
              <a:rPr kumimoji="1" lang="en-US" sz="2400" i="1" dirty="0">
                <a:latin typeface="Courier New" pitchFamily="-65" charset="0"/>
              </a:rPr>
              <a:t> data-type</a:t>
            </a:r>
            <a:r>
              <a:rPr kumimoji="1" lang="en-US" sz="2400" dirty="0"/>
              <a:t>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14400" y="3886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kumimoji="1" lang="en-US" sz="2400" b="1"/>
              <a:t>Examples: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kumimoji="1" lang="en-US"/>
              <a:t>	</a:t>
            </a:r>
            <a:r>
              <a:rPr kumimoji="1" lang="en-US" sz="2400">
                <a:latin typeface="Courier New" pitchFamily="-65" charset="0"/>
              </a:rPr>
              <a:t>Dim </a:t>
            </a:r>
            <a:r>
              <a:rPr kumimoji="1" lang="en-US" sz="2400" i="1">
                <a:latin typeface="Courier New" pitchFamily="-65" charset="0"/>
              </a:rPr>
              <a:t>num1</a:t>
            </a:r>
            <a:r>
              <a:rPr kumimoji="1" lang="en-US" sz="2400">
                <a:latin typeface="Courier New" pitchFamily="-65" charset="0"/>
              </a:rPr>
              <a:t> as </a:t>
            </a:r>
            <a:r>
              <a:rPr kumimoji="1" lang="en-US" sz="2400" i="1">
                <a:latin typeface="Courier New" pitchFamily="-65" charset="0"/>
              </a:rPr>
              <a:t>Integer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kumimoji="1" lang="en-US" sz="2400">
                <a:latin typeface="Courier New" pitchFamily="-65" charset="0"/>
              </a:rPr>
              <a:t>	Dim </a:t>
            </a:r>
            <a:r>
              <a:rPr kumimoji="1" lang="en-US" sz="2400" i="1">
                <a:latin typeface="Courier New" pitchFamily="-65" charset="0"/>
              </a:rPr>
              <a:t>num2</a:t>
            </a:r>
            <a:r>
              <a:rPr kumimoji="1" lang="en-US" sz="2400">
                <a:latin typeface="Courier New" pitchFamily="-65" charset="0"/>
              </a:rPr>
              <a:t> as </a:t>
            </a:r>
            <a:r>
              <a:rPr kumimoji="1" lang="en-US" sz="2400" i="1">
                <a:latin typeface="Courier New" pitchFamily="-65" charset="0"/>
              </a:rPr>
              <a:t>Single</a:t>
            </a:r>
            <a:r>
              <a:rPr kumimoji="1" lang="en-US" sz="2400">
                <a:latin typeface="Courier New" pitchFamily="-65" charset="0"/>
              </a:rPr>
              <a:t>, </a:t>
            </a:r>
            <a:r>
              <a:rPr kumimoji="1" lang="en-US" sz="2400" i="1">
                <a:latin typeface="Courier New" pitchFamily="-65" charset="0"/>
              </a:rPr>
              <a:t>sum </a:t>
            </a:r>
            <a:r>
              <a:rPr kumimoji="1" lang="en-US" sz="2400">
                <a:latin typeface="Courier New" pitchFamily="-65" charset="0"/>
              </a:rPr>
              <a:t>as </a:t>
            </a:r>
            <a:r>
              <a:rPr kumimoji="1" lang="en-US" sz="2400" i="1">
                <a:latin typeface="Courier New" pitchFamily="-65" charset="0"/>
              </a:rPr>
              <a:t>Single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kumimoji="1" lang="en-US" sz="2400">
                <a:latin typeface="Courier New" pitchFamily="-65" charset="0"/>
              </a:rPr>
              <a:t>	Dim </a:t>
            </a:r>
            <a:r>
              <a:rPr kumimoji="1" lang="en-US" sz="2400" i="1">
                <a:latin typeface="Courier New" pitchFamily="-65" charset="0"/>
              </a:rPr>
              <a:t>radius </a:t>
            </a:r>
            <a:r>
              <a:rPr kumimoji="1" lang="en-US" sz="2400">
                <a:latin typeface="Courier New" pitchFamily="-65" charset="0"/>
              </a:rPr>
              <a:t>as </a:t>
            </a:r>
            <a:r>
              <a:rPr kumimoji="1" lang="en-US" sz="2400" i="1">
                <a:latin typeface="Courier New" pitchFamily="-65" charset="0"/>
              </a:rPr>
              <a:t>Double</a:t>
            </a:r>
            <a:r>
              <a:rPr kumimoji="1"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Assigning Values to Variables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smtClean="0">
                <a:latin typeface="Arial" pitchFamily="-65" charset="0"/>
                <a:ea typeface="Arial" pitchFamily="-65" charset="0"/>
                <a:cs typeface="Arial" pitchFamily="-65" charset="0"/>
              </a:rPr>
              <a:t>General form:</a:t>
            </a:r>
            <a:r>
              <a:rPr lang="en-US" sz="2400" smtClean="0">
                <a:latin typeface="Arial" pitchFamily="-65" charset="0"/>
                <a:ea typeface="Arial" pitchFamily="-65" charset="0"/>
                <a:cs typeface="Arial" pitchFamily="-65" charset="0"/>
              </a:rPr>
              <a:t>  	identifier = expression</a:t>
            </a:r>
          </a:p>
          <a:p>
            <a:r>
              <a:rPr lang="en-US" sz="2400" b="1" smtClean="0">
                <a:latin typeface="Arial" pitchFamily="-65" charset="0"/>
                <a:ea typeface="Arial" pitchFamily="-65" charset="0"/>
                <a:cs typeface="Arial" pitchFamily="-65" charset="0"/>
              </a:rPr>
              <a:t>Examples: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987425" y="2819400"/>
            <a:ext cx="25908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465138" lvl="1" indent="-350838">
              <a:lnSpc>
                <a:spcPct val="60000"/>
              </a:lnSpc>
              <a:spcBef>
                <a:spcPct val="20000"/>
              </a:spcBef>
              <a:buClr>
                <a:schemeClr val="bg1"/>
              </a:buClr>
            </a:pPr>
            <a:endParaRPr kumimoji="1" lang="en-US">
              <a:latin typeface="Courier New" pitchFamily="-65" charset="0"/>
            </a:endParaRPr>
          </a:p>
          <a:p>
            <a:pPr marL="465138" lvl="1" indent="-350838">
              <a:lnSpc>
                <a:spcPct val="60000"/>
              </a:lnSpc>
              <a:spcBef>
                <a:spcPct val="20000"/>
              </a:spcBef>
              <a:buClr>
                <a:schemeClr val="bg1"/>
              </a:buClr>
            </a:pPr>
            <a:r>
              <a:rPr kumimoji="1" lang="en-US">
                <a:latin typeface="Courier New" pitchFamily="-65" charset="0"/>
              </a:rPr>
              <a:t>Dim sum As double</a:t>
            </a:r>
          </a:p>
          <a:p>
            <a:pPr marL="465138" lvl="1" indent="-350838">
              <a:lnSpc>
                <a:spcPct val="60000"/>
              </a:lnSpc>
              <a:spcBef>
                <a:spcPct val="20000"/>
              </a:spcBef>
              <a:buClr>
                <a:schemeClr val="bg1"/>
              </a:buClr>
            </a:pPr>
            <a:r>
              <a:rPr kumimoji="1" lang="en-US">
                <a:latin typeface="Courier New" pitchFamily="-65" charset="0"/>
              </a:rPr>
              <a:t>sum = 0.0	</a:t>
            </a:r>
          </a:p>
          <a:p>
            <a:pPr marL="465138" lvl="1" indent="-350838">
              <a:lnSpc>
                <a:spcPct val="60000"/>
              </a:lnSpc>
              <a:spcBef>
                <a:spcPct val="20000"/>
              </a:spcBef>
              <a:buClr>
                <a:schemeClr val="bg1"/>
              </a:buClr>
            </a:pPr>
            <a:endParaRPr kumimoji="1" lang="en-US">
              <a:latin typeface="Courier New" pitchFamily="-65" charset="0"/>
            </a:endParaRPr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4953000" y="2286000"/>
            <a:ext cx="2590800" cy="213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Dim x As integer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Dim y As integer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Dim z As integer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x=0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y=0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z=2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65" charset="2"/>
              <a:buNone/>
            </a:pPr>
            <a:r>
              <a:rPr lang="en-US">
                <a:latin typeface="Courier New" pitchFamily="-65" charset="0"/>
              </a:rPr>
              <a:t>y=z</a:t>
            </a:r>
          </a:p>
        </p:txBody>
      </p:sp>
      <p:sp>
        <p:nvSpPr>
          <p:cNvPr id="30726" name="Rectangle 19"/>
          <p:cNvSpPr>
            <a:spLocks noChangeArrowheads="1"/>
          </p:cNvSpPr>
          <p:nvPr/>
        </p:nvSpPr>
        <p:spPr bwMode="auto">
          <a:xfrm>
            <a:off x="617220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</a:pPr>
            <a:r>
              <a:rPr kumimoji="1" lang="en-US"/>
              <a:t>y =? </a:t>
            </a:r>
          </a:p>
        </p:txBody>
      </p:sp>
      <p:sp>
        <p:nvSpPr>
          <p:cNvPr id="30727" name="Text Box 21"/>
          <p:cNvSpPr txBox="1">
            <a:spLocks noChangeArrowheads="1"/>
          </p:cNvSpPr>
          <p:nvPr/>
        </p:nvSpPr>
        <p:spPr bwMode="auto">
          <a:xfrm>
            <a:off x="1981200" y="4648200"/>
            <a:ext cx="5108575" cy="14747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Courier New" pitchFamily="-65" charset="0"/>
              </a:rPr>
              <a:t>Sometimes in VB</a:t>
            </a:r>
          </a:p>
          <a:p>
            <a:pPr eaLnBrk="1" hangingPunct="1"/>
            <a:endParaRPr lang="en-US">
              <a:latin typeface="Courier New" pitchFamily="-65" charset="0"/>
            </a:endParaRPr>
          </a:p>
          <a:p>
            <a:pPr eaLnBrk="1" hangingPunct="1"/>
            <a:r>
              <a:rPr lang="en-US">
                <a:latin typeface="Courier New" pitchFamily="-65" charset="0"/>
              </a:rPr>
              <a:t>ObjectName.PropertyName = expression</a:t>
            </a:r>
          </a:p>
          <a:p>
            <a:pPr eaLnBrk="1" hangingPunct="1"/>
            <a:endParaRPr lang="en-US">
              <a:latin typeface="Courier New" pitchFamily="-65" charset="0"/>
            </a:endParaRPr>
          </a:p>
          <a:p>
            <a:pPr eaLnBrk="1" hangingPunct="1"/>
            <a:r>
              <a:rPr lang="en-US">
                <a:latin typeface="Courier New" pitchFamily="-65" charset="0"/>
              </a:rPr>
              <a:t>Form1.Caption = “MyForm”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Initialization</a:t>
            </a:r>
            <a:endParaRPr lang="en-US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 variables are automatically initialized to 0:</a:t>
            </a:r>
          </a:p>
          <a:p>
            <a:pPr lvl="1"/>
            <a:r>
              <a:rPr lang="en-US" dirty="0" smtClean="0"/>
              <a:t>Dim </a:t>
            </a:r>
            <a:r>
              <a:rPr lang="en-US" i="1" dirty="0" err="1" smtClean="0"/>
              <a:t>varName</a:t>
            </a:r>
            <a:r>
              <a:rPr lang="en-US" dirty="0" smtClean="0"/>
              <a:t> As </a:t>
            </a:r>
            <a:r>
              <a:rPr lang="en-US" i="1" dirty="0" smtClean="0"/>
              <a:t>Double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specify a nonzero initial value</a:t>
            </a:r>
          </a:p>
          <a:p>
            <a:pPr lvl="1"/>
            <a:r>
              <a:rPr lang="en-US" dirty="0" smtClean="0"/>
              <a:t>Dim </a:t>
            </a:r>
            <a:r>
              <a:rPr lang="en-US" i="1" dirty="0" err="1" smtClean="0"/>
              <a:t>varName</a:t>
            </a:r>
            <a:r>
              <a:rPr lang="en-US" dirty="0" smtClean="0"/>
              <a:t> As </a:t>
            </a:r>
            <a:r>
              <a:rPr lang="en-US" i="1" dirty="0" smtClean="0"/>
              <a:t>Double</a:t>
            </a:r>
            <a:r>
              <a:rPr lang="en-US" dirty="0" smtClean="0"/>
              <a:t> = 50</a:t>
            </a:r>
            <a:endParaRPr lang="en-US" dirty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0869-F64D-EF47-A1F1-019119F1C2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3553</TotalTime>
  <Words>1966</Words>
  <Application>Microsoft Macintosh PowerPoint</Application>
  <PresentationFormat>On-screen Show (4:3)</PresentationFormat>
  <Paragraphs>466</Paragraphs>
  <Slides>48</Slides>
  <Notes>41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Variables &amp; Math Operators</vt:lpstr>
      <vt:lpstr>Introduction</vt:lpstr>
      <vt:lpstr>Computer Memory</vt:lpstr>
      <vt:lpstr>Variables</vt:lpstr>
      <vt:lpstr>Data Types</vt:lpstr>
      <vt:lpstr>Naming Variables</vt:lpstr>
      <vt:lpstr>Declaring Variables</vt:lpstr>
      <vt:lpstr>Assigning Values to Variables</vt:lpstr>
      <vt:lpstr>Initialization</vt:lpstr>
      <vt:lpstr>Assignment Statement: Example</vt:lpstr>
      <vt:lpstr>Multiple Declarations</vt:lpstr>
      <vt:lpstr>Arithmetic Operators</vt:lpstr>
      <vt:lpstr>Displaying Numbers</vt:lpstr>
      <vt:lpstr>Displaying Numbers</vt:lpstr>
      <vt:lpstr>Example</vt:lpstr>
      <vt:lpstr>Example Using Variables</vt:lpstr>
      <vt:lpstr>Constants</vt:lpstr>
      <vt:lpstr>Modulo Division</vt:lpstr>
      <vt:lpstr>Integer Division</vt:lpstr>
      <vt:lpstr> Examples</vt:lpstr>
      <vt:lpstr>Priority of Operators</vt:lpstr>
      <vt:lpstr>Math Functions</vt:lpstr>
      <vt:lpstr>Three Types of Errors</vt:lpstr>
      <vt:lpstr>Syntax Errors </vt:lpstr>
      <vt:lpstr>Runtime Error</vt:lpstr>
      <vt:lpstr>Logical Error</vt:lpstr>
      <vt:lpstr>Error List Window</vt:lpstr>
      <vt:lpstr>String Literal</vt:lpstr>
      <vt:lpstr>String Variable</vt:lpstr>
      <vt:lpstr>String Variable (continued)</vt:lpstr>
      <vt:lpstr>String Variable (continued)</vt:lpstr>
      <vt:lpstr>String Variable</vt:lpstr>
      <vt:lpstr>Strings</vt:lpstr>
      <vt:lpstr>Text Boxes for Input &amp; Output</vt:lpstr>
      <vt:lpstr>Data Conversion</vt:lpstr>
      <vt:lpstr>Concatenation </vt:lpstr>
      <vt:lpstr>String Properties and Methods </vt:lpstr>
      <vt:lpstr>Positions in a String </vt:lpstr>
      <vt:lpstr>Substrings</vt:lpstr>
      <vt:lpstr>“IndexOf” Method </vt:lpstr>
      <vt:lpstr>Empty String </vt:lpstr>
      <vt:lpstr>Incrementing a Variable</vt:lpstr>
      <vt:lpstr>Comments</vt:lpstr>
      <vt:lpstr>Internal Documentation</vt:lpstr>
      <vt:lpstr>Line Continuation</vt:lpstr>
      <vt:lpstr>Scope</vt:lpstr>
      <vt:lpstr>Scope (continued)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DAENE MCKINNEY</cp:lastModifiedBy>
  <cp:revision>264</cp:revision>
  <dcterms:created xsi:type="dcterms:W3CDTF">2010-09-01T20:54:35Z</dcterms:created>
  <dcterms:modified xsi:type="dcterms:W3CDTF">2010-09-01T22:02:27Z</dcterms:modified>
</cp:coreProperties>
</file>