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73" r:id="rId1"/>
  </p:sldMasterIdLst>
  <p:notesMasterIdLst>
    <p:notesMasterId r:id="rId22"/>
  </p:notesMasterIdLst>
  <p:sldIdLst>
    <p:sldId id="285" r:id="rId2"/>
    <p:sldId id="336" r:id="rId3"/>
    <p:sldId id="329" r:id="rId4"/>
    <p:sldId id="332" r:id="rId5"/>
    <p:sldId id="333" r:id="rId6"/>
    <p:sldId id="258" r:id="rId7"/>
    <p:sldId id="319" r:id="rId8"/>
    <p:sldId id="315" r:id="rId9"/>
    <p:sldId id="311" r:id="rId10"/>
    <p:sldId id="322" r:id="rId11"/>
    <p:sldId id="316" r:id="rId12"/>
    <p:sldId id="287" r:id="rId13"/>
    <p:sldId id="261" r:id="rId14"/>
    <p:sldId id="334" r:id="rId15"/>
    <p:sldId id="323" r:id="rId16"/>
    <p:sldId id="324" r:id="rId17"/>
    <p:sldId id="325" r:id="rId18"/>
    <p:sldId id="326" r:id="rId19"/>
    <p:sldId id="268" r:id="rId20"/>
    <p:sldId id="33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CC"/>
    <a:srgbClr val="808000"/>
    <a:srgbClr val="666633"/>
  </p:clrMru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4" Type="http://schemas.openxmlformats.org/officeDocument/2006/relationships/slide" Target="slides/slide15.xml"/><Relationship Id="rId1" Type="http://schemas.openxmlformats.org/officeDocument/2006/relationships/slide" Target="slides/slide12.xml"/><Relationship Id="rId2" Type="http://schemas.openxmlformats.org/officeDocument/2006/relationships/slide" Target="slides/slide13.xml"/><Relationship Id="rId3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65" charset="0"/>
              </a:defRPr>
            </a:lvl1pPr>
          </a:lstStyle>
          <a:p>
            <a:pPr>
              <a:defRPr/>
            </a:pPr>
            <a:fld id="{FA7F8D39-D7CC-C749-A9B9-A7DC38C32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85DB3-03D6-604E-A4C2-8D60BFAF7F9B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F544F-1117-DD4B-A407-3ECA4AEDB18A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B51A7-9519-D441-87B7-3A7288072450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60BE9-D12A-C84F-9CCD-B71B307C3478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18C96-580A-4042-9548-0EC7BF271E79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E29F6-B6D3-3848-9582-39DD30ABE015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61DFC-EE08-DA47-AD58-B0B0F4A630C7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C41DA-5AE2-7547-B497-15539A93D89E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306DC-6DD2-294A-A114-014BF0DF998A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EEB87-DEC3-0040-9B45-19CA4139394E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AD006-1C92-9F45-85AF-32D74BF487C1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8635A-F8DF-3B48-AA55-AB8B47A9777B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BC7CB-2ED5-944C-9513-6261810B52D3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8A8E5-FFF5-664C-9A6A-EBB78E7016B6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452C7-1B6A-8D46-B251-039E9EEA1CB9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95C7B-3830-CD40-A25A-AB23C920D7DF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D8071-FA3B-9C4E-98C7-FE3FF83E5F38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73A1C-11D6-1F46-BF8A-FDCE444C37D2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B094-D3EC-AE4D-8A4A-DAC21048A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4B4C-9B72-0E4F-AD22-9B5BDCC3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7C9E-4463-9E4E-9ACE-1C9B6FC13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F7505-71A0-1C46-AAD1-5C358468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A1EE0-4E75-F44D-9DC0-67C3CDF9D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E0EB-17A1-9145-8467-34B4AFDBA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DB44-6EB1-2840-A7D8-F46E79684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FB81-6C9B-D74F-B4F7-C44425E19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7E35-B0D6-9A43-B5F5-7A5915E62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5A36B-3955-8543-B933-F9328E231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EFBE-41F3-6A4F-B377-527C9EC21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D1AE8-A7AC-B140-A9D8-231918917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10DD-C191-6C4A-8FDF-6C77E8893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</a:defRPr>
            </a:lvl1pPr>
          </a:lstStyle>
          <a:p>
            <a:pPr>
              <a:defRPr/>
            </a:pPr>
            <a:fld id="{8AA46FF3-F2C0-6F49-87F9-CA406583F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609600" y="1676400"/>
            <a:ext cx="8382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Control Structures:</a:t>
            </a:r>
            <a:br>
              <a:rPr lang="en-US" b="1" smtClean="0"/>
            </a:br>
            <a:r>
              <a:rPr lang="en-US" b="1" smtClean="0"/>
              <a:t>Selection</a:t>
            </a:r>
            <a:endParaRPr lang="en-US" i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CE 311 K - Introduction to Computer Methods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i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595" i="1" dirty="0" smtClean="0">
                <a:ea typeface="+mn-ea"/>
                <a:cs typeface="+mn-cs"/>
              </a:rPr>
              <a:t>Daene C. McKinney</a:t>
            </a:r>
            <a:endParaRPr lang="en-US" sz="2595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Examples	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Suppose: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= 4 and </a:t>
            </a:r>
            <a:r>
              <a:rPr lang="en-US" sz="2400" i="1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= “Y” 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True or False?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( 2 &lt;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) AND (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&lt; 6 )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( </a:t>
            </a:r>
            <a:r>
              <a:rPr lang="en-US" sz="2400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&lt;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) OR (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= 6 )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NOT (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&lt;6 )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( </a:t>
            </a:r>
            <a:r>
              <a:rPr lang="en-US" sz="2400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= “Y” ) OR ( </a:t>
            </a:r>
            <a:r>
              <a:rPr lang="en-US" sz="2400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= “</a:t>
            </a:r>
            <a:r>
              <a:rPr lang="en-US" sz="2400" dirty="0" err="1" smtClean="0">
                <a:ea typeface="+mn-ea"/>
                <a:cs typeface="+mn-cs"/>
              </a:rPr>
              <a:t>y</a:t>
            </a:r>
            <a:r>
              <a:rPr lang="en-US" sz="2400" dirty="0" smtClean="0">
                <a:ea typeface="+mn-ea"/>
                <a:cs typeface="+mn-cs"/>
              </a:rPr>
              <a:t>” 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NOT ( </a:t>
            </a:r>
            <a:r>
              <a:rPr lang="en-US" sz="2400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= “</a:t>
            </a:r>
            <a:r>
              <a:rPr lang="en-US" sz="2400" dirty="0" err="1" smtClean="0">
                <a:ea typeface="+mn-ea"/>
                <a:cs typeface="+mn-cs"/>
              </a:rPr>
              <a:t>y</a:t>
            </a:r>
            <a:r>
              <a:rPr lang="en-US" sz="2400" dirty="0" smtClean="0">
                <a:ea typeface="+mn-ea"/>
                <a:cs typeface="+mn-cs"/>
              </a:rPr>
              <a:t>” 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(( </a:t>
            </a:r>
            <a:r>
              <a:rPr lang="en-US" sz="2400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&lt;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) AND (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= 7 )) OR ( </a:t>
            </a:r>
            <a:r>
              <a:rPr lang="en-US" sz="2400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= “Y”)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(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- 2 ) AND (( </a:t>
            </a:r>
            <a:r>
              <a:rPr lang="en-US" sz="2400" dirty="0" err="1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= 7 ) OR ( </a:t>
            </a:r>
            <a:r>
              <a:rPr lang="en-US" sz="2400" dirty="0" err="1" smtClean="0">
                <a:ea typeface="+mn-ea"/>
                <a:cs typeface="+mn-cs"/>
              </a:rPr>
              <a:t>ans</a:t>
            </a:r>
            <a:r>
              <a:rPr lang="en-US" sz="2400" dirty="0" smtClean="0">
                <a:ea typeface="+mn-ea"/>
                <a:cs typeface="+mn-cs"/>
              </a:rPr>
              <a:t> = “</a:t>
            </a:r>
            <a:r>
              <a:rPr lang="en-US" sz="2400" dirty="0" err="1" smtClean="0">
                <a:ea typeface="+mn-ea"/>
                <a:cs typeface="+mn-cs"/>
              </a:rPr>
              <a:t>y</a:t>
            </a:r>
            <a:r>
              <a:rPr lang="en-US" sz="2400" dirty="0" smtClean="0">
                <a:ea typeface="+mn-ea"/>
                <a:cs typeface="+mn-cs"/>
              </a:rPr>
              <a:t>”))</a:t>
            </a: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Order of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31838" y="1536700"/>
            <a:ext cx="3243262" cy="3263900"/>
          </a:xfrm>
          <a:ln w="19050">
            <a:solidFill>
              <a:schemeClr val="tx2"/>
            </a:solidFill>
          </a:ln>
        </p:spPr>
        <p:txBody>
          <a:bodyPr/>
          <a:lstStyle/>
          <a:p>
            <a:pPr marL="742950" indent="-742950" eaLnBrk="1" hangingPunct="1">
              <a:buFont typeface="Calibri" pitchFamily="-65" charset="0"/>
              <a:buAutoNum type="arabicPeriod"/>
            </a:pPr>
            <a:r>
              <a:rPr lang="en-US" sz="2400" smtClean="0"/>
              <a:t>Parentheses</a:t>
            </a:r>
          </a:p>
          <a:p>
            <a:pPr marL="742950" indent="-742950" eaLnBrk="1" hangingPunct="1">
              <a:buFont typeface="Calibri" pitchFamily="-65" charset="0"/>
              <a:buAutoNum type="arabicPeriod"/>
            </a:pPr>
            <a:r>
              <a:rPr lang="en-US" sz="2400" smtClean="0"/>
              <a:t>^</a:t>
            </a:r>
          </a:p>
          <a:p>
            <a:pPr marL="742950" indent="-742950" eaLnBrk="1" hangingPunct="1">
              <a:buFont typeface="Calibri" pitchFamily="-65" charset="0"/>
              <a:buAutoNum type="arabicPeriod"/>
            </a:pPr>
            <a:r>
              <a:rPr lang="en-US" sz="2400" smtClean="0"/>
              <a:t>*     /     \     MOD</a:t>
            </a:r>
          </a:p>
          <a:p>
            <a:pPr marL="742950" indent="-742950" eaLnBrk="1" hangingPunct="1">
              <a:buFont typeface="Calibri" pitchFamily="-65" charset="0"/>
              <a:buAutoNum type="arabicPeriod"/>
            </a:pPr>
            <a:r>
              <a:rPr lang="en-US" sz="2400" smtClean="0"/>
              <a:t>+     -</a:t>
            </a:r>
          </a:p>
          <a:p>
            <a:pPr marL="742950" indent="-742950" eaLnBrk="1" hangingPunct="1">
              <a:buFont typeface="Calibri" pitchFamily="-65" charset="0"/>
              <a:buAutoNum type="arabicPeriod"/>
            </a:pPr>
            <a:r>
              <a:rPr lang="en-US" sz="2400" smtClean="0"/>
              <a:t>NOT</a:t>
            </a:r>
          </a:p>
          <a:p>
            <a:pPr marL="742950" indent="-742950" eaLnBrk="1" hangingPunct="1">
              <a:buFont typeface="Calibri" pitchFamily="-65" charset="0"/>
              <a:buAutoNum type="arabicPeriod"/>
            </a:pPr>
            <a:r>
              <a:rPr lang="en-US" sz="2400" smtClean="0"/>
              <a:t>AND</a:t>
            </a:r>
          </a:p>
          <a:p>
            <a:pPr marL="742950" indent="-742950" eaLnBrk="1" hangingPunct="1">
              <a:buFont typeface="Calibri" pitchFamily="-65" charset="0"/>
              <a:buAutoNum type="arabicPeriod"/>
            </a:pPr>
            <a:r>
              <a:rPr lang="en-US" sz="2400" smtClean="0"/>
              <a:t>OR</a:t>
            </a:r>
            <a:endParaRPr lang="en-US" sz="24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05300" y="2298700"/>
            <a:ext cx="4254500" cy="16637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algn="ctr" defTabSz="457200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3 * 5 &gt; 8 * 2  OR  6 * 7 &lt; 100 – 5 ^ 2</a:t>
            </a:r>
          </a:p>
          <a:p>
            <a:pPr marL="342900" indent="-342900" algn="ctr" defTabSz="4572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algn="ctr" defTabSz="457200" eaLnBrk="1" hangingPunct="1">
              <a:spcBef>
                <a:spcPct val="20000"/>
              </a:spcBef>
              <a:defRPr/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T or F?</a:t>
            </a:r>
          </a:p>
          <a:p>
            <a:pPr marL="342900" indent="-342900" algn="ctr" defTabSz="4572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defTabSz="4572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defTabSz="45720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defTabSz="45720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Program Control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idx="1"/>
          </p:nvPr>
        </p:nvSpPr>
        <p:spPr>
          <a:xfrm>
            <a:off x="1547813" y="1973263"/>
            <a:ext cx="2817812" cy="4048125"/>
          </a:xfrm>
        </p:spPr>
        <p:txBody>
          <a:bodyPr/>
          <a:lstStyle/>
          <a:p>
            <a:pPr eaLnBrk="1" hangingPunct="1"/>
            <a:r>
              <a:rPr lang="en-US" b="1"/>
              <a:t>Sequence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Selection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Repetition</a:t>
            </a:r>
          </a:p>
          <a:p>
            <a:pPr eaLnBrk="1" hangingPunct="1"/>
            <a:endParaRPr lang="en-US" b="1"/>
          </a:p>
        </p:txBody>
      </p:sp>
      <p:grpSp>
        <p:nvGrpSpPr>
          <p:cNvPr id="37892" name="Group 2100"/>
          <p:cNvGrpSpPr>
            <a:grpSpLocks/>
          </p:cNvGrpSpPr>
          <p:nvPr/>
        </p:nvGrpSpPr>
        <p:grpSpPr bwMode="auto">
          <a:xfrm>
            <a:off x="4645025" y="1743075"/>
            <a:ext cx="2644775" cy="4391025"/>
            <a:chOff x="3069" y="1461"/>
            <a:chExt cx="1666" cy="2766"/>
          </a:xfrm>
        </p:grpSpPr>
        <p:sp>
          <p:nvSpPr>
            <p:cNvPr id="37893" name="Rectangle 2097"/>
            <p:cNvSpPr>
              <a:spLocks noChangeArrowheads="1"/>
            </p:cNvSpPr>
            <p:nvPr/>
          </p:nvSpPr>
          <p:spPr bwMode="auto">
            <a:xfrm>
              <a:off x="3069" y="1461"/>
              <a:ext cx="1666" cy="276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grpSp>
          <p:nvGrpSpPr>
            <p:cNvPr id="37894" name="Group 2093"/>
            <p:cNvGrpSpPr>
              <a:grpSpLocks/>
            </p:cNvGrpSpPr>
            <p:nvPr/>
          </p:nvGrpSpPr>
          <p:grpSpPr bwMode="auto">
            <a:xfrm>
              <a:off x="3245" y="2037"/>
              <a:ext cx="1344" cy="816"/>
              <a:chOff x="1920" y="1776"/>
              <a:chExt cx="1344" cy="816"/>
            </a:xfrm>
          </p:grpSpPr>
          <p:grpSp>
            <p:nvGrpSpPr>
              <p:cNvPr id="37914" name="Group 2069"/>
              <p:cNvGrpSpPr>
                <a:grpSpLocks/>
              </p:cNvGrpSpPr>
              <p:nvPr/>
            </p:nvGrpSpPr>
            <p:grpSpPr bwMode="auto">
              <a:xfrm>
                <a:off x="1920" y="1776"/>
                <a:ext cx="1344" cy="816"/>
                <a:chOff x="2256" y="1680"/>
                <a:chExt cx="1344" cy="816"/>
              </a:xfrm>
            </p:grpSpPr>
            <p:sp>
              <p:nvSpPr>
                <p:cNvPr id="37917" name="AutoShape 2053"/>
                <p:cNvSpPr>
                  <a:spLocks noChangeArrowheads="1"/>
                </p:cNvSpPr>
                <p:nvPr/>
              </p:nvSpPr>
              <p:spPr bwMode="auto">
                <a:xfrm>
                  <a:off x="2688" y="1824"/>
                  <a:ext cx="480" cy="192"/>
                </a:xfrm>
                <a:prstGeom prst="flowChartDecis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18" name="AutoShape 2054"/>
                <p:cNvSpPr>
                  <a:spLocks noChangeArrowheads="1"/>
                </p:cNvSpPr>
                <p:nvPr/>
              </p:nvSpPr>
              <p:spPr bwMode="auto">
                <a:xfrm>
                  <a:off x="2256" y="2064"/>
                  <a:ext cx="336" cy="144"/>
                </a:xfrm>
                <a:prstGeom prst="flowChartProcess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AutoShape 2055"/>
                <p:cNvSpPr>
                  <a:spLocks noChangeArrowheads="1"/>
                </p:cNvSpPr>
                <p:nvPr/>
              </p:nvSpPr>
              <p:spPr bwMode="auto">
                <a:xfrm>
                  <a:off x="3264" y="2064"/>
                  <a:ext cx="336" cy="144"/>
                </a:xfrm>
                <a:prstGeom prst="flowChartProcess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0" name="Line 2056"/>
                <p:cNvSpPr>
                  <a:spLocks noChangeShapeType="1"/>
                </p:cNvSpPr>
                <p:nvPr/>
              </p:nvSpPr>
              <p:spPr bwMode="auto">
                <a:xfrm flipH="1">
                  <a:off x="2448" y="192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Line 2057"/>
                <p:cNvSpPr>
                  <a:spLocks noChangeShapeType="1"/>
                </p:cNvSpPr>
                <p:nvPr/>
              </p:nvSpPr>
              <p:spPr bwMode="auto">
                <a:xfrm>
                  <a:off x="3168" y="192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2" name="Line 2058"/>
                <p:cNvSpPr>
                  <a:spLocks noChangeShapeType="1"/>
                </p:cNvSpPr>
                <p:nvPr/>
              </p:nvSpPr>
              <p:spPr bwMode="auto">
                <a:xfrm>
                  <a:off x="2448" y="192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Line 2059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4" name="Line 2063"/>
                <p:cNvSpPr>
                  <a:spLocks noChangeShapeType="1"/>
                </p:cNvSpPr>
                <p:nvPr/>
              </p:nvSpPr>
              <p:spPr bwMode="auto">
                <a:xfrm>
                  <a:off x="2928" y="168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5" name="Line 2064"/>
                <p:cNvSpPr>
                  <a:spLocks noChangeShapeType="1"/>
                </p:cNvSpPr>
                <p:nvPr/>
              </p:nvSpPr>
              <p:spPr bwMode="auto">
                <a:xfrm>
                  <a:off x="2448" y="220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6" name="Line 2065"/>
                <p:cNvSpPr>
                  <a:spLocks noChangeShapeType="1"/>
                </p:cNvSpPr>
                <p:nvPr/>
              </p:nvSpPr>
              <p:spPr bwMode="auto">
                <a:xfrm>
                  <a:off x="3408" y="220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7" name="Line 2066"/>
                <p:cNvSpPr>
                  <a:spLocks noChangeShapeType="1"/>
                </p:cNvSpPr>
                <p:nvPr/>
              </p:nvSpPr>
              <p:spPr bwMode="auto">
                <a:xfrm>
                  <a:off x="2448" y="2304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8" name="Line 2067"/>
                <p:cNvSpPr>
                  <a:spLocks noChangeShapeType="1"/>
                </p:cNvSpPr>
                <p:nvPr/>
              </p:nvSpPr>
              <p:spPr bwMode="auto">
                <a:xfrm flipH="1">
                  <a:off x="2928" y="2304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9" name="Line 2068"/>
                <p:cNvSpPr>
                  <a:spLocks noChangeShapeType="1"/>
                </p:cNvSpPr>
                <p:nvPr/>
              </p:nvSpPr>
              <p:spPr bwMode="auto">
                <a:xfrm>
                  <a:off x="2928" y="2304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7915" name="Text Box 2070"/>
              <p:cNvSpPr txBox="1">
                <a:spLocks noChangeArrowheads="1"/>
              </p:cNvSpPr>
              <p:nvPr/>
            </p:nvSpPr>
            <p:spPr bwMode="auto">
              <a:xfrm>
                <a:off x="2832" y="1824"/>
                <a:ext cx="336" cy="17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b="1" i="1">
                    <a:latin typeface="Times New Roman" pitchFamily="-65" charset="0"/>
                  </a:rPr>
                  <a:t>yes</a:t>
                </a:r>
                <a:endParaRPr lang="en-US" sz="2400" b="1" i="1">
                  <a:latin typeface="Times New Roman" pitchFamily="-65" charset="0"/>
                </a:endParaRPr>
              </a:p>
            </p:txBody>
          </p:sp>
          <p:sp>
            <p:nvSpPr>
              <p:cNvPr id="37916" name="Text Box 2071"/>
              <p:cNvSpPr txBox="1">
                <a:spLocks noChangeArrowheads="1"/>
              </p:cNvSpPr>
              <p:nvPr/>
            </p:nvSpPr>
            <p:spPr bwMode="auto">
              <a:xfrm>
                <a:off x="2112" y="1824"/>
                <a:ext cx="336" cy="17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b="1" i="1">
                    <a:latin typeface="Times New Roman" pitchFamily="-65" charset="0"/>
                  </a:rPr>
                  <a:t>no</a:t>
                </a:r>
                <a:endParaRPr lang="en-US" sz="2400" b="1" i="1">
                  <a:latin typeface="Times New Roman" pitchFamily="-65" charset="0"/>
                </a:endParaRPr>
              </a:p>
            </p:txBody>
          </p:sp>
        </p:grpSp>
        <p:grpSp>
          <p:nvGrpSpPr>
            <p:cNvPr id="37895" name="Group 2092"/>
            <p:cNvGrpSpPr>
              <a:grpSpLocks/>
            </p:cNvGrpSpPr>
            <p:nvPr/>
          </p:nvGrpSpPr>
          <p:grpSpPr bwMode="auto">
            <a:xfrm>
              <a:off x="3425" y="3021"/>
              <a:ext cx="1008" cy="1152"/>
              <a:chOff x="2208" y="2688"/>
              <a:chExt cx="1008" cy="1152"/>
            </a:xfrm>
          </p:grpSpPr>
          <p:sp>
            <p:nvSpPr>
              <p:cNvPr id="37900" name="Line 2072"/>
              <p:cNvSpPr>
                <a:spLocks noChangeShapeType="1"/>
              </p:cNvSpPr>
              <p:nvPr/>
            </p:nvSpPr>
            <p:spPr bwMode="auto">
              <a:xfrm>
                <a:off x="2592" y="268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1" name="AutoShape 2073"/>
              <p:cNvSpPr>
                <a:spLocks noChangeArrowheads="1"/>
              </p:cNvSpPr>
              <p:nvPr/>
            </p:nvSpPr>
            <p:spPr bwMode="auto">
              <a:xfrm>
                <a:off x="2352" y="2832"/>
                <a:ext cx="480" cy="288"/>
              </a:xfrm>
              <a:prstGeom prst="flowChartDecis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" name="Line 2074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3" name="AutoShape 2075"/>
              <p:cNvSpPr>
                <a:spLocks noChangeArrowheads="1"/>
              </p:cNvSpPr>
              <p:nvPr/>
            </p:nvSpPr>
            <p:spPr bwMode="auto">
              <a:xfrm>
                <a:off x="2352" y="3264"/>
                <a:ext cx="480" cy="240"/>
              </a:xfrm>
              <a:prstGeom prst="flowChartProcess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Line 2077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Line 2078"/>
              <p:cNvSpPr>
                <a:spLocks noChangeShapeType="1"/>
              </p:cNvSpPr>
              <p:nvPr/>
            </p:nvSpPr>
            <p:spPr bwMode="auto">
              <a:xfrm flipH="1">
                <a:off x="2208" y="364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Line 2079"/>
              <p:cNvSpPr>
                <a:spLocks noChangeShapeType="1"/>
              </p:cNvSpPr>
              <p:nvPr/>
            </p:nvSpPr>
            <p:spPr bwMode="auto">
              <a:xfrm flipV="1">
                <a:off x="2208" y="2976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Line 2080"/>
              <p:cNvSpPr>
                <a:spLocks noChangeShapeType="1"/>
              </p:cNvSpPr>
              <p:nvPr/>
            </p:nvSpPr>
            <p:spPr bwMode="auto">
              <a:xfrm>
                <a:off x="2208" y="297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Text Box 2081"/>
              <p:cNvSpPr txBox="1">
                <a:spLocks noChangeArrowheads="1"/>
              </p:cNvSpPr>
              <p:nvPr/>
            </p:nvSpPr>
            <p:spPr bwMode="auto">
              <a:xfrm>
                <a:off x="2688" y="3072"/>
                <a:ext cx="336" cy="17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b="1" i="1">
                    <a:latin typeface="Times New Roman" pitchFamily="-65" charset="0"/>
                  </a:rPr>
                  <a:t>yes</a:t>
                </a:r>
              </a:p>
            </p:txBody>
          </p:sp>
          <p:sp>
            <p:nvSpPr>
              <p:cNvPr id="37909" name="Line 2082"/>
              <p:cNvSpPr>
                <a:spLocks noChangeShapeType="1"/>
              </p:cNvSpPr>
              <p:nvPr/>
            </p:nvSpPr>
            <p:spPr bwMode="auto">
              <a:xfrm>
                <a:off x="2832" y="297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Line 2083"/>
              <p:cNvSpPr>
                <a:spLocks noChangeShapeType="1"/>
              </p:cNvSpPr>
              <p:nvPr/>
            </p:nvSpPr>
            <p:spPr bwMode="auto">
              <a:xfrm flipH="1">
                <a:off x="3216" y="2976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Line 2084"/>
              <p:cNvSpPr>
                <a:spLocks noChangeShapeType="1"/>
              </p:cNvSpPr>
              <p:nvPr/>
            </p:nvSpPr>
            <p:spPr bwMode="auto">
              <a:xfrm flipH="1">
                <a:off x="2592" y="37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Line 2085"/>
              <p:cNvSpPr>
                <a:spLocks noChangeShapeType="1"/>
              </p:cNvSpPr>
              <p:nvPr/>
            </p:nvSpPr>
            <p:spPr bwMode="auto">
              <a:xfrm>
                <a:off x="2592" y="37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Text Box 2086"/>
              <p:cNvSpPr txBox="1">
                <a:spLocks noChangeArrowheads="1"/>
              </p:cNvSpPr>
              <p:nvPr/>
            </p:nvSpPr>
            <p:spPr bwMode="auto">
              <a:xfrm>
                <a:off x="2880" y="2784"/>
                <a:ext cx="336" cy="17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b="1" i="1">
                    <a:latin typeface="Times New Roman" pitchFamily="-65" charset="0"/>
                  </a:rPr>
                  <a:t>no</a:t>
                </a:r>
              </a:p>
            </p:txBody>
          </p:sp>
        </p:grpSp>
        <p:grpSp>
          <p:nvGrpSpPr>
            <p:cNvPr id="37896" name="Group 2094"/>
            <p:cNvGrpSpPr>
              <a:grpSpLocks/>
            </p:cNvGrpSpPr>
            <p:nvPr/>
          </p:nvGrpSpPr>
          <p:grpSpPr bwMode="auto">
            <a:xfrm>
              <a:off x="3704" y="1521"/>
              <a:ext cx="432" cy="432"/>
              <a:chOff x="2400" y="1200"/>
              <a:chExt cx="432" cy="432"/>
            </a:xfrm>
          </p:grpSpPr>
          <p:sp>
            <p:nvSpPr>
              <p:cNvPr id="37897" name="AutoShape 2088"/>
              <p:cNvSpPr>
                <a:spLocks noChangeArrowheads="1"/>
              </p:cNvSpPr>
              <p:nvPr/>
            </p:nvSpPr>
            <p:spPr bwMode="auto">
              <a:xfrm>
                <a:off x="2400" y="1344"/>
                <a:ext cx="432" cy="144"/>
              </a:xfrm>
              <a:prstGeom prst="flowChartProcess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8" name="Line 2090"/>
              <p:cNvSpPr>
                <a:spLocks noChangeShapeType="1"/>
              </p:cNvSpPr>
              <p:nvPr/>
            </p:nvSpPr>
            <p:spPr bwMode="auto">
              <a:xfrm>
                <a:off x="2592" y="12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" name="Line 2091"/>
              <p:cNvSpPr>
                <a:spLocks noChangeShapeType="1"/>
              </p:cNvSpPr>
              <p:nvPr/>
            </p:nvSpPr>
            <p:spPr bwMode="auto">
              <a:xfrm>
                <a:off x="2592" y="148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63"/>
          <p:cNvGrpSpPr>
            <a:grpSpLocks/>
          </p:cNvGrpSpPr>
          <p:nvPr/>
        </p:nvGrpSpPr>
        <p:grpSpPr bwMode="auto">
          <a:xfrm>
            <a:off x="3646488" y="2600325"/>
            <a:ext cx="2411412" cy="3571875"/>
            <a:chOff x="3335" y="1476"/>
            <a:chExt cx="1519" cy="2250"/>
          </a:xfrm>
        </p:grpSpPr>
        <p:sp>
          <p:nvSpPr>
            <p:cNvPr id="39942" name="AutoShape 46" descr="Boole"/>
            <p:cNvSpPr>
              <a:spLocks noChangeAspect="1" noChangeArrowheads="1"/>
            </p:cNvSpPr>
            <p:nvPr/>
          </p:nvSpPr>
          <p:spPr bwMode="auto">
            <a:xfrm>
              <a:off x="3335" y="1524"/>
              <a:ext cx="121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3" name="AutoShape 48"/>
            <p:cNvSpPr>
              <a:spLocks noChangeArrowheads="1"/>
            </p:cNvSpPr>
            <p:nvPr/>
          </p:nvSpPr>
          <p:spPr bwMode="auto">
            <a:xfrm>
              <a:off x="3405" y="1734"/>
              <a:ext cx="966" cy="792"/>
            </a:xfrm>
            <a:prstGeom prst="flowChartDecision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/>
                <a:t>Is the </a:t>
              </a:r>
            </a:p>
            <a:p>
              <a:pPr algn="ctr"/>
              <a:r>
                <a:rPr lang="en-US" i="1"/>
                <a:t>condition </a:t>
              </a:r>
            </a:p>
            <a:p>
              <a:pPr algn="ctr"/>
              <a:r>
                <a:rPr lang="en-US" i="1"/>
                <a:t>true?</a:t>
              </a:r>
            </a:p>
          </p:txBody>
        </p:sp>
        <p:sp>
          <p:nvSpPr>
            <p:cNvPr id="39944" name="AutoShape 49"/>
            <p:cNvSpPr>
              <a:spLocks noChangeArrowheads="1"/>
            </p:cNvSpPr>
            <p:nvPr/>
          </p:nvSpPr>
          <p:spPr bwMode="auto">
            <a:xfrm>
              <a:off x="3579" y="2862"/>
              <a:ext cx="672" cy="384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/>
                <a:t>Execute</a:t>
              </a:r>
            </a:p>
            <a:p>
              <a:pPr algn="ctr"/>
              <a:r>
                <a:rPr lang="en-US" i="1"/>
                <a:t>Action 1</a:t>
              </a:r>
            </a:p>
          </p:txBody>
        </p:sp>
        <p:sp>
          <p:nvSpPr>
            <p:cNvPr id="39945" name="Line 50"/>
            <p:cNvSpPr>
              <a:spLocks noChangeShapeType="1"/>
            </p:cNvSpPr>
            <p:nvPr/>
          </p:nvSpPr>
          <p:spPr bwMode="auto">
            <a:xfrm>
              <a:off x="3885" y="1476"/>
              <a:ext cx="0" cy="2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6" name="Line 51"/>
            <p:cNvSpPr>
              <a:spLocks noChangeShapeType="1"/>
            </p:cNvSpPr>
            <p:nvPr/>
          </p:nvSpPr>
          <p:spPr bwMode="auto">
            <a:xfrm>
              <a:off x="4374" y="2124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7" name="Line 52"/>
            <p:cNvSpPr>
              <a:spLocks noChangeShapeType="1"/>
            </p:cNvSpPr>
            <p:nvPr/>
          </p:nvSpPr>
          <p:spPr bwMode="auto">
            <a:xfrm>
              <a:off x="4842" y="2118"/>
              <a:ext cx="0" cy="138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8" name="Line 53"/>
            <p:cNvSpPr>
              <a:spLocks noChangeShapeType="1"/>
            </p:cNvSpPr>
            <p:nvPr/>
          </p:nvSpPr>
          <p:spPr bwMode="auto">
            <a:xfrm>
              <a:off x="3900" y="3498"/>
              <a:ext cx="94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9" name="Line 54"/>
            <p:cNvSpPr>
              <a:spLocks noChangeShapeType="1"/>
            </p:cNvSpPr>
            <p:nvPr/>
          </p:nvSpPr>
          <p:spPr bwMode="auto">
            <a:xfrm>
              <a:off x="3897" y="3246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0" name="Line 55"/>
            <p:cNvSpPr>
              <a:spLocks noChangeShapeType="1"/>
            </p:cNvSpPr>
            <p:nvPr/>
          </p:nvSpPr>
          <p:spPr bwMode="auto">
            <a:xfrm>
              <a:off x="3897" y="2526"/>
              <a:ext cx="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1" name="Text Box 56"/>
            <p:cNvSpPr txBox="1">
              <a:spLocks noChangeArrowheads="1"/>
            </p:cNvSpPr>
            <p:nvPr/>
          </p:nvSpPr>
          <p:spPr bwMode="auto">
            <a:xfrm>
              <a:off x="4363" y="1800"/>
              <a:ext cx="3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No</a:t>
              </a:r>
            </a:p>
          </p:txBody>
        </p:sp>
        <p:sp>
          <p:nvSpPr>
            <p:cNvPr id="39952" name="Text Box 57"/>
            <p:cNvSpPr txBox="1">
              <a:spLocks noChangeArrowheads="1"/>
            </p:cNvSpPr>
            <p:nvPr/>
          </p:nvSpPr>
          <p:spPr bwMode="auto">
            <a:xfrm>
              <a:off x="3471" y="2466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Yes</a:t>
              </a:r>
            </a:p>
          </p:txBody>
        </p:sp>
      </p:grpSp>
      <p:sp>
        <p:nvSpPr>
          <p:cNvPr id="399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Selection:    If – Then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041400" y="2673350"/>
            <a:ext cx="19812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If </a:t>
            </a:r>
            <a:r>
              <a:rPr kumimoji="1" lang="en-US" sz="2000" i="1">
                <a:latin typeface="Times New Roman" pitchFamily="-65" charset="0"/>
              </a:rPr>
              <a:t>condition</a:t>
            </a:r>
            <a:r>
              <a:rPr kumimoji="1" lang="en-US" sz="2000">
                <a:latin typeface="Times New Roman" pitchFamily="-65" charset="0"/>
              </a:rPr>
              <a:t> Then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    Action </a:t>
            </a:r>
            <a:r>
              <a:rPr kumimoji="1" lang="en-US"/>
              <a:t>1</a:t>
            </a:r>
            <a:endParaRPr kumimoji="1" lang="en-US" sz="2000">
              <a:latin typeface="Times New Roman" pitchFamily="-65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End If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endParaRPr kumimoji="1" lang="en-US" sz="2000">
              <a:latin typeface="Times New Roman" pitchFamily="-65" charset="0"/>
            </a:endParaRPr>
          </a:p>
        </p:txBody>
      </p:sp>
      <p:sp>
        <p:nvSpPr>
          <p:cNvPr id="39941" name="AutoShape 6" descr="Boole"/>
          <p:cNvSpPr>
            <a:spLocks noChangeAspect="1" noChangeArrowheads="1"/>
          </p:cNvSpPr>
          <p:nvPr/>
        </p:nvSpPr>
        <p:spPr bwMode="auto">
          <a:xfrm>
            <a:off x="3611563" y="2286000"/>
            <a:ext cx="1920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63"/>
          <p:cNvGrpSpPr>
            <a:grpSpLocks/>
          </p:cNvGrpSpPr>
          <p:nvPr/>
        </p:nvGrpSpPr>
        <p:grpSpPr bwMode="auto">
          <a:xfrm>
            <a:off x="3646488" y="2600325"/>
            <a:ext cx="2763837" cy="3571875"/>
            <a:chOff x="3335" y="1476"/>
            <a:chExt cx="1741" cy="2250"/>
          </a:xfrm>
        </p:grpSpPr>
        <p:sp>
          <p:nvSpPr>
            <p:cNvPr id="41990" name="AutoShape 46" descr="Boole"/>
            <p:cNvSpPr>
              <a:spLocks noChangeAspect="1" noChangeArrowheads="1"/>
            </p:cNvSpPr>
            <p:nvPr/>
          </p:nvSpPr>
          <p:spPr bwMode="auto">
            <a:xfrm>
              <a:off x="3335" y="1524"/>
              <a:ext cx="121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1" name="AutoShape 48"/>
            <p:cNvSpPr>
              <a:spLocks noChangeArrowheads="1"/>
            </p:cNvSpPr>
            <p:nvPr/>
          </p:nvSpPr>
          <p:spPr bwMode="auto">
            <a:xfrm>
              <a:off x="3405" y="1734"/>
              <a:ext cx="966" cy="792"/>
            </a:xfrm>
            <a:prstGeom prst="flowChartDecision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/>
                <a:t>Is the </a:t>
              </a:r>
            </a:p>
            <a:p>
              <a:pPr algn="ctr"/>
              <a:r>
                <a:rPr lang="en-US" i="1"/>
                <a:t>condition </a:t>
              </a:r>
            </a:p>
            <a:p>
              <a:pPr algn="ctr"/>
              <a:r>
                <a:rPr lang="en-US" i="1"/>
                <a:t>true?</a:t>
              </a:r>
            </a:p>
          </p:txBody>
        </p:sp>
        <p:sp>
          <p:nvSpPr>
            <p:cNvPr id="41992" name="AutoShape 49"/>
            <p:cNvSpPr>
              <a:spLocks noChangeArrowheads="1"/>
            </p:cNvSpPr>
            <p:nvPr/>
          </p:nvSpPr>
          <p:spPr bwMode="auto">
            <a:xfrm>
              <a:off x="3579" y="2862"/>
              <a:ext cx="672" cy="384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/>
                <a:t>Execute</a:t>
              </a:r>
            </a:p>
            <a:p>
              <a:pPr algn="ctr"/>
              <a:r>
                <a:rPr lang="en-US" i="1"/>
                <a:t>Action 1</a:t>
              </a:r>
            </a:p>
          </p:txBody>
        </p:sp>
        <p:sp>
          <p:nvSpPr>
            <p:cNvPr id="41993" name="Line 50"/>
            <p:cNvSpPr>
              <a:spLocks noChangeShapeType="1"/>
            </p:cNvSpPr>
            <p:nvPr/>
          </p:nvSpPr>
          <p:spPr bwMode="auto">
            <a:xfrm>
              <a:off x="3885" y="1476"/>
              <a:ext cx="0" cy="2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4" name="Line 51"/>
            <p:cNvSpPr>
              <a:spLocks noChangeShapeType="1"/>
            </p:cNvSpPr>
            <p:nvPr/>
          </p:nvSpPr>
          <p:spPr bwMode="auto">
            <a:xfrm>
              <a:off x="4374" y="2124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5" name="Line 52"/>
            <p:cNvSpPr>
              <a:spLocks noChangeShapeType="1"/>
            </p:cNvSpPr>
            <p:nvPr/>
          </p:nvSpPr>
          <p:spPr bwMode="auto">
            <a:xfrm>
              <a:off x="4842" y="2118"/>
              <a:ext cx="0" cy="138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6" name="Line 53"/>
            <p:cNvSpPr>
              <a:spLocks noChangeShapeType="1"/>
            </p:cNvSpPr>
            <p:nvPr/>
          </p:nvSpPr>
          <p:spPr bwMode="auto">
            <a:xfrm>
              <a:off x="3900" y="3498"/>
              <a:ext cx="94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7" name="Line 54"/>
            <p:cNvSpPr>
              <a:spLocks noChangeShapeType="1"/>
            </p:cNvSpPr>
            <p:nvPr/>
          </p:nvSpPr>
          <p:spPr bwMode="auto">
            <a:xfrm>
              <a:off x="3897" y="3246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8" name="Line 55"/>
            <p:cNvSpPr>
              <a:spLocks noChangeShapeType="1"/>
            </p:cNvSpPr>
            <p:nvPr/>
          </p:nvSpPr>
          <p:spPr bwMode="auto">
            <a:xfrm>
              <a:off x="3897" y="2526"/>
              <a:ext cx="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9" name="Text Box 56"/>
            <p:cNvSpPr txBox="1">
              <a:spLocks noChangeArrowheads="1"/>
            </p:cNvSpPr>
            <p:nvPr/>
          </p:nvSpPr>
          <p:spPr bwMode="auto">
            <a:xfrm>
              <a:off x="4363" y="1800"/>
              <a:ext cx="3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No</a:t>
              </a:r>
            </a:p>
          </p:txBody>
        </p:sp>
        <p:sp>
          <p:nvSpPr>
            <p:cNvPr id="42000" name="Text Box 57"/>
            <p:cNvSpPr txBox="1">
              <a:spLocks noChangeArrowheads="1"/>
            </p:cNvSpPr>
            <p:nvPr/>
          </p:nvSpPr>
          <p:spPr bwMode="auto">
            <a:xfrm>
              <a:off x="3471" y="2466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Yes</a:t>
              </a:r>
            </a:p>
          </p:txBody>
        </p:sp>
        <p:sp>
          <p:nvSpPr>
            <p:cNvPr id="42001" name="AutoShape 59"/>
            <p:cNvSpPr>
              <a:spLocks noChangeArrowheads="1"/>
            </p:cNvSpPr>
            <p:nvPr/>
          </p:nvSpPr>
          <p:spPr bwMode="auto">
            <a:xfrm>
              <a:off x="4404" y="2859"/>
              <a:ext cx="672" cy="384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/>
                <a:t>Execute</a:t>
              </a:r>
            </a:p>
            <a:p>
              <a:pPr algn="ctr"/>
              <a:r>
                <a:rPr lang="en-US" i="1"/>
                <a:t>Action 2</a:t>
              </a:r>
            </a:p>
          </p:txBody>
        </p:sp>
      </p:grpSp>
      <p:sp>
        <p:nvSpPr>
          <p:cNvPr id="419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Selection:   If – Then – Else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041400" y="2673350"/>
            <a:ext cx="19812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If </a:t>
            </a:r>
            <a:r>
              <a:rPr kumimoji="1" lang="en-US" sz="2000" i="1">
                <a:latin typeface="Times New Roman" pitchFamily="-65" charset="0"/>
              </a:rPr>
              <a:t>condition</a:t>
            </a:r>
            <a:r>
              <a:rPr kumimoji="1" lang="en-US" sz="2000">
                <a:latin typeface="Times New Roman" pitchFamily="-65" charset="0"/>
              </a:rPr>
              <a:t> Then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    Action </a:t>
            </a:r>
            <a:r>
              <a:rPr kumimoji="1" lang="en-US"/>
              <a:t>1</a:t>
            </a:r>
            <a:endParaRPr kumimoji="1" lang="en-US" sz="2000">
              <a:latin typeface="Times New Roman" pitchFamily="-65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    Action 2</a:t>
            </a:r>
            <a:endParaRPr kumimoji="1" lang="en-US" sz="2000" i="1">
              <a:latin typeface="Times New Roman" pitchFamily="-65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kumimoji="1" lang="en-US" sz="2000">
                <a:latin typeface="Times New Roman" pitchFamily="-65" charset="0"/>
              </a:rPr>
              <a:t>End If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endParaRPr kumimoji="1" lang="en-US" sz="2000">
              <a:latin typeface="Times New Roman" pitchFamily="-65" charset="0"/>
            </a:endParaRPr>
          </a:p>
        </p:txBody>
      </p:sp>
      <p:sp>
        <p:nvSpPr>
          <p:cNvPr id="41989" name="AutoShape 6" descr="Boole"/>
          <p:cNvSpPr>
            <a:spLocks noChangeAspect="1" noChangeArrowheads="1"/>
          </p:cNvSpPr>
          <p:nvPr/>
        </p:nvSpPr>
        <p:spPr bwMode="auto">
          <a:xfrm>
            <a:off x="3611563" y="2286000"/>
            <a:ext cx="1920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Selection:  If – Then (variations)</a:t>
            </a:r>
          </a:p>
        </p:txBody>
      </p:sp>
      <p:grpSp>
        <p:nvGrpSpPr>
          <p:cNvPr id="44035" name="Group 51"/>
          <p:cNvGrpSpPr>
            <a:grpSpLocks/>
          </p:cNvGrpSpPr>
          <p:nvPr/>
        </p:nvGrpSpPr>
        <p:grpSpPr bwMode="auto">
          <a:xfrm>
            <a:off x="831850" y="2460625"/>
            <a:ext cx="2081213" cy="3937000"/>
            <a:chOff x="524" y="1550"/>
            <a:chExt cx="1311" cy="2480"/>
          </a:xfrm>
        </p:grpSpPr>
        <p:sp>
          <p:nvSpPr>
            <p:cNvPr id="44074" name="Rectangle 6"/>
            <p:cNvSpPr>
              <a:spLocks noChangeArrowheads="1"/>
            </p:cNvSpPr>
            <p:nvPr/>
          </p:nvSpPr>
          <p:spPr bwMode="auto">
            <a:xfrm>
              <a:off x="524" y="1550"/>
              <a:ext cx="1311" cy="2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4075" name="Group 7"/>
            <p:cNvGrpSpPr>
              <a:grpSpLocks/>
            </p:cNvGrpSpPr>
            <p:nvPr/>
          </p:nvGrpSpPr>
          <p:grpSpPr bwMode="auto">
            <a:xfrm>
              <a:off x="611" y="1718"/>
              <a:ext cx="1152" cy="2112"/>
              <a:chOff x="3840" y="1632"/>
              <a:chExt cx="1152" cy="2112"/>
            </a:xfrm>
          </p:grpSpPr>
          <p:sp>
            <p:nvSpPr>
              <p:cNvPr id="44076" name="AutoShape 8"/>
              <p:cNvSpPr>
                <a:spLocks noChangeArrowheads="1"/>
              </p:cNvSpPr>
              <p:nvPr/>
            </p:nvSpPr>
            <p:spPr bwMode="auto">
              <a:xfrm>
                <a:off x="3840" y="1968"/>
                <a:ext cx="672" cy="384"/>
              </a:xfrm>
              <a:prstGeom prst="flowChartDecision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7" name="AutoShape 9"/>
              <p:cNvSpPr>
                <a:spLocks noChangeArrowheads="1"/>
              </p:cNvSpPr>
              <p:nvPr/>
            </p:nvSpPr>
            <p:spPr bwMode="auto">
              <a:xfrm>
                <a:off x="3840" y="2688"/>
                <a:ext cx="672" cy="384"/>
              </a:xfrm>
              <a:prstGeom prst="flowChart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8" name="Line 10"/>
              <p:cNvSpPr>
                <a:spLocks noChangeShapeType="1"/>
              </p:cNvSpPr>
              <p:nvPr/>
            </p:nvSpPr>
            <p:spPr bwMode="auto">
              <a:xfrm>
                <a:off x="4176" y="1632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9" name="Line 11"/>
              <p:cNvSpPr>
                <a:spLocks noChangeShapeType="1"/>
              </p:cNvSpPr>
              <p:nvPr/>
            </p:nvSpPr>
            <p:spPr bwMode="auto">
              <a:xfrm>
                <a:off x="4512" y="21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0" name="Line 12"/>
              <p:cNvSpPr>
                <a:spLocks noChangeShapeType="1"/>
              </p:cNvSpPr>
              <p:nvPr/>
            </p:nvSpPr>
            <p:spPr bwMode="auto">
              <a:xfrm>
                <a:off x="4992" y="2160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1" name="Line 13"/>
              <p:cNvSpPr>
                <a:spLocks noChangeShapeType="1"/>
              </p:cNvSpPr>
              <p:nvPr/>
            </p:nvSpPr>
            <p:spPr bwMode="auto">
              <a:xfrm>
                <a:off x="4176" y="3456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2" name="Line 14"/>
              <p:cNvSpPr>
                <a:spLocks noChangeShapeType="1"/>
              </p:cNvSpPr>
              <p:nvPr/>
            </p:nvSpPr>
            <p:spPr bwMode="auto">
              <a:xfrm>
                <a:off x="4176" y="3072"/>
                <a:ext cx="0" cy="672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3" name="Line 15"/>
              <p:cNvSpPr>
                <a:spLocks noChangeShapeType="1"/>
              </p:cNvSpPr>
              <p:nvPr/>
            </p:nvSpPr>
            <p:spPr bwMode="auto">
              <a:xfrm>
                <a:off x="4176" y="235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4" name="Text Box 16"/>
              <p:cNvSpPr txBox="1">
                <a:spLocks noChangeArrowheads="1"/>
              </p:cNvSpPr>
              <p:nvPr/>
            </p:nvSpPr>
            <p:spPr bwMode="auto">
              <a:xfrm>
                <a:off x="4471" y="187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>
                    <a:latin typeface="Times New Roman" pitchFamily="-65" charset="0"/>
                  </a:rPr>
                  <a:t>N</a:t>
                </a:r>
              </a:p>
            </p:txBody>
          </p:sp>
          <p:sp>
            <p:nvSpPr>
              <p:cNvPr id="44085" name="Text Box 17"/>
              <p:cNvSpPr txBox="1">
                <a:spLocks noChangeArrowheads="1"/>
              </p:cNvSpPr>
              <p:nvPr/>
            </p:nvSpPr>
            <p:spPr bwMode="auto">
              <a:xfrm>
                <a:off x="3936" y="230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>
                    <a:latin typeface="Times New Roman" pitchFamily="-65" charset="0"/>
                  </a:rPr>
                  <a:t>Y</a:t>
                </a:r>
              </a:p>
            </p:txBody>
          </p:sp>
          <p:sp>
            <p:nvSpPr>
              <p:cNvPr id="44086" name="Text Box 18"/>
              <p:cNvSpPr txBox="1">
                <a:spLocks noChangeArrowheads="1"/>
              </p:cNvSpPr>
              <p:nvPr/>
            </p:nvSpPr>
            <p:spPr bwMode="auto">
              <a:xfrm>
                <a:off x="4080" y="201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>
                    <a:latin typeface="Times New Roman" pitchFamily="-65" charset="0"/>
                  </a:rPr>
                  <a:t>?</a:t>
                </a:r>
              </a:p>
            </p:txBody>
          </p:sp>
        </p:grpSp>
      </p:grpSp>
      <p:grpSp>
        <p:nvGrpSpPr>
          <p:cNvPr id="44036" name="Group 52"/>
          <p:cNvGrpSpPr>
            <a:grpSpLocks/>
          </p:cNvGrpSpPr>
          <p:nvPr/>
        </p:nvGrpSpPr>
        <p:grpSpPr bwMode="auto">
          <a:xfrm>
            <a:off x="3027363" y="2316163"/>
            <a:ext cx="2619375" cy="4117975"/>
            <a:chOff x="2255" y="1440"/>
            <a:chExt cx="1650" cy="2594"/>
          </a:xfrm>
        </p:grpSpPr>
        <p:sp>
          <p:nvSpPr>
            <p:cNvPr id="44060" name="AutoShape 4" descr="Boole"/>
            <p:cNvSpPr>
              <a:spLocks noChangeAspect="1" noChangeArrowheads="1"/>
            </p:cNvSpPr>
            <p:nvPr/>
          </p:nvSpPr>
          <p:spPr bwMode="auto">
            <a:xfrm>
              <a:off x="2275" y="1440"/>
              <a:ext cx="121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1" name="Rectangle 22"/>
            <p:cNvSpPr>
              <a:spLocks noChangeArrowheads="1"/>
            </p:cNvSpPr>
            <p:nvPr/>
          </p:nvSpPr>
          <p:spPr bwMode="auto">
            <a:xfrm>
              <a:off x="2255" y="1554"/>
              <a:ext cx="1650" cy="2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2" name="AutoShape 24"/>
            <p:cNvSpPr>
              <a:spLocks noChangeArrowheads="1"/>
            </p:cNvSpPr>
            <p:nvPr/>
          </p:nvSpPr>
          <p:spPr bwMode="auto">
            <a:xfrm>
              <a:off x="2345" y="2058"/>
              <a:ext cx="672" cy="384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3" name="AutoShape 25"/>
            <p:cNvSpPr>
              <a:spLocks noChangeArrowheads="1"/>
            </p:cNvSpPr>
            <p:nvPr/>
          </p:nvSpPr>
          <p:spPr bwMode="auto">
            <a:xfrm>
              <a:off x="2345" y="2778"/>
              <a:ext cx="672" cy="384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4" name="Line 26"/>
            <p:cNvSpPr>
              <a:spLocks noChangeShapeType="1"/>
            </p:cNvSpPr>
            <p:nvPr/>
          </p:nvSpPr>
          <p:spPr bwMode="auto">
            <a:xfrm>
              <a:off x="2663" y="1722"/>
              <a:ext cx="0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5" name="Line 27"/>
            <p:cNvSpPr>
              <a:spLocks noChangeShapeType="1"/>
            </p:cNvSpPr>
            <p:nvPr/>
          </p:nvSpPr>
          <p:spPr bwMode="auto">
            <a:xfrm>
              <a:off x="3044" y="2250"/>
              <a:ext cx="48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Line 28"/>
            <p:cNvSpPr>
              <a:spLocks noChangeShapeType="1"/>
            </p:cNvSpPr>
            <p:nvPr/>
          </p:nvSpPr>
          <p:spPr bwMode="auto">
            <a:xfrm>
              <a:off x="3524" y="2250"/>
              <a:ext cx="0" cy="129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7" name="Line 29"/>
            <p:cNvSpPr>
              <a:spLocks noChangeShapeType="1"/>
            </p:cNvSpPr>
            <p:nvPr/>
          </p:nvSpPr>
          <p:spPr bwMode="auto">
            <a:xfrm>
              <a:off x="2708" y="3546"/>
              <a:ext cx="81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Line 30"/>
            <p:cNvSpPr>
              <a:spLocks noChangeShapeType="1"/>
            </p:cNvSpPr>
            <p:nvPr/>
          </p:nvSpPr>
          <p:spPr bwMode="auto">
            <a:xfrm>
              <a:off x="2663" y="3162"/>
              <a:ext cx="0" cy="672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9" name="Line 31"/>
            <p:cNvSpPr>
              <a:spLocks noChangeShapeType="1"/>
            </p:cNvSpPr>
            <p:nvPr/>
          </p:nvSpPr>
          <p:spPr bwMode="auto">
            <a:xfrm>
              <a:off x="2663" y="2442"/>
              <a:ext cx="0" cy="336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Text Box 32"/>
            <p:cNvSpPr txBox="1">
              <a:spLocks noChangeArrowheads="1"/>
            </p:cNvSpPr>
            <p:nvPr/>
          </p:nvSpPr>
          <p:spPr bwMode="auto">
            <a:xfrm>
              <a:off x="3003" y="196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N</a:t>
              </a:r>
            </a:p>
          </p:txBody>
        </p:sp>
        <p:sp>
          <p:nvSpPr>
            <p:cNvPr id="44071" name="Text Box 33"/>
            <p:cNvSpPr txBox="1">
              <a:spLocks noChangeArrowheads="1"/>
            </p:cNvSpPr>
            <p:nvPr/>
          </p:nvSpPr>
          <p:spPr bwMode="auto">
            <a:xfrm>
              <a:off x="2441" y="239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Y</a:t>
              </a:r>
            </a:p>
          </p:txBody>
        </p:sp>
        <p:sp>
          <p:nvSpPr>
            <p:cNvPr id="44072" name="Text Box 34"/>
            <p:cNvSpPr txBox="1">
              <a:spLocks noChangeArrowheads="1"/>
            </p:cNvSpPr>
            <p:nvPr/>
          </p:nvSpPr>
          <p:spPr bwMode="auto">
            <a:xfrm>
              <a:off x="2585" y="21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?</a:t>
              </a:r>
            </a:p>
          </p:txBody>
        </p:sp>
        <p:sp>
          <p:nvSpPr>
            <p:cNvPr id="44073" name="AutoShape 49"/>
            <p:cNvSpPr>
              <a:spLocks noChangeArrowheads="1"/>
            </p:cNvSpPr>
            <p:nvPr/>
          </p:nvSpPr>
          <p:spPr bwMode="auto">
            <a:xfrm>
              <a:off x="3170" y="2775"/>
              <a:ext cx="672" cy="384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037" name="Group 61"/>
          <p:cNvGrpSpPr>
            <a:grpSpLocks/>
          </p:cNvGrpSpPr>
          <p:nvPr/>
        </p:nvGrpSpPr>
        <p:grpSpPr bwMode="auto">
          <a:xfrm>
            <a:off x="5778500" y="2460625"/>
            <a:ext cx="3060700" cy="3937000"/>
            <a:chOff x="3640" y="1550"/>
            <a:chExt cx="1928" cy="2480"/>
          </a:xfrm>
        </p:grpSpPr>
        <p:sp>
          <p:nvSpPr>
            <p:cNvPr id="44041" name="Rectangle 36"/>
            <p:cNvSpPr>
              <a:spLocks noChangeArrowheads="1"/>
            </p:cNvSpPr>
            <p:nvPr/>
          </p:nvSpPr>
          <p:spPr bwMode="auto">
            <a:xfrm>
              <a:off x="3640" y="1550"/>
              <a:ext cx="1928" cy="2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2" name="AutoShape 38"/>
            <p:cNvSpPr>
              <a:spLocks noChangeArrowheads="1"/>
            </p:cNvSpPr>
            <p:nvPr/>
          </p:nvSpPr>
          <p:spPr bwMode="auto">
            <a:xfrm>
              <a:off x="3728" y="2091"/>
              <a:ext cx="672" cy="384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3" name="AutoShape 39"/>
            <p:cNvSpPr>
              <a:spLocks noChangeArrowheads="1"/>
            </p:cNvSpPr>
            <p:nvPr/>
          </p:nvSpPr>
          <p:spPr bwMode="auto">
            <a:xfrm>
              <a:off x="3728" y="2985"/>
              <a:ext cx="672" cy="384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4" name="Line 40"/>
            <p:cNvSpPr>
              <a:spLocks noChangeShapeType="1"/>
            </p:cNvSpPr>
            <p:nvPr/>
          </p:nvSpPr>
          <p:spPr bwMode="auto">
            <a:xfrm>
              <a:off x="4064" y="1755"/>
              <a:ext cx="0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5" name="Line 41"/>
            <p:cNvSpPr>
              <a:spLocks noChangeShapeType="1"/>
            </p:cNvSpPr>
            <p:nvPr/>
          </p:nvSpPr>
          <p:spPr bwMode="auto">
            <a:xfrm>
              <a:off x="4400" y="2283"/>
              <a:ext cx="48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6" name="Line 42"/>
            <p:cNvSpPr>
              <a:spLocks noChangeShapeType="1"/>
            </p:cNvSpPr>
            <p:nvPr/>
          </p:nvSpPr>
          <p:spPr bwMode="auto">
            <a:xfrm>
              <a:off x="4880" y="2283"/>
              <a:ext cx="0" cy="129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7" name="Line 43"/>
            <p:cNvSpPr>
              <a:spLocks noChangeShapeType="1"/>
            </p:cNvSpPr>
            <p:nvPr/>
          </p:nvSpPr>
          <p:spPr bwMode="auto">
            <a:xfrm>
              <a:off x="4064" y="3579"/>
              <a:ext cx="1402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8" name="Line 44"/>
            <p:cNvSpPr>
              <a:spLocks noChangeShapeType="1"/>
            </p:cNvSpPr>
            <p:nvPr/>
          </p:nvSpPr>
          <p:spPr bwMode="auto">
            <a:xfrm>
              <a:off x="4064" y="3195"/>
              <a:ext cx="0" cy="672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9" name="Line 45"/>
            <p:cNvSpPr>
              <a:spLocks noChangeShapeType="1"/>
            </p:cNvSpPr>
            <p:nvPr/>
          </p:nvSpPr>
          <p:spPr bwMode="auto">
            <a:xfrm>
              <a:off x="4064" y="2475"/>
              <a:ext cx="0" cy="491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0" name="Text Box 46"/>
            <p:cNvSpPr txBox="1">
              <a:spLocks noChangeArrowheads="1"/>
            </p:cNvSpPr>
            <p:nvPr/>
          </p:nvSpPr>
          <p:spPr bwMode="auto">
            <a:xfrm>
              <a:off x="4359" y="1995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N</a:t>
              </a:r>
            </a:p>
          </p:txBody>
        </p:sp>
        <p:sp>
          <p:nvSpPr>
            <p:cNvPr id="44051" name="Text Box 47"/>
            <p:cNvSpPr txBox="1">
              <a:spLocks noChangeArrowheads="1"/>
            </p:cNvSpPr>
            <p:nvPr/>
          </p:nvSpPr>
          <p:spPr bwMode="auto">
            <a:xfrm>
              <a:off x="3824" y="242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Y</a:t>
              </a:r>
            </a:p>
          </p:txBody>
        </p:sp>
        <p:sp>
          <p:nvSpPr>
            <p:cNvPr id="44052" name="Text Box 48"/>
            <p:cNvSpPr txBox="1">
              <a:spLocks noChangeArrowheads="1"/>
            </p:cNvSpPr>
            <p:nvPr/>
          </p:nvSpPr>
          <p:spPr bwMode="auto">
            <a:xfrm>
              <a:off x="3968" y="21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?</a:t>
              </a:r>
            </a:p>
          </p:txBody>
        </p:sp>
        <p:sp>
          <p:nvSpPr>
            <p:cNvPr id="44053" name="Line 53"/>
            <p:cNvSpPr>
              <a:spLocks noChangeShapeType="1"/>
            </p:cNvSpPr>
            <p:nvPr/>
          </p:nvSpPr>
          <p:spPr bwMode="auto">
            <a:xfrm>
              <a:off x="5467" y="2619"/>
              <a:ext cx="0" cy="95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4" name="Line 54"/>
            <p:cNvSpPr>
              <a:spLocks noChangeShapeType="1"/>
            </p:cNvSpPr>
            <p:nvPr/>
          </p:nvSpPr>
          <p:spPr bwMode="auto">
            <a:xfrm>
              <a:off x="5200" y="2617"/>
              <a:ext cx="26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5" name="Text Box 56"/>
            <p:cNvSpPr txBox="1">
              <a:spLocks noChangeArrowheads="1"/>
            </p:cNvSpPr>
            <p:nvPr/>
          </p:nvSpPr>
          <p:spPr bwMode="auto">
            <a:xfrm>
              <a:off x="5159" y="2329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N</a:t>
              </a:r>
            </a:p>
          </p:txBody>
        </p:sp>
        <p:sp>
          <p:nvSpPr>
            <p:cNvPr id="44056" name="Text Box 57"/>
            <p:cNvSpPr txBox="1">
              <a:spLocks noChangeArrowheads="1"/>
            </p:cNvSpPr>
            <p:nvPr/>
          </p:nvSpPr>
          <p:spPr bwMode="auto">
            <a:xfrm>
              <a:off x="4605" y="274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Y</a:t>
              </a:r>
            </a:p>
          </p:txBody>
        </p:sp>
        <p:sp>
          <p:nvSpPr>
            <p:cNvPr id="44057" name="Text Box 58"/>
            <p:cNvSpPr txBox="1">
              <a:spLocks noChangeArrowheads="1"/>
            </p:cNvSpPr>
            <p:nvPr/>
          </p:nvSpPr>
          <p:spPr bwMode="auto">
            <a:xfrm>
              <a:off x="4768" y="248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 pitchFamily="-65" charset="0"/>
                </a:rPr>
                <a:t>?</a:t>
              </a:r>
            </a:p>
          </p:txBody>
        </p:sp>
        <p:sp>
          <p:nvSpPr>
            <p:cNvPr id="44058" name="AutoShape 59"/>
            <p:cNvSpPr>
              <a:spLocks noChangeArrowheads="1"/>
            </p:cNvSpPr>
            <p:nvPr/>
          </p:nvSpPr>
          <p:spPr bwMode="auto">
            <a:xfrm>
              <a:off x="4538" y="2434"/>
              <a:ext cx="672" cy="384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9" name="AutoShape 60"/>
            <p:cNvSpPr>
              <a:spLocks noChangeArrowheads="1"/>
            </p:cNvSpPr>
            <p:nvPr/>
          </p:nvSpPr>
          <p:spPr bwMode="auto">
            <a:xfrm>
              <a:off x="4503" y="2999"/>
              <a:ext cx="672" cy="384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38" name="Rectangle 55"/>
          <p:cNvSpPr>
            <a:spLocks noChangeArrowheads="1"/>
          </p:cNvSpPr>
          <p:nvPr/>
        </p:nvSpPr>
        <p:spPr bwMode="auto">
          <a:xfrm>
            <a:off x="914400" y="1855788"/>
            <a:ext cx="1449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If – Then</a:t>
            </a:r>
            <a:endParaRPr lang="en-US" sz="2400"/>
          </a:p>
        </p:txBody>
      </p:sp>
      <p:sp>
        <p:nvSpPr>
          <p:cNvPr id="44039" name="Rectangle 56"/>
          <p:cNvSpPr>
            <a:spLocks noChangeArrowheads="1"/>
          </p:cNvSpPr>
          <p:nvPr/>
        </p:nvSpPr>
        <p:spPr bwMode="auto">
          <a:xfrm>
            <a:off x="3192463" y="1855788"/>
            <a:ext cx="2355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If – Then - Else</a:t>
            </a:r>
            <a:endParaRPr lang="en-US" sz="2400"/>
          </a:p>
        </p:txBody>
      </p:sp>
      <p:sp>
        <p:nvSpPr>
          <p:cNvPr id="44040" name="Rectangle 57"/>
          <p:cNvSpPr>
            <a:spLocks noChangeArrowheads="1"/>
          </p:cNvSpPr>
          <p:nvPr/>
        </p:nvSpPr>
        <p:spPr bwMode="auto">
          <a:xfrm>
            <a:off x="6003925" y="1855788"/>
            <a:ext cx="2544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If – Then - Elseif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0"/>
          <p:cNvPicPr>
            <a:picLocks noChangeAspect="1"/>
          </p:cNvPicPr>
          <p:nvPr/>
        </p:nvPicPr>
        <p:blipFill>
          <a:blip r:embed="rId3"/>
          <a:srcRect l="20438" t="21390" r="40399" b="51636"/>
          <a:stretch>
            <a:fillRect/>
          </a:stretch>
        </p:blipFill>
        <p:spPr bwMode="auto">
          <a:xfrm>
            <a:off x="3657600" y="3416300"/>
            <a:ext cx="5232400" cy="2514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60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676400"/>
            <a:ext cx="4648200" cy="736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Find the larger of two numbers input by a user</a:t>
            </a:r>
          </a:p>
        </p:txBody>
      </p:sp>
      <p:grpSp>
        <p:nvGrpSpPr>
          <p:cNvPr id="46085" name="Group 23"/>
          <p:cNvGrpSpPr>
            <a:grpSpLocks/>
          </p:cNvGrpSpPr>
          <p:nvPr/>
        </p:nvGrpSpPr>
        <p:grpSpPr bwMode="auto">
          <a:xfrm>
            <a:off x="6378575" y="1358900"/>
            <a:ext cx="1189038" cy="1673225"/>
            <a:chOff x="3365" y="-851"/>
            <a:chExt cx="749" cy="1054"/>
          </a:xfrm>
        </p:grpSpPr>
        <p:sp>
          <p:nvSpPr>
            <p:cNvPr id="46087" name="AutoShape 10"/>
            <p:cNvSpPr>
              <a:spLocks noChangeArrowheads="1"/>
            </p:cNvSpPr>
            <p:nvPr/>
          </p:nvSpPr>
          <p:spPr bwMode="auto">
            <a:xfrm>
              <a:off x="3365" y="-683"/>
              <a:ext cx="336" cy="191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8" name="AutoShape 11"/>
            <p:cNvSpPr>
              <a:spLocks noChangeArrowheads="1"/>
            </p:cNvSpPr>
            <p:nvPr/>
          </p:nvSpPr>
          <p:spPr bwMode="auto">
            <a:xfrm>
              <a:off x="3365" y="-324"/>
              <a:ext cx="336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9" name="Line 12"/>
            <p:cNvSpPr>
              <a:spLocks noChangeShapeType="1"/>
            </p:cNvSpPr>
            <p:nvPr/>
          </p:nvSpPr>
          <p:spPr bwMode="auto">
            <a:xfrm>
              <a:off x="3524" y="-851"/>
              <a:ext cx="0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0" name="Line 13"/>
            <p:cNvSpPr>
              <a:spLocks noChangeShapeType="1"/>
            </p:cNvSpPr>
            <p:nvPr/>
          </p:nvSpPr>
          <p:spPr bwMode="auto">
            <a:xfrm>
              <a:off x="3715" y="-587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1" name="Line 14"/>
            <p:cNvSpPr>
              <a:spLocks noChangeShapeType="1"/>
            </p:cNvSpPr>
            <p:nvPr/>
          </p:nvSpPr>
          <p:spPr bwMode="auto">
            <a:xfrm>
              <a:off x="3955" y="-587"/>
              <a:ext cx="0" cy="6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2" name="Line 15"/>
            <p:cNvSpPr>
              <a:spLocks noChangeShapeType="1"/>
            </p:cNvSpPr>
            <p:nvPr/>
          </p:nvSpPr>
          <p:spPr bwMode="auto">
            <a:xfrm>
              <a:off x="3547" y="59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3" name="Line 16"/>
            <p:cNvSpPr>
              <a:spLocks noChangeShapeType="1"/>
            </p:cNvSpPr>
            <p:nvPr/>
          </p:nvSpPr>
          <p:spPr bwMode="auto">
            <a:xfrm>
              <a:off x="3524" y="-132"/>
              <a:ext cx="0" cy="3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4" name="Line 17"/>
            <p:cNvSpPr>
              <a:spLocks noChangeShapeType="1"/>
            </p:cNvSpPr>
            <p:nvPr/>
          </p:nvSpPr>
          <p:spPr bwMode="auto">
            <a:xfrm>
              <a:off x="3524" y="-492"/>
              <a:ext cx="0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5" name="AutoShape 21"/>
            <p:cNvSpPr>
              <a:spLocks noChangeArrowheads="1"/>
            </p:cNvSpPr>
            <p:nvPr/>
          </p:nvSpPr>
          <p:spPr bwMode="auto">
            <a:xfrm>
              <a:off x="3778" y="-325"/>
              <a:ext cx="336" cy="191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6086" name="Picture 2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900" y="2819400"/>
            <a:ext cx="31623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18"/>
          <p:cNvPicPr>
            <a:picLocks noChangeAspect="1"/>
          </p:cNvPicPr>
          <p:nvPr/>
        </p:nvPicPr>
        <p:blipFill>
          <a:blip r:embed="rId3"/>
          <a:srcRect l="20532" t="30380" r="38689" b="44551"/>
          <a:stretch>
            <a:fillRect/>
          </a:stretch>
        </p:blipFill>
        <p:spPr bwMode="auto">
          <a:xfrm>
            <a:off x="3594100" y="3022600"/>
            <a:ext cx="5448300" cy="233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813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if block has a logical operator in its condition</a:t>
            </a:r>
          </a:p>
        </p:txBody>
      </p:sp>
      <p:grpSp>
        <p:nvGrpSpPr>
          <p:cNvPr id="48133" name="Group 10"/>
          <p:cNvGrpSpPr>
            <a:grpSpLocks/>
          </p:cNvGrpSpPr>
          <p:nvPr/>
        </p:nvGrpSpPr>
        <p:grpSpPr bwMode="auto">
          <a:xfrm>
            <a:off x="7737475" y="312738"/>
            <a:ext cx="1189038" cy="1673225"/>
            <a:chOff x="3365" y="-851"/>
            <a:chExt cx="749" cy="1054"/>
          </a:xfrm>
        </p:grpSpPr>
        <p:sp>
          <p:nvSpPr>
            <p:cNvPr id="48135" name="AutoShape 11"/>
            <p:cNvSpPr>
              <a:spLocks noChangeArrowheads="1"/>
            </p:cNvSpPr>
            <p:nvPr/>
          </p:nvSpPr>
          <p:spPr bwMode="auto">
            <a:xfrm>
              <a:off x="3365" y="-683"/>
              <a:ext cx="336" cy="191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36" name="AutoShape 12"/>
            <p:cNvSpPr>
              <a:spLocks noChangeArrowheads="1"/>
            </p:cNvSpPr>
            <p:nvPr/>
          </p:nvSpPr>
          <p:spPr bwMode="auto">
            <a:xfrm>
              <a:off x="3365" y="-324"/>
              <a:ext cx="336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37" name="Line 13"/>
            <p:cNvSpPr>
              <a:spLocks noChangeShapeType="1"/>
            </p:cNvSpPr>
            <p:nvPr/>
          </p:nvSpPr>
          <p:spPr bwMode="auto">
            <a:xfrm>
              <a:off x="3524" y="-851"/>
              <a:ext cx="0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38" name="Line 14"/>
            <p:cNvSpPr>
              <a:spLocks noChangeShapeType="1"/>
            </p:cNvSpPr>
            <p:nvPr/>
          </p:nvSpPr>
          <p:spPr bwMode="auto">
            <a:xfrm>
              <a:off x="3715" y="-587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39" name="Line 15"/>
            <p:cNvSpPr>
              <a:spLocks noChangeShapeType="1"/>
            </p:cNvSpPr>
            <p:nvPr/>
          </p:nvSpPr>
          <p:spPr bwMode="auto">
            <a:xfrm>
              <a:off x="3955" y="-587"/>
              <a:ext cx="0" cy="6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0" name="Line 16"/>
            <p:cNvSpPr>
              <a:spLocks noChangeShapeType="1"/>
            </p:cNvSpPr>
            <p:nvPr/>
          </p:nvSpPr>
          <p:spPr bwMode="auto">
            <a:xfrm>
              <a:off x="3547" y="59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1" name="Line 17"/>
            <p:cNvSpPr>
              <a:spLocks noChangeShapeType="1"/>
            </p:cNvSpPr>
            <p:nvPr/>
          </p:nvSpPr>
          <p:spPr bwMode="auto">
            <a:xfrm>
              <a:off x="3524" y="-132"/>
              <a:ext cx="0" cy="3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2" name="Line 18"/>
            <p:cNvSpPr>
              <a:spLocks noChangeShapeType="1"/>
            </p:cNvSpPr>
            <p:nvPr/>
          </p:nvSpPr>
          <p:spPr bwMode="auto">
            <a:xfrm>
              <a:off x="3524" y="-492"/>
              <a:ext cx="0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3" name="AutoShape 19"/>
            <p:cNvSpPr>
              <a:spLocks noChangeArrowheads="1"/>
            </p:cNvSpPr>
            <p:nvPr/>
          </p:nvSpPr>
          <p:spPr bwMode="auto">
            <a:xfrm>
              <a:off x="3778" y="-325"/>
              <a:ext cx="336" cy="191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8134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048000"/>
            <a:ext cx="3513138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308600" cy="1231900"/>
          </a:xfrm>
        </p:spPr>
        <p:txBody>
          <a:bodyPr/>
          <a:lstStyle/>
          <a:p>
            <a:pPr eaLnBrk="1" hangingPunct="1"/>
            <a:r>
              <a:rPr lang="en-US" sz="2400"/>
              <a:t>If the two numbers are equal, the program reports this</a:t>
            </a:r>
          </a:p>
        </p:txBody>
      </p:sp>
      <p:grpSp>
        <p:nvGrpSpPr>
          <p:cNvPr id="50180" name="Group 20"/>
          <p:cNvGrpSpPr>
            <a:grpSpLocks/>
          </p:cNvGrpSpPr>
          <p:nvPr/>
        </p:nvGrpSpPr>
        <p:grpSpPr bwMode="auto">
          <a:xfrm>
            <a:off x="6524625" y="1100138"/>
            <a:ext cx="1743075" cy="1673225"/>
            <a:chOff x="2712" y="128"/>
            <a:chExt cx="1098" cy="1054"/>
          </a:xfrm>
        </p:grpSpPr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2712" y="296"/>
              <a:ext cx="335" cy="191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4" name="AutoShape 8"/>
            <p:cNvSpPr>
              <a:spLocks noChangeArrowheads="1"/>
            </p:cNvSpPr>
            <p:nvPr/>
          </p:nvSpPr>
          <p:spPr bwMode="auto">
            <a:xfrm>
              <a:off x="2712" y="742"/>
              <a:ext cx="335" cy="191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2880" y="128"/>
              <a:ext cx="0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3047" y="39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3287" y="392"/>
              <a:ext cx="0" cy="6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>
              <a:off x="2880" y="1038"/>
              <a:ext cx="7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2880" y="946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2880" y="487"/>
              <a:ext cx="0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>
              <a:off x="3652" y="559"/>
              <a:ext cx="0" cy="4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3447" y="558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3" name="AutoShape 17"/>
            <p:cNvSpPr>
              <a:spLocks noChangeArrowheads="1"/>
            </p:cNvSpPr>
            <p:nvPr/>
          </p:nvSpPr>
          <p:spPr bwMode="auto">
            <a:xfrm>
              <a:off x="3116" y="467"/>
              <a:ext cx="336" cy="191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4" name="AutoShape 18"/>
            <p:cNvSpPr>
              <a:spLocks noChangeArrowheads="1"/>
            </p:cNvSpPr>
            <p:nvPr/>
          </p:nvSpPr>
          <p:spPr bwMode="auto">
            <a:xfrm>
              <a:off x="3099" y="749"/>
              <a:ext cx="335" cy="191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5" name="AutoShape 19"/>
            <p:cNvSpPr>
              <a:spLocks noChangeArrowheads="1"/>
            </p:cNvSpPr>
            <p:nvPr/>
          </p:nvSpPr>
          <p:spPr bwMode="auto">
            <a:xfrm>
              <a:off x="3475" y="741"/>
              <a:ext cx="335" cy="191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0181" name="Picture 22"/>
          <p:cNvPicPr>
            <a:picLocks noChangeAspect="1"/>
          </p:cNvPicPr>
          <p:nvPr/>
        </p:nvPicPr>
        <p:blipFill>
          <a:blip r:embed="rId3"/>
          <a:srcRect l="20627" t="21117" r="35361" b="49455"/>
          <a:stretch>
            <a:fillRect/>
          </a:stretch>
        </p:blipFill>
        <p:spPr bwMode="auto">
          <a:xfrm>
            <a:off x="177800" y="3225800"/>
            <a:ext cx="5880100" cy="27432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0182" name="Picture 2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2500" y="3251200"/>
            <a:ext cx="31115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Select Case Statement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23863" y="1306513"/>
            <a:ext cx="3657600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>
              <a:latin typeface="Calibri" pitchFamily="-65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Select Case </a:t>
            </a:r>
            <a:r>
              <a:rPr lang="en-US" sz="2000" i="1">
                <a:latin typeface="Calibri" pitchFamily="-65" charset="0"/>
              </a:rPr>
              <a:t>testExpression</a:t>
            </a:r>
            <a:endParaRPr lang="en-US" sz="2000">
              <a:latin typeface="Calibri" pitchFamily="-65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    Case </a:t>
            </a:r>
            <a:r>
              <a:rPr lang="en-US" sz="2000" i="1">
                <a:latin typeface="Calibri" pitchFamily="-65" charset="0"/>
              </a:rPr>
              <a:t>a</a:t>
            </a:r>
            <a:endParaRPr lang="en-US" sz="2000">
              <a:latin typeface="Calibri" pitchFamily="-65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        statements-a</a:t>
            </a:r>
          </a:p>
          <a:p>
            <a:r>
              <a:rPr lang="en-US" sz="2000">
                <a:latin typeface="Calibri" pitchFamily="-65" charset="0"/>
              </a:rPr>
              <a:t>    Case </a:t>
            </a:r>
            <a:r>
              <a:rPr lang="en-US" sz="2000" i="1">
                <a:latin typeface="Calibri" pitchFamily="-65" charset="0"/>
              </a:rPr>
              <a:t>b</a:t>
            </a:r>
            <a:endParaRPr lang="en-US" sz="2000">
              <a:latin typeface="Calibri" pitchFamily="-65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        statements-b</a:t>
            </a:r>
          </a:p>
          <a:p>
            <a:r>
              <a:rPr lang="en-US" sz="2000">
                <a:latin typeface="Calibri" pitchFamily="-65" charset="0"/>
              </a:rPr>
              <a:t>    Case </a:t>
            </a:r>
            <a:r>
              <a:rPr lang="en-US" sz="2000" i="1">
                <a:latin typeface="Calibri" pitchFamily="-65" charset="0"/>
              </a:rPr>
              <a:t>c</a:t>
            </a:r>
            <a:endParaRPr lang="en-US" sz="2000">
              <a:latin typeface="Calibri" pitchFamily="-65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         statements-c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…</a:t>
            </a:r>
          </a:p>
          <a:p>
            <a:pPr eaLnBrk="1" hangingPunct="1"/>
            <a:r>
              <a:rPr lang="en-US" sz="2000">
                <a:latin typeface="Calibri" pitchFamily="-65" charset="0"/>
              </a:rPr>
              <a:t>    Case </a:t>
            </a:r>
            <a:r>
              <a:rPr lang="en-US" sz="2000" i="1">
                <a:latin typeface="Calibri" pitchFamily="-65" charset="0"/>
              </a:rPr>
              <a:t>z</a:t>
            </a:r>
            <a:endParaRPr lang="en-US" sz="2000">
              <a:latin typeface="Calibri" pitchFamily="-65" charset="0"/>
            </a:endParaRPr>
          </a:p>
          <a:p>
            <a:pPr eaLnBrk="1" hangingPunct="1"/>
            <a:r>
              <a:rPr lang="en-US" sz="2000">
                <a:latin typeface="Calibri" pitchFamily="-65" charset="0"/>
              </a:rPr>
              <a:t>         statements-z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    Case </a:t>
            </a:r>
            <a:r>
              <a:rPr lang="en-US" sz="2000" i="1">
                <a:latin typeface="Calibri" pitchFamily="-65" charset="0"/>
              </a:rPr>
              <a:t>else</a:t>
            </a:r>
            <a:endParaRPr lang="en-US" sz="2000">
              <a:latin typeface="Calibri" pitchFamily="-65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        statements-else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alibri" pitchFamily="-65" charset="0"/>
              </a:rPr>
              <a:t>End Select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>
              <a:latin typeface="Calibri" pitchFamily="-65" charset="0"/>
            </a:endParaRPr>
          </a:p>
        </p:txBody>
      </p:sp>
      <p:grpSp>
        <p:nvGrpSpPr>
          <p:cNvPr id="52228" name="Group 66"/>
          <p:cNvGrpSpPr>
            <a:grpSpLocks/>
          </p:cNvGrpSpPr>
          <p:nvPr/>
        </p:nvGrpSpPr>
        <p:grpSpPr bwMode="auto">
          <a:xfrm>
            <a:off x="4414838" y="1646238"/>
            <a:ext cx="4508500" cy="4991100"/>
            <a:chOff x="2624" y="1048"/>
            <a:chExt cx="2840" cy="3144"/>
          </a:xfrm>
        </p:grpSpPr>
        <p:sp>
          <p:nvSpPr>
            <p:cNvPr id="52229" name="Rectangle 63"/>
            <p:cNvSpPr>
              <a:spLocks noChangeArrowheads="1"/>
            </p:cNvSpPr>
            <p:nvPr/>
          </p:nvSpPr>
          <p:spPr bwMode="auto">
            <a:xfrm>
              <a:off x="2624" y="1048"/>
              <a:ext cx="2840" cy="3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0" name="Line 36"/>
            <p:cNvSpPr>
              <a:spLocks noChangeShapeType="1"/>
            </p:cNvSpPr>
            <p:nvPr/>
          </p:nvSpPr>
          <p:spPr bwMode="auto">
            <a:xfrm>
              <a:off x="3221" y="2483"/>
              <a:ext cx="0" cy="269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1" name="Line 37"/>
            <p:cNvSpPr>
              <a:spLocks noChangeShapeType="1"/>
            </p:cNvSpPr>
            <p:nvPr/>
          </p:nvSpPr>
          <p:spPr bwMode="auto">
            <a:xfrm>
              <a:off x="5171" y="1550"/>
              <a:ext cx="0" cy="23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2" name="Line 38"/>
            <p:cNvSpPr>
              <a:spLocks noChangeShapeType="1"/>
            </p:cNvSpPr>
            <p:nvPr/>
          </p:nvSpPr>
          <p:spPr bwMode="auto">
            <a:xfrm>
              <a:off x="3238" y="3853"/>
              <a:ext cx="1939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3" name="AutoShape 39"/>
            <p:cNvSpPr>
              <a:spLocks noChangeArrowheads="1"/>
            </p:cNvSpPr>
            <p:nvPr/>
          </p:nvSpPr>
          <p:spPr bwMode="auto">
            <a:xfrm>
              <a:off x="3784" y="1408"/>
              <a:ext cx="1089" cy="306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pitchFamily="-65" charset="0"/>
                </a:rPr>
                <a:t>Case </a:t>
              </a:r>
              <a:r>
                <a:rPr lang="en-US" i="1">
                  <a:latin typeface="Times New Roman" pitchFamily="-65" charset="0"/>
                </a:rPr>
                <a:t>a actions</a:t>
              </a:r>
            </a:p>
          </p:txBody>
        </p:sp>
        <p:sp>
          <p:nvSpPr>
            <p:cNvPr id="52234" name="Line 40"/>
            <p:cNvSpPr>
              <a:spLocks noChangeShapeType="1"/>
            </p:cNvSpPr>
            <p:nvPr/>
          </p:nvSpPr>
          <p:spPr bwMode="auto">
            <a:xfrm>
              <a:off x="3476" y="1542"/>
              <a:ext cx="30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5" name="Line 41"/>
            <p:cNvSpPr>
              <a:spLocks noChangeShapeType="1"/>
            </p:cNvSpPr>
            <p:nvPr/>
          </p:nvSpPr>
          <p:spPr bwMode="auto">
            <a:xfrm>
              <a:off x="3205" y="1131"/>
              <a:ext cx="0" cy="269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6" name="AutoShape 42"/>
            <p:cNvSpPr>
              <a:spLocks noChangeArrowheads="1"/>
            </p:cNvSpPr>
            <p:nvPr/>
          </p:nvSpPr>
          <p:spPr bwMode="auto">
            <a:xfrm>
              <a:off x="2936" y="1384"/>
              <a:ext cx="537" cy="307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Times New Roman" pitchFamily="-65" charset="0"/>
                </a:rPr>
                <a:t>Case </a:t>
              </a:r>
              <a:r>
                <a:rPr lang="en-US" sz="1600" i="1">
                  <a:latin typeface="Times New Roman" pitchFamily="-65" charset="0"/>
                </a:rPr>
                <a:t>a</a:t>
              </a:r>
            </a:p>
          </p:txBody>
        </p:sp>
        <p:sp>
          <p:nvSpPr>
            <p:cNvPr id="52237" name="Line 43"/>
            <p:cNvSpPr>
              <a:spLocks noChangeShapeType="1"/>
            </p:cNvSpPr>
            <p:nvPr/>
          </p:nvSpPr>
          <p:spPr bwMode="auto">
            <a:xfrm>
              <a:off x="3209" y="1685"/>
              <a:ext cx="0" cy="11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8" name="Line 44"/>
            <p:cNvSpPr>
              <a:spLocks noChangeShapeType="1"/>
            </p:cNvSpPr>
            <p:nvPr/>
          </p:nvSpPr>
          <p:spPr bwMode="auto">
            <a:xfrm>
              <a:off x="3217" y="2165"/>
              <a:ext cx="0" cy="11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9" name="AutoShape 45"/>
            <p:cNvSpPr>
              <a:spLocks noChangeArrowheads="1"/>
            </p:cNvSpPr>
            <p:nvPr/>
          </p:nvSpPr>
          <p:spPr bwMode="auto">
            <a:xfrm>
              <a:off x="2936" y="1848"/>
              <a:ext cx="537" cy="307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Times New Roman" pitchFamily="-65" charset="0"/>
                </a:rPr>
                <a:t>Case </a:t>
              </a:r>
              <a:r>
                <a:rPr lang="en-US" sz="1600" i="1">
                  <a:latin typeface="Times New Roman" pitchFamily="-65" charset="0"/>
                </a:rPr>
                <a:t>b</a:t>
              </a:r>
            </a:p>
          </p:txBody>
        </p:sp>
        <p:sp>
          <p:nvSpPr>
            <p:cNvPr id="52240" name="AutoShape 46"/>
            <p:cNvSpPr>
              <a:spLocks noChangeArrowheads="1"/>
            </p:cNvSpPr>
            <p:nvPr/>
          </p:nvSpPr>
          <p:spPr bwMode="auto">
            <a:xfrm>
              <a:off x="2944" y="2728"/>
              <a:ext cx="537" cy="307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Times New Roman" pitchFamily="-65" charset="0"/>
                </a:rPr>
                <a:t>Case </a:t>
              </a:r>
              <a:r>
                <a:rPr lang="en-US" sz="1600" i="1">
                  <a:latin typeface="Times New Roman" pitchFamily="-65" charset="0"/>
                </a:rPr>
                <a:t>z</a:t>
              </a:r>
            </a:p>
          </p:txBody>
        </p:sp>
        <p:sp>
          <p:nvSpPr>
            <p:cNvPr id="52241" name="Line 49"/>
            <p:cNvSpPr>
              <a:spLocks noChangeShapeType="1"/>
            </p:cNvSpPr>
            <p:nvPr/>
          </p:nvSpPr>
          <p:spPr bwMode="auto">
            <a:xfrm>
              <a:off x="4868" y="1542"/>
              <a:ext cx="30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2" name="AutoShape 50"/>
            <p:cNvSpPr>
              <a:spLocks noChangeArrowheads="1"/>
            </p:cNvSpPr>
            <p:nvPr/>
          </p:nvSpPr>
          <p:spPr bwMode="auto">
            <a:xfrm>
              <a:off x="3760" y="1864"/>
              <a:ext cx="1089" cy="306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pitchFamily="-65" charset="0"/>
                </a:rPr>
                <a:t>Case </a:t>
              </a:r>
              <a:r>
                <a:rPr lang="en-US" i="1">
                  <a:latin typeface="Times New Roman" pitchFamily="-65" charset="0"/>
                </a:rPr>
                <a:t>b actions</a:t>
              </a:r>
            </a:p>
          </p:txBody>
        </p:sp>
        <p:sp>
          <p:nvSpPr>
            <p:cNvPr id="52243" name="Line 51"/>
            <p:cNvSpPr>
              <a:spLocks noChangeShapeType="1"/>
            </p:cNvSpPr>
            <p:nvPr/>
          </p:nvSpPr>
          <p:spPr bwMode="auto">
            <a:xfrm>
              <a:off x="3452" y="1998"/>
              <a:ext cx="30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4" name="Line 54"/>
            <p:cNvSpPr>
              <a:spLocks noChangeShapeType="1"/>
            </p:cNvSpPr>
            <p:nvPr/>
          </p:nvSpPr>
          <p:spPr bwMode="auto">
            <a:xfrm>
              <a:off x="4844" y="1998"/>
              <a:ext cx="30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5" name="AutoShape 55"/>
            <p:cNvSpPr>
              <a:spLocks noChangeArrowheads="1"/>
            </p:cNvSpPr>
            <p:nvPr/>
          </p:nvSpPr>
          <p:spPr bwMode="auto">
            <a:xfrm>
              <a:off x="3792" y="2744"/>
              <a:ext cx="1089" cy="306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pitchFamily="-65" charset="0"/>
                </a:rPr>
                <a:t>Case </a:t>
              </a:r>
              <a:r>
                <a:rPr lang="en-US" i="1">
                  <a:latin typeface="Times New Roman" pitchFamily="-65" charset="0"/>
                </a:rPr>
                <a:t>z actions</a:t>
              </a:r>
            </a:p>
          </p:txBody>
        </p:sp>
        <p:sp>
          <p:nvSpPr>
            <p:cNvPr id="52246" name="Line 56"/>
            <p:cNvSpPr>
              <a:spLocks noChangeShapeType="1"/>
            </p:cNvSpPr>
            <p:nvPr/>
          </p:nvSpPr>
          <p:spPr bwMode="auto">
            <a:xfrm>
              <a:off x="3484" y="2878"/>
              <a:ext cx="30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7" name="Line 59"/>
            <p:cNvSpPr>
              <a:spLocks noChangeShapeType="1"/>
            </p:cNvSpPr>
            <p:nvPr/>
          </p:nvSpPr>
          <p:spPr bwMode="auto">
            <a:xfrm>
              <a:off x="4876" y="2878"/>
              <a:ext cx="30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8" name="AutoShape 60"/>
            <p:cNvSpPr>
              <a:spLocks noChangeArrowheads="1"/>
            </p:cNvSpPr>
            <p:nvPr/>
          </p:nvSpPr>
          <p:spPr bwMode="auto">
            <a:xfrm>
              <a:off x="2664" y="3328"/>
              <a:ext cx="1089" cy="306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latin typeface="Times New Roman" pitchFamily="-65" charset="0"/>
                </a:rPr>
                <a:t>Else actions</a:t>
              </a:r>
            </a:p>
          </p:txBody>
        </p:sp>
        <p:sp>
          <p:nvSpPr>
            <p:cNvPr id="52249" name="Line 61"/>
            <p:cNvSpPr>
              <a:spLocks noChangeShapeType="1"/>
            </p:cNvSpPr>
            <p:nvPr/>
          </p:nvSpPr>
          <p:spPr bwMode="auto">
            <a:xfrm>
              <a:off x="3205" y="3643"/>
              <a:ext cx="0" cy="461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0" name="Line 62"/>
            <p:cNvSpPr>
              <a:spLocks noChangeShapeType="1"/>
            </p:cNvSpPr>
            <p:nvPr/>
          </p:nvSpPr>
          <p:spPr bwMode="auto">
            <a:xfrm>
              <a:off x="3213" y="3035"/>
              <a:ext cx="0" cy="269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Introduction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ASCII (ANSI) Character Set</a:t>
            </a:r>
          </a:p>
          <a:p>
            <a:pPr eaLnBrk="1" hangingPunct="1"/>
            <a:r>
              <a:rPr lang="en-US" smtClean="0"/>
              <a:t>Relational Operators</a:t>
            </a:r>
          </a:p>
          <a:p>
            <a:pPr eaLnBrk="1" hangingPunct="1"/>
            <a:r>
              <a:rPr lang="en-US" smtClean="0"/>
              <a:t>Logical Operators</a:t>
            </a:r>
          </a:p>
          <a:p>
            <a:pPr eaLnBrk="1" hangingPunct="1"/>
            <a:r>
              <a:rPr lang="en-US" smtClean="0"/>
              <a:t>Program Control – Selection</a:t>
            </a:r>
          </a:p>
          <a:p>
            <a:pPr lvl="1" eaLnBrk="1" hangingPunct="1"/>
            <a:r>
              <a:rPr lang="en-US" smtClean="0"/>
              <a:t>If/Then, If/Else/Then, 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Summary</a:t>
            </a:r>
          </a:p>
        </p:txBody>
      </p:sp>
      <p:sp>
        <p:nvSpPr>
          <p:cNvPr id="542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ASCII (ANSI) Character Set</a:t>
            </a:r>
          </a:p>
          <a:p>
            <a:pPr eaLnBrk="1" hangingPunct="1"/>
            <a:r>
              <a:rPr lang="en-US" smtClean="0"/>
              <a:t>Relational Operators</a:t>
            </a:r>
          </a:p>
          <a:p>
            <a:pPr eaLnBrk="1" hangingPunct="1"/>
            <a:r>
              <a:rPr lang="en-US" smtClean="0"/>
              <a:t>Logical Operators</a:t>
            </a:r>
          </a:p>
          <a:p>
            <a:pPr eaLnBrk="1" hangingPunct="1"/>
            <a:r>
              <a:rPr lang="en-US" smtClean="0"/>
              <a:t>Program Control – Selection</a:t>
            </a:r>
          </a:p>
          <a:p>
            <a:pPr lvl="1" eaLnBrk="1" hangingPunct="1"/>
            <a:r>
              <a:rPr lang="en-US" smtClean="0"/>
              <a:t>If/Then, If/Else/Then, 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ASCII Characters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All info is stored in the computer as strings of 0’s and 1’s</a:t>
            </a:r>
          </a:p>
          <a:p>
            <a:pPr eaLnBrk="1" hangingPunct="1"/>
            <a:r>
              <a:rPr lang="en-US" sz="2400" smtClean="0"/>
              <a:t>Each character is coded to a binary value</a:t>
            </a:r>
          </a:p>
          <a:p>
            <a:pPr eaLnBrk="1" hangingPunct="1"/>
            <a:r>
              <a:rPr lang="en-US" sz="2400" smtClean="0"/>
              <a:t>ASCII (</a:t>
            </a:r>
            <a:r>
              <a:rPr lang="en-US" sz="2400" b="1" u="sng" smtClean="0"/>
              <a:t>A</a:t>
            </a:r>
            <a:r>
              <a:rPr lang="en-US" sz="2400" smtClean="0"/>
              <a:t>merican </a:t>
            </a:r>
            <a:r>
              <a:rPr lang="en-US" sz="2400" b="1" u="sng" smtClean="0"/>
              <a:t>S</a:t>
            </a:r>
            <a:r>
              <a:rPr lang="en-US" sz="2400" smtClean="0"/>
              <a:t>tandard </a:t>
            </a:r>
            <a:r>
              <a:rPr lang="en-US" sz="2400" b="1" u="sng" smtClean="0"/>
              <a:t>C</a:t>
            </a:r>
            <a:r>
              <a:rPr lang="en-US" sz="2400" smtClean="0"/>
              <a:t>ode for </a:t>
            </a:r>
            <a:r>
              <a:rPr lang="en-US" sz="2400" b="1" u="sng" smtClean="0"/>
              <a:t>I</a:t>
            </a:r>
            <a:r>
              <a:rPr lang="en-US" sz="2400" smtClean="0"/>
              <a:t>nformation </a:t>
            </a:r>
            <a:r>
              <a:rPr lang="en-US" sz="2400" b="1" u="sng" smtClean="0"/>
              <a:t>I</a:t>
            </a:r>
            <a:r>
              <a:rPr lang="en-US" sz="2400" smtClean="0"/>
              <a:t>nterchange)</a:t>
            </a:r>
          </a:p>
          <a:p>
            <a:pPr eaLnBrk="1" hangingPunct="1"/>
            <a:r>
              <a:rPr lang="en-US" sz="2400" smtClean="0"/>
              <a:t>Codes 33 to 126, represent letters, digits, punctuation marks, and a few miscellaneous symbols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   ,---.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,.'-.   \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( ( ,'"""""-.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`,X          `.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/` `           `._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(            ,   ,_\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|          ,---.,'o `.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|         / o   \     )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\ ,.    (      .____,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\| \    \____,'     \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'`'\  \        _,____,'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\  ,--      ,-'     \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( C     ,'         \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 `--'  .'           |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   |   |         .O |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 __|    \        ,-'_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/ `L     `._  _,'  ' `.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/    `--.._  `',.   _\  `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`-.       /\  | `. ( ,\  \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_/  `-._  /  \ |--'  (     \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'  `-.   `'    \/\`.   `.    )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r>
              <a:rPr lang="en-US" sz="1000" smtClean="0">
                <a:latin typeface="Courier New" pitchFamily="-65" charset="0"/>
              </a:rPr>
              <a:t>               \  -hrr-    \ `.  |    | 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1000" smtClean="0">
              <a:latin typeface="Courier New" pitchFamily="-65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892800" y="5499100"/>
            <a:ext cx="2384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http://www.chris.com/ASCII/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" descr="asciitable5v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6563" y="230188"/>
            <a:ext cx="5981700" cy="65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AutoShap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743200" cy="4503738"/>
          </a:xfrm>
        </p:spPr>
        <p:txBody>
          <a:bodyPr/>
          <a:lstStyle/>
          <a:p>
            <a:pPr algn="l" eaLnBrk="1" hangingPunct="1"/>
            <a:r>
              <a:rPr lang="en-US" b="1" smtClean="0"/>
              <a:t>ASCII Character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0" descr="asciitable5vf"/>
          <p:cNvPicPr>
            <a:picLocks noChangeAspect="1" noChangeArrowheads="1"/>
          </p:cNvPicPr>
          <p:nvPr/>
        </p:nvPicPr>
        <p:blipFill>
          <a:blip r:embed="rId3"/>
          <a:srcRect b="85352"/>
          <a:stretch>
            <a:fillRect/>
          </a:stretch>
        </p:blipFill>
        <p:spPr bwMode="auto">
          <a:xfrm>
            <a:off x="2487613" y="1038225"/>
            <a:ext cx="59801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ASCII Character Set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78063"/>
            <a:ext cx="8229600" cy="412273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Chr(</a:t>
            </a:r>
            <a:r>
              <a:rPr lang="en-US" i="1" dirty="0" err="1" smtClean="0">
                <a:ea typeface="+mn-ea"/>
                <a:cs typeface="+mn-cs"/>
              </a:rPr>
              <a:t>n</a:t>
            </a:r>
            <a:r>
              <a:rPr lang="en-US" dirty="0" smtClean="0">
                <a:ea typeface="+mn-ea"/>
                <a:cs typeface="+mn-cs"/>
              </a:rPr>
              <a:t>) = character with ASCII value </a:t>
            </a:r>
            <a:r>
              <a:rPr lang="en-US" i="1" dirty="0" err="1" smtClean="0">
                <a:ea typeface="+mn-ea"/>
                <a:cs typeface="+mn-cs"/>
              </a:rPr>
              <a:t>n</a:t>
            </a:r>
            <a:r>
              <a:rPr lang="en-US" dirty="0" smtClean="0">
                <a:ea typeface="+mn-ea"/>
                <a:cs typeface="+mn-cs"/>
              </a:rPr>
              <a:t> (0 &lt; </a:t>
            </a:r>
            <a:r>
              <a:rPr lang="en-US" i="1" dirty="0" err="1" smtClean="0">
                <a:ea typeface="+mn-ea"/>
                <a:cs typeface="+mn-cs"/>
              </a:rPr>
              <a:t>n</a:t>
            </a:r>
            <a:r>
              <a:rPr lang="en-US" dirty="0" smtClean="0">
                <a:ea typeface="+mn-ea"/>
                <a:cs typeface="+mn-cs"/>
              </a:rPr>
              <a:t> &lt; 255)</a:t>
            </a:r>
            <a:endParaRPr lang="en-US" i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Asc(</a:t>
            </a:r>
            <a:r>
              <a:rPr lang="en-US" i="1" dirty="0" err="1" smtClean="0">
                <a:ea typeface="+mn-ea"/>
                <a:cs typeface="+mn-cs"/>
              </a:rPr>
              <a:t>str</a:t>
            </a:r>
            <a:r>
              <a:rPr lang="en-US" dirty="0" smtClean="0">
                <a:ea typeface="+mn-ea"/>
                <a:cs typeface="+mn-cs"/>
              </a:rPr>
              <a:t>) = ASCII value of the first character of </a:t>
            </a:r>
            <a:r>
              <a:rPr lang="en-US" i="1" dirty="0" err="1" smtClean="0">
                <a:ea typeface="+mn-ea"/>
                <a:cs typeface="+mn-cs"/>
              </a:rPr>
              <a:t>str</a:t>
            </a:r>
            <a:endParaRPr lang="en-US" i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TextBox1.Text = Chr(65) displays “</a:t>
            </a:r>
            <a:r>
              <a:rPr lang="en-US" i="1" dirty="0" smtClean="0">
                <a:ea typeface="+mn-ea"/>
                <a:cs typeface="+mn-cs"/>
              </a:rPr>
              <a:t>A</a:t>
            </a:r>
            <a:r>
              <a:rPr lang="en-US" dirty="0" smtClean="0">
                <a:ea typeface="+mn-ea"/>
                <a:cs typeface="+mn-cs"/>
              </a:rPr>
              <a:t>”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ListBox1.Items.Add(Asc(“</a:t>
            </a:r>
            <a:r>
              <a:rPr lang="en-US" i="1" dirty="0" smtClean="0">
                <a:ea typeface="+mn-ea"/>
                <a:cs typeface="+mn-cs"/>
              </a:rPr>
              <a:t>Apple</a:t>
            </a:r>
            <a:r>
              <a:rPr lang="en-US" dirty="0" smtClean="0">
                <a:ea typeface="+mn-ea"/>
                <a:cs typeface="+mn-cs"/>
              </a:rPr>
              <a:t>”)) displays 65</a:t>
            </a:r>
          </a:p>
        </p:txBody>
      </p:sp>
      <p:sp>
        <p:nvSpPr>
          <p:cNvPr id="6" name="Rectangle 5"/>
          <p:cNvSpPr/>
          <p:nvPr/>
        </p:nvSpPr>
        <p:spPr>
          <a:xfrm>
            <a:off x="5875338" y="1439863"/>
            <a:ext cx="1236662" cy="2365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Relational Operators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1600200"/>
            <a:ext cx="5707063" cy="4525963"/>
          </a:xfrm>
        </p:spPr>
        <p:txBody>
          <a:bodyPr/>
          <a:lstStyle/>
          <a:p>
            <a:pPr eaLnBrk="1" hangingPunct="1">
              <a:buFont typeface="Arial" pitchFamily="-65" charset="0"/>
              <a:buNone/>
            </a:pPr>
            <a:r>
              <a:rPr lang="en-US" smtClean="0"/>
              <a:t>=			equal to</a:t>
            </a:r>
          </a:p>
          <a:p>
            <a:pPr eaLnBrk="1" hangingPunct="1">
              <a:buFont typeface="Arial" pitchFamily="-65" charset="0"/>
              <a:buNone/>
            </a:pPr>
            <a:r>
              <a:rPr lang="en-US" smtClean="0"/>
              <a:t>&lt;&gt;	not equal to</a:t>
            </a:r>
          </a:p>
          <a:p>
            <a:pPr eaLnBrk="1" hangingPunct="1">
              <a:buFont typeface="Arial" pitchFamily="-65" charset="0"/>
              <a:buNone/>
            </a:pPr>
            <a:r>
              <a:rPr lang="en-US" smtClean="0"/>
              <a:t>&lt;			less than</a:t>
            </a:r>
          </a:p>
          <a:p>
            <a:pPr eaLnBrk="1" hangingPunct="1">
              <a:buFont typeface="Arial" pitchFamily="-65" charset="0"/>
              <a:buNone/>
            </a:pPr>
            <a:r>
              <a:rPr lang="en-US" smtClean="0"/>
              <a:t>&gt;			greater than</a:t>
            </a:r>
          </a:p>
          <a:p>
            <a:pPr eaLnBrk="1" hangingPunct="1">
              <a:buFont typeface="Arial" pitchFamily="-65" charset="0"/>
              <a:buNone/>
            </a:pPr>
            <a:r>
              <a:rPr lang="en-US" smtClean="0"/>
              <a:t>&lt;=	less than equal to</a:t>
            </a:r>
          </a:p>
          <a:p>
            <a:pPr eaLnBrk="1" hangingPunct="1">
              <a:buFont typeface="Arial" pitchFamily="-65" charset="0"/>
              <a:buNone/>
            </a:pPr>
            <a:r>
              <a:rPr lang="en-US" smtClean="0"/>
              <a:t>&gt;=	greater than equal to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914900" y="2409825"/>
            <a:ext cx="37084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65" charset="2"/>
              <a:buChar char="l"/>
            </a:pPr>
            <a:r>
              <a:rPr lang="en-US" sz="2400"/>
              <a:t>All relational operators have equal precedence and are evaluated left to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- Relational Operators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60500"/>
            <a:ext cx="3225800" cy="2984500"/>
          </a:xfrm>
          <a:ln w="19050"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 typeface="Arial" pitchFamily="-65" charset="0"/>
              <a:buNone/>
            </a:pPr>
            <a:r>
              <a:rPr lang="en-US" b="1" i="1" u="sng" smtClean="0"/>
              <a:t>True or false?</a:t>
            </a:r>
          </a:p>
          <a:p>
            <a:pPr lvl="1" eaLnBrk="1" hangingPunct="1">
              <a:buFont typeface="Arial" pitchFamily="-65" charset="0"/>
              <a:buNone/>
            </a:pPr>
            <a:r>
              <a:rPr lang="en-US" sz="2400" smtClean="0"/>
              <a:t>1 &lt; = 1</a:t>
            </a:r>
          </a:p>
          <a:p>
            <a:pPr lvl="1" eaLnBrk="1" hangingPunct="1">
              <a:buFont typeface="Arial" pitchFamily="-65" charset="0"/>
              <a:buNone/>
            </a:pPr>
            <a:r>
              <a:rPr lang="en-US" sz="2400" smtClean="0"/>
              <a:t>1 &lt; 1</a:t>
            </a:r>
          </a:p>
          <a:p>
            <a:pPr lvl="1" eaLnBrk="1" hangingPunct="1">
              <a:buFont typeface="Arial" pitchFamily="-65" charset="0"/>
              <a:buNone/>
            </a:pPr>
            <a:r>
              <a:rPr lang="en-US" sz="2400" smtClean="0"/>
              <a:t>“car” &lt; “cat”</a:t>
            </a:r>
          </a:p>
          <a:p>
            <a:pPr lvl="1" eaLnBrk="1" hangingPunct="1">
              <a:buFont typeface="Arial" pitchFamily="-65" charset="0"/>
              <a:buNone/>
            </a:pPr>
            <a:r>
              <a:rPr lang="en-US" sz="2400" smtClean="0"/>
              <a:t>“Dog” &lt; “dog”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4140200" y="2195513"/>
            <a:ext cx="5003800" cy="3198812"/>
            <a:chOff x="2070100" y="2017713"/>
            <a:chExt cx="5003800" cy="3198812"/>
          </a:xfrm>
        </p:grpSpPr>
        <p:sp>
          <p:nvSpPr>
            <p:cNvPr id="27654" name="Rectangle 7"/>
            <p:cNvSpPr>
              <a:spLocks noChangeArrowheads="1"/>
            </p:cNvSpPr>
            <p:nvPr/>
          </p:nvSpPr>
          <p:spPr bwMode="auto">
            <a:xfrm>
              <a:off x="2120900" y="2657475"/>
              <a:ext cx="2971800" cy="639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Times New Roman" pitchFamily="-65" charset="0"/>
                  <a:cs typeface="Times New Roman" pitchFamily="-65" charset="0"/>
                </a:rPr>
                <a:t>5  =  1</a:t>
              </a:r>
              <a:endParaRPr lang="en-US" sz="2400"/>
            </a:p>
          </p:txBody>
        </p:sp>
        <p:sp>
          <p:nvSpPr>
            <p:cNvPr id="27655" name="Rectangle 8"/>
            <p:cNvSpPr>
              <a:spLocks noChangeArrowheads="1"/>
            </p:cNvSpPr>
            <p:nvPr/>
          </p:nvSpPr>
          <p:spPr bwMode="auto">
            <a:xfrm>
              <a:off x="5092700" y="2657475"/>
              <a:ext cx="1828800" cy="639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Times New Roman" pitchFamily="-65" charset="0"/>
                  <a:cs typeface="Times New Roman" pitchFamily="-65" charset="0"/>
                </a:rPr>
                <a:t>0 (false)</a:t>
              </a:r>
            </a:p>
            <a:p>
              <a:pPr algn="ctr"/>
              <a:endParaRPr lang="en-US" sz="2400"/>
            </a:p>
          </p:txBody>
        </p:sp>
        <p:sp>
          <p:nvSpPr>
            <p:cNvPr id="27656" name="Rectangle 9"/>
            <p:cNvSpPr>
              <a:spLocks noChangeArrowheads="1"/>
            </p:cNvSpPr>
            <p:nvPr/>
          </p:nvSpPr>
          <p:spPr bwMode="auto">
            <a:xfrm>
              <a:off x="2120900" y="3297238"/>
              <a:ext cx="2971800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Times New Roman" pitchFamily="-65" charset="0"/>
                  <a:cs typeface="Times New Roman" pitchFamily="-65" charset="0"/>
                </a:rPr>
                <a:t>5  &gt;  1</a:t>
              </a:r>
              <a:endParaRPr lang="en-US" sz="2400"/>
            </a:p>
          </p:txBody>
        </p:sp>
        <p:sp>
          <p:nvSpPr>
            <p:cNvPr id="27657" name="Rectangle 10"/>
            <p:cNvSpPr>
              <a:spLocks noChangeArrowheads="1"/>
            </p:cNvSpPr>
            <p:nvPr/>
          </p:nvSpPr>
          <p:spPr bwMode="auto">
            <a:xfrm>
              <a:off x="5092700" y="3297238"/>
              <a:ext cx="1828800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Times New Roman" pitchFamily="-65" charset="0"/>
                  <a:cs typeface="Times New Roman" pitchFamily="-65" charset="0"/>
                </a:rPr>
                <a:t>1 (true)</a:t>
              </a:r>
            </a:p>
            <a:p>
              <a:pPr algn="ctr"/>
              <a:endParaRPr lang="en-US" sz="2400"/>
            </a:p>
          </p:txBody>
        </p:sp>
        <p:sp>
          <p:nvSpPr>
            <p:cNvPr id="27658" name="Rectangle 11"/>
            <p:cNvSpPr>
              <a:spLocks noChangeArrowheads="1"/>
            </p:cNvSpPr>
            <p:nvPr/>
          </p:nvSpPr>
          <p:spPr bwMode="auto">
            <a:xfrm>
              <a:off x="2120900" y="3937000"/>
              <a:ext cx="2971800" cy="639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Times New Roman" pitchFamily="-65" charset="0"/>
                  <a:cs typeface="Times New Roman" pitchFamily="-65" charset="0"/>
                </a:rPr>
                <a:t>5  &lt;&gt;  1</a:t>
              </a:r>
              <a:endParaRPr lang="en-US" sz="2400"/>
            </a:p>
          </p:txBody>
        </p:sp>
        <p:sp>
          <p:nvSpPr>
            <p:cNvPr id="27659" name="Rectangle 12"/>
            <p:cNvSpPr>
              <a:spLocks noChangeArrowheads="1"/>
            </p:cNvSpPr>
            <p:nvPr/>
          </p:nvSpPr>
          <p:spPr bwMode="auto">
            <a:xfrm>
              <a:off x="5092700" y="3937000"/>
              <a:ext cx="1828800" cy="639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Times New Roman" pitchFamily="-65" charset="0"/>
                  <a:cs typeface="Times New Roman" pitchFamily="-65" charset="0"/>
                </a:rPr>
                <a:t>1 (true)</a:t>
              </a:r>
            </a:p>
            <a:p>
              <a:pPr algn="ctr"/>
              <a:endParaRPr lang="en-US" sz="2400"/>
            </a:p>
          </p:txBody>
        </p:sp>
        <p:grpSp>
          <p:nvGrpSpPr>
            <p:cNvPr id="27660" name="Group 16"/>
            <p:cNvGrpSpPr>
              <a:grpSpLocks/>
            </p:cNvGrpSpPr>
            <p:nvPr/>
          </p:nvGrpSpPr>
          <p:grpSpPr bwMode="auto">
            <a:xfrm>
              <a:off x="2070100" y="2017713"/>
              <a:ext cx="3073400" cy="639762"/>
              <a:chOff x="0" y="0"/>
              <a:chExt cx="1936" cy="403"/>
            </a:xfrm>
          </p:grpSpPr>
          <p:sp>
            <p:nvSpPr>
              <p:cNvPr id="27670" name="Rectangle 5"/>
              <p:cNvSpPr>
                <a:spLocks noChangeArrowheads="1"/>
              </p:cNvSpPr>
              <p:nvPr/>
            </p:nvSpPr>
            <p:spPr bwMode="auto">
              <a:xfrm>
                <a:off x="32" y="0"/>
                <a:ext cx="187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b="1" i="1" u="sng">
                    <a:ea typeface="Times New Roman" pitchFamily="-65" charset="0"/>
                    <a:cs typeface="Times New Roman" pitchFamily="-65" charset="0"/>
                  </a:rPr>
                  <a:t>Expression</a:t>
                </a:r>
                <a:endParaRPr lang="en-US" sz="2800" i="1" u="sng">
                  <a:ea typeface="Times New Roman" pitchFamily="-65" charset="0"/>
                  <a:cs typeface="Times New Roman" pitchFamily="-65" charset="0"/>
                </a:endParaRPr>
              </a:p>
              <a:p>
                <a:pPr algn="ctr"/>
                <a:endParaRPr lang="en-US" sz="2800" u="sng"/>
              </a:p>
            </p:txBody>
          </p:sp>
          <p:sp>
            <p:nvSpPr>
              <p:cNvPr id="2767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3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661" name="Group 18"/>
            <p:cNvGrpSpPr>
              <a:grpSpLocks/>
            </p:cNvGrpSpPr>
            <p:nvPr/>
          </p:nvGrpSpPr>
          <p:grpSpPr bwMode="auto">
            <a:xfrm>
              <a:off x="5143500" y="2017713"/>
              <a:ext cx="1930400" cy="639762"/>
              <a:chOff x="1936" y="0"/>
              <a:chExt cx="1216" cy="403"/>
            </a:xfrm>
          </p:grpSpPr>
          <p:sp>
            <p:nvSpPr>
              <p:cNvPr id="27668" name="Rectangle 6"/>
              <p:cNvSpPr>
                <a:spLocks noChangeArrowheads="1"/>
              </p:cNvSpPr>
              <p:nvPr/>
            </p:nvSpPr>
            <p:spPr bwMode="auto">
              <a:xfrm>
                <a:off x="1968" y="0"/>
                <a:ext cx="115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b="1" i="1" u="sng">
                    <a:ea typeface="Times New Roman" pitchFamily="-65" charset="0"/>
                    <a:cs typeface="Times New Roman" pitchFamily="-65" charset="0"/>
                  </a:rPr>
                  <a:t>Result</a:t>
                </a:r>
                <a:endParaRPr lang="en-US" sz="2800" i="1" u="sng">
                  <a:ea typeface="Times New Roman" pitchFamily="-65" charset="0"/>
                  <a:cs typeface="Times New Roman" pitchFamily="-65" charset="0"/>
                </a:endParaRPr>
              </a:p>
              <a:p>
                <a:pPr algn="ctr"/>
                <a:endParaRPr lang="en-US" sz="2800" u="sng"/>
              </a:p>
            </p:txBody>
          </p:sp>
          <p:sp>
            <p:nvSpPr>
              <p:cNvPr id="27669" name="Rectangle 17"/>
              <p:cNvSpPr>
                <a:spLocks noChangeArrowheads="1"/>
              </p:cNvSpPr>
              <p:nvPr/>
            </p:nvSpPr>
            <p:spPr bwMode="auto">
              <a:xfrm>
                <a:off x="1936" y="0"/>
                <a:ext cx="121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662" name="Group 20"/>
            <p:cNvGrpSpPr>
              <a:grpSpLocks/>
            </p:cNvGrpSpPr>
            <p:nvPr/>
          </p:nvGrpSpPr>
          <p:grpSpPr bwMode="auto">
            <a:xfrm>
              <a:off x="2070100" y="4576763"/>
              <a:ext cx="3073400" cy="639762"/>
              <a:chOff x="0" y="1612"/>
              <a:chExt cx="1936" cy="403"/>
            </a:xfrm>
          </p:grpSpPr>
          <p:sp>
            <p:nvSpPr>
              <p:cNvPr id="27666" name="Rectangle 13"/>
              <p:cNvSpPr>
                <a:spLocks noChangeArrowheads="1"/>
              </p:cNvSpPr>
              <p:nvPr/>
            </p:nvSpPr>
            <p:spPr bwMode="auto">
              <a:xfrm>
                <a:off x="32" y="1612"/>
                <a:ext cx="187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ea typeface="Times New Roman" pitchFamily="-65" charset="0"/>
                    <a:cs typeface="Times New Roman" pitchFamily="-65" charset="0"/>
                  </a:rPr>
                  <a:t>5 + 10  =  3 * 5</a:t>
                </a:r>
                <a:endParaRPr lang="en-US" sz="2400"/>
              </a:p>
            </p:txBody>
          </p:sp>
          <p:sp>
            <p:nvSpPr>
              <p:cNvPr id="27667" name="Rectangle 19"/>
              <p:cNvSpPr>
                <a:spLocks noChangeArrowheads="1"/>
              </p:cNvSpPr>
              <p:nvPr/>
            </p:nvSpPr>
            <p:spPr bwMode="auto">
              <a:xfrm>
                <a:off x="0" y="1612"/>
                <a:ext cx="193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663" name="Group 22"/>
            <p:cNvGrpSpPr>
              <a:grpSpLocks/>
            </p:cNvGrpSpPr>
            <p:nvPr/>
          </p:nvGrpSpPr>
          <p:grpSpPr bwMode="auto">
            <a:xfrm>
              <a:off x="5143500" y="4576763"/>
              <a:ext cx="1930400" cy="639762"/>
              <a:chOff x="1936" y="1612"/>
              <a:chExt cx="1216" cy="403"/>
            </a:xfrm>
          </p:grpSpPr>
          <p:sp>
            <p:nvSpPr>
              <p:cNvPr id="27664" name="Rectangle 14"/>
              <p:cNvSpPr>
                <a:spLocks noChangeArrowheads="1"/>
              </p:cNvSpPr>
              <p:nvPr/>
            </p:nvSpPr>
            <p:spPr bwMode="auto">
              <a:xfrm>
                <a:off x="1968" y="1612"/>
                <a:ext cx="115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ea typeface="Times New Roman" pitchFamily="-65" charset="0"/>
                    <a:cs typeface="Times New Roman" pitchFamily="-65" charset="0"/>
                  </a:rPr>
                  <a:t>1 (true)</a:t>
                </a:r>
              </a:p>
              <a:p>
                <a:pPr algn="ctr"/>
                <a:endParaRPr lang="en-US" sz="2400"/>
              </a:p>
            </p:txBody>
          </p:sp>
          <p:sp>
            <p:nvSpPr>
              <p:cNvPr id="27665" name="Rectangle 21"/>
              <p:cNvSpPr>
                <a:spLocks noChangeArrowheads="1"/>
              </p:cNvSpPr>
              <p:nvPr/>
            </p:nvSpPr>
            <p:spPr bwMode="auto">
              <a:xfrm>
                <a:off x="1936" y="1612"/>
                <a:ext cx="121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" name="Rectangle 22"/>
          <p:cNvSpPr/>
          <p:nvPr/>
        </p:nvSpPr>
        <p:spPr>
          <a:xfrm>
            <a:off x="4368800" y="2159000"/>
            <a:ext cx="4584700" cy="3175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Logical Operators</a:t>
            </a:r>
          </a:p>
        </p:txBody>
      </p:sp>
      <p:graphicFrame>
        <p:nvGraphicFramePr>
          <p:cNvPr id="114738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8424"/>
        </p:xfrm>
        <a:graphic>
          <a:graphicData uri="http://schemas.openxmlformats.org/drawingml/2006/table">
            <a:tbl>
              <a:tblPr/>
              <a:tblGrid>
                <a:gridCol w="1630363"/>
                <a:gridCol w="2693987"/>
                <a:gridCol w="2347913"/>
                <a:gridCol w="1557337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Operator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Description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Example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Result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And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Both sides must be true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 And 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F And 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One side or other must be true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 Or 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F Or 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Not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Negates truth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Not (T)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Logical Operators</a:t>
            </a:r>
          </a:p>
        </p:txBody>
      </p:sp>
      <p:graphicFrame>
        <p:nvGraphicFramePr>
          <p:cNvPr id="105578" name="Group 106"/>
          <p:cNvGraphicFramePr>
            <a:graphicFrameLocks noGrp="1"/>
          </p:cNvGraphicFramePr>
          <p:nvPr>
            <p:ph type="tbl" idx="1"/>
          </p:nvPr>
        </p:nvGraphicFramePr>
        <p:xfrm>
          <a:off x="838200" y="2582863"/>
          <a:ext cx="7693023" cy="2286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82705"/>
                <a:gridCol w="1281102"/>
                <a:gridCol w="1282705"/>
                <a:gridCol w="1282705"/>
                <a:gridCol w="1281101"/>
                <a:gridCol w="1282705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not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and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or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marL="92355" marR="92355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959</Words>
  <Application>Microsoft PowerPoint</Application>
  <PresentationFormat>On-screen Show (4:3)</PresentationFormat>
  <Paragraphs>253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ＭＳ Ｐゴシック</vt:lpstr>
      <vt:lpstr>Calibri</vt:lpstr>
      <vt:lpstr>Times New Roman</vt:lpstr>
      <vt:lpstr>Courier New</vt:lpstr>
      <vt:lpstr>Wingdings</vt:lpstr>
      <vt:lpstr>Office Theme</vt:lpstr>
      <vt:lpstr>Control Structures: Selection</vt:lpstr>
      <vt:lpstr>Introduction</vt:lpstr>
      <vt:lpstr>ASCII Characters </vt:lpstr>
      <vt:lpstr>ASCII Character Set</vt:lpstr>
      <vt:lpstr>ASCII Character Set</vt:lpstr>
      <vt:lpstr>Relational Operators</vt:lpstr>
      <vt:lpstr>Example - Relational Operators</vt:lpstr>
      <vt:lpstr>Logical Operators</vt:lpstr>
      <vt:lpstr>Logical Operators</vt:lpstr>
      <vt:lpstr>Examples </vt:lpstr>
      <vt:lpstr>Order of Operations</vt:lpstr>
      <vt:lpstr>Program Control</vt:lpstr>
      <vt:lpstr>Selection:    If – Then</vt:lpstr>
      <vt:lpstr>Selection:   If – Then – Else</vt:lpstr>
      <vt:lpstr>Selection:  If – Then (variations)</vt:lpstr>
      <vt:lpstr>Example</vt:lpstr>
      <vt:lpstr>Example</vt:lpstr>
      <vt:lpstr>Example</vt:lpstr>
      <vt:lpstr>Select Case Statement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311 K - Introduction to Computer Methods</dc:title>
  <dc:creator/>
  <cp:lastModifiedBy>Daene McKinney</cp:lastModifiedBy>
  <cp:revision>202</cp:revision>
  <dcterms:created xsi:type="dcterms:W3CDTF">2008-12-22T20:19:23Z</dcterms:created>
  <dcterms:modified xsi:type="dcterms:W3CDTF">2008-12-22T20:19:31Z</dcterms:modified>
</cp:coreProperties>
</file>