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1" r:id="rId1"/>
  </p:sldMasterIdLst>
  <p:notesMasterIdLst>
    <p:notesMasterId r:id="rId19"/>
  </p:notesMasterIdLst>
  <p:sldIdLst>
    <p:sldId id="256" r:id="rId2"/>
    <p:sldId id="320" r:id="rId3"/>
    <p:sldId id="273" r:id="rId4"/>
    <p:sldId id="289" r:id="rId5"/>
    <p:sldId id="296" r:id="rId6"/>
    <p:sldId id="308" r:id="rId7"/>
    <p:sldId id="310" r:id="rId8"/>
    <p:sldId id="311" r:id="rId9"/>
    <p:sldId id="312" r:id="rId10"/>
    <p:sldId id="313" r:id="rId11"/>
    <p:sldId id="314" r:id="rId12"/>
    <p:sldId id="316" r:id="rId13"/>
    <p:sldId id="317" r:id="rId14"/>
    <p:sldId id="286" r:id="rId15"/>
    <p:sldId id="318" r:id="rId16"/>
    <p:sldId id="319" r:id="rId17"/>
    <p:sldId id="31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FF0000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fld id="{CADD1F44-AEF0-0B4F-8E47-C4A69007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BDA5A-C96C-7A42-8C7B-99090E9D8D4C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D81E5-CB15-4F41-B0FC-B2883D524BD0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940E9-C7DE-2F48-97A4-5FB425CEB153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F2C9F-728B-FC4F-9CF4-50E4E9F867CB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1D8B7-5341-D34C-BD1D-40A4E610B233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71403-B043-5348-8809-E8FF1C5D500B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01F6D-02E3-D247-B1B1-00F77F333D1E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76043-7463-4146-9551-BBDF38AF46F4}" type="slidenum">
              <a:rPr lang="en-US"/>
              <a:pPr/>
              <a:t>12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5DF42-D1B9-6C4C-9057-24789D10B7EC}" type="slidenum">
              <a:rPr lang="en-US"/>
              <a:pPr/>
              <a:t>14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740D-AFB3-C847-894A-A5D02E9EF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6A29-4F87-F34D-A931-57A57D86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D5C2E-2142-3D4A-8D22-660337FE3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AC1C-0ACD-3B46-AB45-D1031D6C7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974-D2A0-B04B-8659-7B51C9BAE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EB5F-0A3B-584B-A384-72315DC1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3B36-1E77-D14A-8683-530B4EF99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A6E6-9612-FE4D-B3A9-2959AC127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16C9-88B2-6E41-A6A6-27AB0AD80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D9E6-8269-0F4F-A355-4213AEA40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4FD7-B361-8C45-AB5D-28A2E369B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fld id="{DF017B56-A769-9144-A933-E73405AA4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auto">
          <a:xfrm>
            <a:off x="609600" y="1676400"/>
            <a:ext cx="838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Subprograms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CE 311 K - Introduction to Computer Methods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i="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595" dirty="0" smtClean="0">
                <a:ea typeface="+mn-ea"/>
                <a:cs typeface="+mn-cs"/>
              </a:rPr>
              <a:t>Daene C. McKinney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/>
              <a:t>Example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/>
          <a:srcRect l="21388" t="22343" r="22813" b="47275"/>
          <a:stretch>
            <a:fillRect/>
          </a:stretch>
        </p:blipFill>
        <p:spPr bwMode="auto">
          <a:xfrm>
            <a:off x="482600" y="939800"/>
            <a:ext cx="7454900" cy="2832100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/>
          </p:cNvPicPr>
          <p:nvPr/>
        </p:nvPicPr>
        <p:blipFill>
          <a:blip r:embed="rId3"/>
          <a:srcRect l="21198" t="34196" r="32320" b="35422"/>
          <a:stretch>
            <a:fillRect/>
          </a:stretch>
        </p:blipFill>
        <p:spPr bwMode="auto">
          <a:xfrm>
            <a:off x="2705100" y="3873500"/>
            <a:ext cx="6210300" cy="28321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9975"/>
            <a:ext cx="91440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2819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Argument Passing By Value</a:t>
            </a:r>
            <a:endParaRPr lang="en-US" sz="5400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81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b="1" smtClean="0"/>
              <a:t>Pass By Value</a:t>
            </a:r>
          </a:p>
          <a:p>
            <a:pPr lvl="1" eaLnBrk="1" hangingPunct="1"/>
            <a:r>
              <a:rPr lang="en-US" sz="2000" smtClean="0"/>
              <a:t>Sends the </a:t>
            </a:r>
            <a:r>
              <a:rPr lang="en-US" sz="2000" b="1" i="1" u="sng" smtClean="0"/>
              <a:t>value</a:t>
            </a:r>
            <a:r>
              <a:rPr lang="en-US" sz="2000" b="1" i="1" smtClean="0"/>
              <a:t> </a:t>
            </a:r>
            <a:r>
              <a:rPr lang="en-US" sz="2000" smtClean="0"/>
              <a:t>of the argument to the Subprogram</a:t>
            </a:r>
          </a:p>
          <a:p>
            <a:pPr lvl="1" eaLnBrk="1" hangingPunct="1"/>
            <a:r>
              <a:rPr lang="en-US" sz="2000" smtClean="0">
                <a:ea typeface="Times New Roman" pitchFamily="-65" charset="0"/>
                <a:cs typeface="Times New Roman" pitchFamily="-65" charset="0"/>
              </a:rPr>
              <a:t>Argument is evaluated and its value is passed and used </a:t>
            </a:r>
            <a:r>
              <a:rPr lang="en-US" sz="2000" b="1" i="1" u="sng" smtClean="0">
                <a:ea typeface="Times New Roman" pitchFamily="-65" charset="0"/>
                <a:cs typeface="Times New Roman" pitchFamily="-65" charset="0"/>
              </a:rPr>
              <a:t>locally</a:t>
            </a:r>
            <a:r>
              <a:rPr lang="en-US" sz="2000" smtClean="0">
                <a:ea typeface="Times New Roman" pitchFamily="-65" charset="0"/>
                <a:cs typeface="Times New Roman" pitchFamily="-65" charset="0"/>
              </a:rPr>
              <a:t> in the </a:t>
            </a:r>
            <a:r>
              <a:rPr lang="en-US" sz="2000" smtClean="0"/>
              <a:t>Subprogram</a:t>
            </a:r>
          </a:p>
          <a:p>
            <a:pPr lvl="1" eaLnBrk="1" hangingPunct="1"/>
            <a:r>
              <a:rPr lang="en-US" sz="2000" smtClean="0"/>
              <a:t>Subprogram can not change the value of the variable in the calling program</a:t>
            </a:r>
          </a:p>
        </p:txBody>
      </p:sp>
      <p:pic>
        <p:nvPicPr>
          <p:cNvPr id="32772" name="Picture 10"/>
          <p:cNvPicPr>
            <a:picLocks noChangeAspect="1"/>
          </p:cNvPicPr>
          <p:nvPr/>
        </p:nvPicPr>
        <p:blipFill>
          <a:blip r:embed="rId3"/>
          <a:srcRect l="20914" t="31200" r="56273" b="65530"/>
          <a:stretch>
            <a:fillRect/>
          </a:stretch>
        </p:blipFill>
        <p:spPr bwMode="auto">
          <a:xfrm>
            <a:off x="3225800" y="3952875"/>
            <a:ext cx="3048000" cy="3048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2773" name="Picture 10"/>
          <p:cNvPicPr>
            <a:picLocks noChangeAspect="1"/>
          </p:cNvPicPr>
          <p:nvPr/>
        </p:nvPicPr>
        <p:blipFill>
          <a:blip r:embed="rId3"/>
          <a:srcRect l="20914" t="37738" r="32890" b="58992"/>
          <a:stretch>
            <a:fillRect/>
          </a:stretch>
        </p:blipFill>
        <p:spPr bwMode="auto">
          <a:xfrm>
            <a:off x="1778000" y="5019675"/>
            <a:ext cx="6172200" cy="3048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12" idx="4"/>
          </p:cNvCxnSpPr>
          <p:nvPr/>
        </p:nvCxnSpPr>
        <p:spPr>
          <a:xfrm rot="5400000">
            <a:off x="4260850" y="4314825"/>
            <a:ext cx="812800" cy="749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172200" y="5019675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49700" y="5006975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719762" y="4338638"/>
            <a:ext cx="714375" cy="596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59400" y="3889375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75200" y="3902075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78500" y="5397500"/>
            <a:ext cx="584200" cy="482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178300" y="5413375"/>
            <a:ext cx="584200" cy="428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2" name="Rectangle 19"/>
          <p:cNvSpPr>
            <a:spLocks noChangeArrowheads="1"/>
          </p:cNvSpPr>
          <p:nvPr/>
        </p:nvSpPr>
        <p:spPr bwMode="auto">
          <a:xfrm>
            <a:off x="4589463" y="3549650"/>
            <a:ext cx="1403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Arguments</a:t>
            </a:r>
            <a:endParaRPr lang="en-US"/>
          </a:p>
        </p:txBody>
      </p:sp>
      <p:sp>
        <p:nvSpPr>
          <p:cNvPr id="32783" name="Rectangle 20"/>
          <p:cNvSpPr>
            <a:spLocks noChangeArrowheads="1"/>
          </p:cNvSpPr>
          <p:nvPr/>
        </p:nvSpPr>
        <p:spPr bwMode="auto">
          <a:xfrm>
            <a:off x="4627563" y="4667250"/>
            <a:ext cx="1441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Parameters</a:t>
            </a:r>
            <a:endParaRPr lang="en-US"/>
          </a:p>
        </p:txBody>
      </p:sp>
      <p:sp>
        <p:nvSpPr>
          <p:cNvPr id="32784" name="Text Box 24"/>
          <p:cNvSpPr txBox="1">
            <a:spLocks noChangeArrowheads="1"/>
          </p:cNvSpPr>
          <p:nvPr/>
        </p:nvSpPr>
        <p:spPr bwMode="auto">
          <a:xfrm>
            <a:off x="3708400" y="5870575"/>
            <a:ext cx="4076700" cy="738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>
                <a:solidFill>
                  <a:srgbClr val="FF0000"/>
                </a:solidFill>
              </a:rPr>
              <a:t>Sub uses value of parameters locally using values passed from calling program.  We can use different names in the Sub.</a:t>
            </a:r>
          </a:p>
        </p:txBody>
      </p:sp>
      <p:sp>
        <p:nvSpPr>
          <p:cNvPr id="32785" name="Rectangle 24"/>
          <p:cNvSpPr>
            <a:spLocks noChangeArrowheads="1"/>
          </p:cNvSpPr>
          <p:nvPr/>
        </p:nvSpPr>
        <p:spPr bwMode="auto">
          <a:xfrm rot="-2814401">
            <a:off x="4259263" y="4425950"/>
            <a:ext cx="6588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Value</a:t>
            </a:r>
            <a:endParaRPr lang="en-US" sz="1400"/>
          </a:p>
        </p:txBody>
      </p:sp>
      <p:sp>
        <p:nvSpPr>
          <p:cNvPr id="32786" name="Rectangle 25"/>
          <p:cNvSpPr>
            <a:spLocks noChangeArrowheads="1"/>
          </p:cNvSpPr>
          <p:nvPr/>
        </p:nvSpPr>
        <p:spPr bwMode="auto">
          <a:xfrm rot="3074681">
            <a:off x="5859463" y="4375150"/>
            <a:ext cx="6588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Value</a:t>
            </a:r>
            <a:endParaRPr lang="en-US" sz="1400"/>
          </a:p>
        </p:txBody>
      </p:sp>
      <p:sp>
        <p:nvSpPr>
          <p:cNvPr id="29" name="Oval 28"/>
          <p:cNvSpPr/>
          <p:nvPr/>
        </p:nvSpPr>
        <p:spPr>
          <a:xfrm>
            <a:off x="3365500" y="5019675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00700" y="5019675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 – Pass By Value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841500"/>
            <a:ext cx="2476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/>
          </p:cNvPicPr>
          <p:nvPr/>
        </p:nvPicPr>
        <p:blipFill>
          <a:blip r:embed="rId3"/>
          <a:srcRect l="5798" t="31062" r="53043" b="38011"/>
          <a:stretch>
            <a:fillRect/>
          </a:stretch>
        </p:blipFill>
        <p:spPr bwMode="auto">
          <a:xfrm>
            <a:off x="533400" y="2171700"/>
            <a:ext cx="5499100" cy="28829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Pass By Reference</a:t>
            </a:r>
          </a:p>
          <a:p>
            <a:pPr lvl="1" eaLnBrk="1" hangingPunct="1"/>
            <a:r>
              <a:rPr lang="en-US" sz="2000" b="1" i="1" u="sng" smtClean="0"/>
              <a:t>Memory address</a:t>
            </a:r>
            <a:r>
              <a:rPr lang="en-US" sz="2000" smtClean="0"/>
              <a:t> of argument passed</a:t>
            </a:r>
          </a:p>
          <a:p>
            <a:pPr lvl="1" eaLnBrk="1" hangingPunct="1"/>
            <a:r>
              <a:rPr lang="en-US" sz="2000" smtClean="0"/>
              <a:t>Argument value </a:t>
            </a:r>
            <a:r>
              <a:rPr lang="en-US" sz="2000" b="1" i="1" u="sng" smtClean="0"/>
              <a:t>can</a:t>
            </a:r>
            <a:r>
              <a:rPr lang="en-US" sz="2000" smtClean="0"/>
              <a:t> be changed in the Subprogram</a:t>
            </a:r>
          </a:p>
          <a:p>
            <a:pPr lvl="1" eaLnBrk="1" hangingPunct="1"/>
            <a:r>
              <a:rPr lang="en-US" sz="2000" smtClean="0"/>
              <a:t>Value in the calling program is also changed</a:t>
            </a:r>
          </a:p>
        </p:txBody>
      </p:sp>
      <p:pic>
        <p:nvPicPr>
          <p:cNvPr id="35843" name="Picture 19"/>
          <p:cNvPicPr>
            <a:picLocks noChangeAspect="1"/>
          </p:cNvPicPr>
          <p:nvPr/>
        </p:nvPicPr>
        <p:blipFill>
          <a:blip r:embed="rId3"/>
          <a:srcRect l="20627" t="49455" r="38689" b="46866"/>
          <a:stretch>
            <a:fillRect/>
          </a:stretch>
        </p:blipFill>
        <p:spPr bwMode="auto">
          <a:xfrm>
            <a:off x="1714500" y="4965700"/>
            <a:ext cx="5435600" cy="342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5844" name="Picture 18"/>
          <p:cNvPicPr>
            <a:picLocks noChangeAspect="1"/>
          </p:cNvPicPr>
          <p:nvPr/>
        </p:nvPicPr>
        <p:blipFill>
          <a:blip r:embed="rId3"/>
          <a:srcRect l="20627" t="40599" r="38689" b="56267"/>
          <a:stretch>
            <a:fillRect/>
          </a:stretch>
        </p:blipFill>
        <p:spPr bwMode="auto">
          <a:xfrm>
            <a:off x="2235200" y="3276600"/>
            <a:ext cx="5435600" cy="292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58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Argument Passing By Reference</a:t>
            </a:r>
            <a:endParaRPr lang="en-US" sz="5400" b="1"/>
          </a:p>
        </p:txBody>
      </p:sp>
      <p:sp>
        <p:nvSpPr>
          <p:cNvPr id="7" name="Oval 6"/>
          <p:cNvSpPr/>
          <p:nvPr/>
        </p:nvSpPr>
        <p:spPr>
          <a:xfrm>
            <a:off x="3467100" y="4968875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59100" y="4968875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65500" y="3267075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9" name="Text Box 24"/>
          <p:cNvSpPr txBox="1">
            <a:spLocks noChangeArrowheads="1"/>
          </p:cNvSpPr>
          <p:nvPr/>
        </p:nvSpPr>
        <p:spPr bwMode="auto">
          <a:xfrm>
            <a:off x="5346700" y="3584575"/>
            <a:ext cx="3378200" cy="138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>
                <a:solidFill>
                  <a:srgbClr val="FF0000"/>
                </a:solidFill>
              </a:rPr>
              <a:t>Sub uses value of parameters locally using address passed from calling program.  Sub changes value residing at the address of the argument.  This also changes it in the calling program.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65500" y="4076700"/>
            <a:ext cx="596900" cy="520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51" name="Rectangle 25"/>
          <p:cNvSpPr>
            <a:spLocks noChangeArrowheads="1"/>
          </p:cNvSpPr>
          <p:nvPr/>
        </p:nvSpPr>
        <p:spPr bwMode="auto">
          <a:xfrm>
            <a:off x="4025900" y="3714750"/>
            <a:ext cx="595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amt</a:t>
            </a:r>
            <a:endParaRPr lang="en-US"/>
          </a:p>
        </p:txBody>
      </p:sp>
      <p:sp>
        <p:nvSpPr>
          <p:cNvPr id="35852" name="Rectangle 28"/>
          <p:cNvSpPr>
            <a:spLocks noChangeArrowheads="1"/>
          </p:cNvSpPr>
          <p:nvPr/>
        </p:nvSpPr>
        <p:spPr bwMode="auto">
          <a:xfrm>
            <a:off x="4051300" y="4514850"/>
            <a:ext cx="671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num</a:t>
            </a:r>
            <a:endParaRPr lang="en-US"/>
          </a:p>
        </p:txBody>
      </p:sp>
      <p:sp>
        <p:nvSpPr>
          <p:cNvPr id="35853" name="Rectangle 29"/>
          <p:cNvSpPr>
            <a:spLocks noChangeArrowheads="1"/>
          </p:cNvSpPr>
          <p:nvPr/>
        </p:nvSpPr>
        <p:spPr bwMode="auto">
          <a:xfrm>
            <a:off x="2400300" y="4032250"/>
            <a:ext cx="979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Memory</a:t>
            </a:r>
          </a:p>
          <a:p>
            <a:r>
              <a:rPr lang="en-US" sz="1600" b="1">
                <a:solidFill>
                  <a:srgbClr val="FF0000"/>
                </a:solidFill>
              </a:rPr>
              <a:t>address</a:t>
            </a:r>
            <a:endParaRPr lang="en-US" sz="1600"/>
          </a:p>
        </p:txBody>
      </p:sp>
      <p:cxnSp>
        <p:nvCxnSpPr>
          <p:cNvPr id="39" name="Straight Arrow Connector 38"/>
          <p:cNvCxnSpPr/>
          <p:nvPr/>
        </p:nvCxnSpPr>
        <p:spPr>
          <a:xfrm rot="16200000" flipV="1">
            <a:off x="3613150" y="3816350"/>
            <a:ext cx="4064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3359150" y="3829050"/>
            <a:ext cx="406400" cy="381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3625850" y="4756150"/>
            <a:ext cx="4064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V="1">
            <a:off x="3371850" y="4768850"/>
            <a:ext cx="406400" cy="381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 – Pass By Reference</a:t>
            </a: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4450" y="1854200"/>
            <a:ext cx="2476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/>
          </p:cNvPicPr>
          <p:nvPr/>
        </p:nvPicPr>
        <p:blipFill>
          <a:blip r:embed="rId3"/>
          <a:srcRect l="20627" t="31880" r="38689" b="37738"/>
          <a:stretch>
            <a:fillRect/>
          </a:stretch>
        </p:blipFill>
        <p:spPr bwMode="auto">
          <a:xfrm>
            <a:off x="647700" y="2159000"/>
            <a:ext cx="5435600" cy="28321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 – Pass By Reference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600" y="2476500"/>
            <a:ext cx="276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/>
          </p:cNvPicPr>
          <p:nvPr/>
        </p:nvPicPr>
        <p:blipFill>
          <a:blip r:embed="rId3"/>
          <a:srcRect l="20438" t="21661" r="36977" b="37331"/>
          <a:stretch>
            <a:fillRect/>
          </a:stretch>
        </p:blipFill>
        <p:spPr bwMode="auto">
          <a:xfrm>
            <a:off x="304800" y="1612900"/>
            <a:ext cx="5689600" cy="38227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Summary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Modularity</a:t>
            </a:r>
          </a:p>
          <a:p>
            <a:r>
              <a:rPr lang="en-US" smtClean="0"/>
              <a:t>Sub Procedures</a:t>
            </a:r>
          </a:p>
          <a:p>
            <a:r>
              <a:rPr lang="en-US" smtClean="0"/>
              <a:t>Arguments</a:t>
            </a:r>
          </a:p>
          <a:p>
            <a:pPr lvl="1"/>
            <a:r>
              <a:rPr lang="en-US" smtClean="0"/>
              <a:t>Pass By Value</a:t>
            </a:r>
          </a:p>
          <a:p>
            <a:pPr lvl="1"/>
            <a:r>
              <a:rPr lang="en-US" smtClean="0"/>
              <a:t>Pass By Reference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Introduction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Modularity</a:t>
            </a:r>
          </a:p>
          <a:p>
            <a:r>
              <a:rPr lang="en-US" smtClean="0"/>
              <a:t>Sub Procedures</a:t>
            </a:r>
          </a:p>
          <a:p>
            <a:r>
              <a:rPr lang="en-US" smtClean="0"/>
              <a:t>Arguments</a:t>
            </a:r>
          </a:p>
          <a:p>
            <a:pPr lvl="1"/>
            <a:r>
              <a:rPr lang="en-US" smtClean="0"/>
              <a:t>Pass By Value</a:t>
            </a:r>
          </a:p>
          <a:p>
            <a:pPr lvl="1"/>
            <a:r>
              <a:rPr lang="en-US" smtClean="0"/>
              <a:t>Pass By Reference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Modularity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Times New Roman" pitchFamily="-65" charset="0"/>
                <a:cs typeface="Times New Roman" pitchFamily="-65" charset="0"/>
              </a:rPr>
              <a:t>Decompose problems into components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Times New Roman" pitchFamily="-65" charset="0"/>
                <a:cs typeface="Times New Roman" pitchFamily="-65" charset="0"/>
              </a:rPr>
              <a:t>Model how components interact with each other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smtClean="0">
                <a:ea typeface="Times New Roman" pitchFamily="-65" charset="0"/>
                <a:cs typeface="Times New Roman" pitchFamily="-65" charset="0"/>
              </a:rPr>
              <a:t>Subprograms</a:t>
            </a:r>
            <a:r>
              <a:rPr lang="en-US" smtClean="0">
                <a:ea typeface="Times New Roman" pitchFamily="-65" charset="0"/>
                <a:cs typeface="Times New Roman" pitchFamily="-65" charset="0"/>
              </a:rPr>
              <a:t> are used for this decomposition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Times New Roman" pitchFamily="-65" charset="0"/>
                <a:cs typeface="Times New Roman" pitchFamily="-65" charset="0"/>
              </a:rPr>
              <a:t>Independent sections of code that performs specific tasks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Written and tested separately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Times New Roman" pitchFamily="-65" charset="0"/>
                <a:cs typeface="Times New Roman" pitchFamily="-65" charset="0"/>
              </a:rPr>
              <a:t>Easier to maintain and modify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Pre-defined</a:t>
            </a:r>
            <a:r>
              <a:rPr lang="en-US" smtClean="0"/>
              <a:t> libraries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programmer</a:t>
            </a:r>
            <a:r>
              <a:rPr lang="en-US" smtClean="0"/>
              <a:t> defined libraries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1741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28800"/>
            <a:ext cx="3175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6324600" y="4572000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www.tamiya.com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Sub &amp; Functions Procedures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 Procedures</a:t>
            </a:r>
          </a:p>
          <a:p>
            <a:pPr lvl="1" eaLnBrk="1" hangingPunct="1"/>
            <a:r>
              <a:rPr lang="en-US" smtClean="0"/>
              <a:t>Used to perform tasks</a:t>
            </a:r>
          </a:p>
          <a:p>
            <a:pPr lvl="1" eaLnBrk="1" hangingPunct="1"/>
            <a:r>
              <a:rPr lang="en-US" smtClean="0"/>
              <a:t>Can return values in their arguments</a:t>
            </a:r>
          </a:p>
          <a:p>
            <a:pPr lvl="1" eaLnBrk="1" hangingPunct="1"/>
            <a:r>
              <a:rPr lang="en-US" smtClean="0"/>
              <a:t>Used to receive or process input, display output or set properties</a:t>
            </a:r>
          </a:p>
          <a:p>
            <a:pPr eaLnBrk="1" hangingPunct="1"/>
            <a:r>
              <a:rPr lang="en-US" smtClean="0"/>
              <a:t>Function Procedures</a:t>
            </a:r>
          </a:p>
          <a:p>
            <a:pPr lvl="1" eaLnBrk="1" hangingPunct="1"/>
            <a:r>
              <a:rPr lang="en-US" smtClean="0"/>
              <a:t>Return a value in the function name</a:t>
            </a:r>
          </a:p>
          <a:p>
            <a:pPr lvl="1" eaLnBrk="1" hangingPunct="1"/>
            <a:r>
              <a:rPr lang="en-US" smtClean="0"/>
              <a:t>Used for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Sub Procedures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“Sub” procedure</a:t>
            </a:r>
          </a:p>
          <a:p>
            <a:pPr lvl="1" eaLnBrk="1" hangingPunct="1"/>
            <a:r>
              <a:rPr lang="en-US" dirty="0" smtClean="0"/>
              <a:t>is part of a Program</a:t>
            </a:r>
          </a:p>
          <a:p>
            <a:pPr lvl="1" eaLnBrk="1" hangingPunct="1"/>
            <a:r>
              <a:rPr lang="en-US" dirty="0" smtClean="0"/>
              <a:t>performs a task (or 2)</a:t>
            </a:r>
          </a:p>
          <a:p>
            <a:pPr lvl="1" eaLnBrk="1" hangingPunct="1"/>
            <a:r>
              <a:rPr lang="en-US" dirty="0" smtClean="0"/>
              <a:t>has a name</a:t>
            </a:r>
          </a:p>
          <a:p>
            <a:pPr lvl="1" eaLnBrk="1" hangingPunct="1"/>
            <a:r>
              <a:rPr lang="en-US" dirty="0" smtClean="0"/>
              <a:t>is invoked with a “Call” statement</a:t>
            </a:r>
          </a:p>
          <a:p>
            <a:pPr eaLnBrk="1" hangingPunct="1"/>
            <a:r>
              <a:rPr lang="en-US" dirty="0" smtClean="0"/>
              <a:t>A “Sub”</a:t>
            </a:r>
          </a:p>
          <a:p>
            <a:pPr lvl="1" eaLnBrk="1" hangingPunct="1"/>
            <a:r>
              <a:rPr lang="en-US" dirty="0" smtClean="0"/>
              <a:t>has its own code</a:t>
            </a:r>
          </a:p>
          <a:p>
            <a:pPr eaLnBrk="1" hangingPunct="1">
              <a:buFont typeface="Arial" pitchFamily="-65" charset="0"/>
              <a:buNone/>
            </a:pPr>
            <a:endParaRPr lang="en-US" dirty="0" smtClean="0"/>
          </a:p>
        </p:txBody>
      </p:sp>
      <p:sp>
        <p:nvSpPr>
          <p:cNvPr id="21508" name="Text Box 28"/>
          <p:cNvSpPr txBox="1">
            <a:spLocks noChangeArrowheads="1"/>
          </p:cNvSpPr>
          <p:nvPr/>
        </p:nvSpPr>
        <p:spPr bwMode="auto">
          <a:xfrm>
            <a:off x="5715000" y="4419600"/>
            <a:ext cx="2667000" cy="1631950"/>
          </a:xfrm>
          <a:prstGeom prst="rect">
            <a:avLst/>
          </a:prstGeom>
          <a:noFill/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lvl="1" eaLnBrk="1" hangingPunct="1"/>
            <a:r>
              <a:rPr lang="en-US" sz="2000" b="1" dirty="0">
                <a:solidFill>
                  <a:srgbClr val="FF0000"/>
                </a:solidFill>
              </a:rPr>
              <a:t>Sub </a:t>
            </a:r>
            <a:r>
              <a:rPr lang="en-US" sz="2000" b="1" i="1" dirty="0">
                <a:solidFill>
                  <a:srgbClr val="FF0000"/>
                </a:solidFill>
              </a:rPr>
              <a:t>Name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pPr marL="114300" lvl="1" eaLnBrk="1" hangingPunct="1"/>
            <a:endParaRPr lang="en-US" sz="2000" b="1" dirty="0">
              <a:solidFill>
                <a:srgbClr val="FF0000"/>
              </a:solidFill>
            </a:endParaRPr>
          </a:p>
          <a:p>
            <a:pPr marL="114300" lvl="1" eaLnBrk="1" hangingPunct="1"/>
            <a:r>
              <a:rPr lang="en-US" sz="2000" b="1" dirty="0">
                <a:solidFill>
                  <a:srgbClr val="FF0000"/>
                </a:solidFill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</a:rPr>
              <a:t>statement(s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pPr marL="114300" lvl="1" eaLnBrk="1" hangingPunct="1"/>
            <a:endParaRPr lang="en-US" sz="2000" b="1" dirty="0">
              <a:solidFill>
                <a:srgbClr val="FF0000"/>
              </a:solidFill>
            </a:endParaRPr>
          </a:p>
          <a:p>
            <a:pPr marL="114300" lvl="1" eaLnBrk="1" hangingPunct="1"/>
            <a:r>
              <a:rPr lang="en-US" sz="2000" b="1" dirty="0">
                <a:solidFill>
                  <a:srgbClr val="FF0000"/>
                </a:solidFill>
              </a:rPr>
              <a:t>End Sub</a:t>
            </a: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5638800" y="1752600"/>
            <a:ext cx="2743200" cy="2246769"/>
          </a:xfrm>
          <a:prstGeom prst="rect">
            <a:avLst/>
          </a:prstGeom>
          <a:noFill/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lvl="1" eaLnBrk="1" hangingPunct="1"/>
            <a:r>
              <a:rPr lang="en-US" sz="2000" b="1" i="1" dirty="0">
                <a:solidFill>
                  <a:srgbClr val="FF0000"/>
                </a:solidFill>
              </a:rPr>
              <a:t>Program</a:t>
            </a:r>
          </a:p>
          <a:p>
            <a:pPr marL="114300" lvl="1" eaLnBrk="1" hangingPunct="1"/>
            <a:endParaRPr lang="en-US" sz="2000" b="1" i="1" dirty="0">
              <a:solidFill>
                <a:srgbClr val="FF0000"/>
              </a:solidFill>
            </a:endParaRPr>
          </a:p>
          <a:p>
            <a:pPr marL="114300" lvl="1" eaLnBrk="1" hangingPunct="1"/>
            <a:r>
              <a:rPr lang="en-US" sz="2000" b="1" i="1" dirty="0" smtClean="0">
                <a:solidFill>
                  <a:srgbClr val="FF0000"/>
                </a:solidFill>
              </a:rPr>
              <a:t>…</a:t>
            </a:r>
          </a:p>
          <a:p>
            <a:pPr marL="114300" lvl="1" eaLnBrk="1" hangingPunct="1"/>
            <a:r>
              <a:rPr lang="en-US" sz="2000" b="1" i="1" dirty="0">
                <a:solidFill>
                  <a:srgbClr val="FF0000"/>
                </a:solidFill>
              </a:rPr>
              <a:t>Call Name</a:t>
            </a:r>
            <a:r>
              <a:rPr lang="en-US" sz="2000" b="1" dirty="0">
                <a:solidFill>
                  <a:srgbClr val="FF0000"/>
                </a:solidFill>
              </a:rPr>
              <a:t>( 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114300" lvl="1" eaLnBrk="1" hangingPunct="1"/>
            <a:endParaRPr lang="en-US" sz="2000" b="1" i="1" dirty="0" smtClean="0">
              <a:solidFill>
                <a:srgbClr val="FF0000"/>
              </a:solidFill>
            </a:endParaRPr>
          </a:p>
          <a:p>
            <a:pPr marL="114300" lvl="1" eaLnBrk="1" hangingPunct="1"/>
            <a:r>
              <a:rPr lang="en-US" sz="2000" b="1" i="1" dirty="0" smtClean="0">
                <a:solidFill>
                  <a:srgbClr val="FF0000"/>
                </a:solidFill>
              </a:rPr>
              <a:t>…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114300" lvl="1" eaLnBrk="1" hangingPunct="1"/>
            <a:r>
              <a:rPr lang="en-US" sz="2000" b="1" dirty="0">
                <a:solidFill>
                  <a:srgbClr val="FF0000"/>
                </a:solidFill>
              </a:rPr>
              <a:t>End program</a:t>
            </a:r>
          </a:p>
        </p:txBody>
      </p:sp>
      <p:sp>
        <p:nvSpPr>
          <p:cNvPr id="21510" name="AutoShape 23"/>
          <p:cNvSpPr>
            <a:spLocks/>
          </p:cNvSpPr>
          <p:nvPr/>
        </p:nvSpPr>
        <p:spPr bwMode="auto">
          <a:xfrm>
            <a:off x="5410200" y="4495800"/>
            <a:ext cx="76200" cy="1447800"/>
          </a:xfrm>
          <a:prstGeom prst="leftBrace">
            <a:avLst>
              <a:gd name="adj1" fmla="val 158333"/>
              <a:gd name="adj2" fmla="val 50000"/>
            </a:avLst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4038600" y="5029200"/>
            <a:ext cx="1312863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Sub 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procedure</a:t>
            </a:r>
          </a:p>
        </p:txBody>
      </p:sp>
      <p:sp>
        <p:nvSpPr>
          <p:cNvPr id="21512" name="AutoShape 25"/>
          <p:cNvSpPr>
            <a:spLocks/>
          </p:cNvSpPr>
          <p:nvPr/>
        </p:nvSpPr>
        <p:spPr bwMode="auto">
          <a:xfrm>
            <a:off x="5334000" y="19050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21513" name="Text Box 26"/>
          <p:cNvSpPr txBox="1">
            <a:spLocks noChangeArrowheads="1"/>
          </p:cNvSpPr>
          <p:nvPr/>
        </p:nvSpPr>
        <p:spPr bwMode="auto">
          <a:xfrm>
            <a:off x="4114800" y="2667000"/>
            <a:ext cx="11239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Example – w/o Sub</a:t>
            </a:r>
          </a:p>
        </p:txBody>
      </p:sp>
      <p:pic>
        <p:nvPicPr>
          <p:cNvPr id="2355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124200"/>
            <a:ext cx="28829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914400" y="3581400"/>
            <a:ext cx="376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This version does NOT use a “sub”</a:t>
            </a:r>
          </a:p>
        </p:txBody>
      </p:sp>
      <p:pic>
        <p:nvPicPr>
          <p:cNvPr id="23557" name="Picture 10"/>
          <p:cNvPicPr>
            <a:picLocks noChangeAspect="1"/>
          </p:cNvPicPr>
          <p:nvPr/>
        </p:nvPicPr>
        <p:blipFill>
          <a:blip r:embed="rId4"/>
          <a:srcRect l="20914" t="21390" r="31178" b="60626"/>
          <a:stretch>
            <a:fillRect/>
          </a:stretch>
        </p:blipFill>
        <p:spPr bwMode="auto">
          <a:xfrm>
            <a:off x="914400" y="1295400"/>
            <a:ext cx="6400800" cy="16764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Example – w/Sub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>
          <a:xfrm>
            <a:off x="1219200" y="4800600"/>
            <a:ext cx="3200400" cy="1371600"/>
          </a:xfrm>
        </p:spPr>
        <p:txBody>
          <a:bodyPr/>
          <a:lstStyle/>
          <a:p>
            <a:pPr eaLnBrk="1" hangingPunct="1">
              <a:buFont typeface="Arial" pitchFamily="-65" charset="0"/>
              <a:buNone/>
            </a:pPr>
            <a:r>
              <a:rPr lang="en-US" sz="2000" smtClean="0"/>
              <a:t>This version does use a Sub</a:t>
            </a:r>
          </a:p>
        </p:txBody>
      </p:sp>
      <p:pic>
        <p:nvPicPr>
          <p:cNvPr id="2560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86200"/>
            <a:ext cx="23860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/>
          <p:cNvPicPr>
            <a:picLocks noChangeAspect="1"/>
          </p:cNvPicPr>
          <p:nvPr/>
        </p:nvPicPr>
        <p:blipFill>
          <a:blip r:embed="rId4"/>
          <a:srcRect l="20914" t="21390" r="32890" b="51636"/>
          <a:stretch>
            <a:fillRect/>
          </a:stretch>
        </p:blipFill>
        <p:spPr bwMode="auto">
          <a:xfrm>
            <a:off x="1066800" y="1219200"/>
            <a:ext cx="6172200" cy="2514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Example – w/Sub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idx="1"/>
          </p:nvPr>
        </p:nvSpPr>
        <p:spPr>
          <a:xfrm>
            <a:off x="1155700" y="4254500"/>
            <a:ext cx="3200400" cy="708025"/>
          </a:xfrm>
        </p:spPr>
        <p:txBody>
          <a:bodyPr>
            <a:spAutoFit/>
          </a:bodyPr>
          <a:lstStyle/>
          <a:p>
            <a:pPr eaLnBrk="1" hangingPunct="1">
              <a:buFont typeface="Arial" pitchFamily="-65" charset="0"/>
              <a:buNone/>
            </a:pPr>
            <a:r>
              <a:rPr lang="en-US" sz="2000" smtClean="0"/>
              <a:t>Sub receives the variable “value”</a:t>
            </a:r>
          </a:p>
        </p:txBody>
      </p:sp>
      <p:pic>
        <p:nvPicPr>
          <p:cNvPr id="27652" name="Picture 10"/>
          <p:cNvPicPr>
            <a:picLocks noChangeAspect="1"/>
          </p:cNvPicPr>
          <p:nvPr/>
        </p:nvPicPr>
        <p:blipFill>
          <a:blip r:embed="rId3"/>
          <a:srcRect l="20914" t="31200" r="56273" b="65530"/>
          <a:stretch>
            <a:fillRect/>
          </a:stretch>
        </p:blipFill>
        <p:spPr bwMode="auto">
          <a:xfrm>
            <a:off x="3048000" y="1600200"/>
            <a:ext cx="3048000" cy="3048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7653" name="Picture 10"/>
          <p:cNvPicPr>
            <a:picLocks noChangeAspect="1"/>
          </p:cNvPicPr>
          <p:nvPr/>
        </p:nvPicPr>
        <p:blipFill>
          <a:blip r:embed="rId3"/>
          <a:srcRect l="20914" t="37738" r="32890" b="58992"/>
          <a:stretch>
            <a:fillRect/>
          </a:stretch>
        </p:blipFill>
        <p:spPr bwMode="auto">
          <a:xfrm>
            <a:off x="1600200" y="3352800"/>
            <a:ext cx="6172200" cy="3048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3733800" y="2286000"/>
            <a:ext cx="1524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994400" y="3352800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71900" y="3340100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5099050" y="2228850"/>
            <a:ext cx="1460500" cy="736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181600" y="1549400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97400" y="1562100"/>
            <a:ext cx="533400" cy="381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0" name="Text Box 24"/>
          <p:cNvSpPr txBox="1">
            <a:spLocks noChangeArrowheads="1"/>
          </p:cNvSpPr>
          <p:nvPr/>
        </p:nvSpPr>
        <p:spPr bwMode="auto">
          <a:xfrm>
            <a:off x="254000" y="3187700"/>
            <a:ext cx="1312863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Sub 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procedure</a:t>
            </a:r>
          </a:p>
        </p:txBody>
      </p:sp>
      <p:sp>
        <p:nvSpPr>
          <p:cNvPr id="27661" name="Text Box 26"/>
          <p:cNvSpPr txBox="1">
            <a:spLocks noChangeArrowheads="1"/>
          </p:cNvSpPr>
          <p:nvPr/>
        </p:nvSpPr>
        <p:spPr bwMode="auto">
          <a:xfrm>
            <a:off x="952500" y="1422400"/>
            <a:ext cx="195580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Program “calls” Sub procedure</a:t>
            </a: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4864100" y="4483100"/>
            <a:ext cx="3314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457200" eaLnBrk="1" hangingPunct="1">
              <a:spcBef>
                <a:spcPct val="20000"/>
              </a:spcBef>
              <a:buFont typeface="Arial" pitchFamily="-65" charset="0"/>
              <a:buNone/>
              <a:defRPr/>
            </a:pPr>
            <a:r>
              <a:rPr lang="en-US" sz="20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Sub declares the variables in title 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4794250" y="3943350"/>
            <a:ext cx="793750" cy="260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2857500" y="3810000"/>
            <a:ext cx="673100" cy="368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6675"/>
            <a:ext cx="91440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 – w/ Sub &amp; File I/O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7073900" y="1339850"/>
            <a:ext cx="1270000" cy="9540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Country	</a:t>
            </a:r>
          </a:p>
          <a:p>
            <a:r>
              <a:rPr lang="en-US" sz="1400"/>
              <a:t>Population</a:t>
            </a:r>
          </a:p>
          <a:p>
            <a:r>
              <a:rPr lang="en-US" sz="1400"/>
              <a:t>Area (sq km)</a:t>
            </a:r>
          </a:p>
          <a:p>
            <a:r>
              <a:rPr lang="en-US" sz="1400"/>
              <a:t>GDP ($)</a:t>
            </a:r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0650" y="2952750"/>
            <a:ext cx="25527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3505</TotalTime>
  <Words>414</Words>
  <Application>Microsoft Macintosh PowerPoint</Application>
  <PresentationFormat>On-screen Show (4:3)</PresentationFormat>
  <Paragraphs>106</Paragraphs>
  <Slides>17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Subprograms</vt:lpstr>
      <vt:lpstr>Introduction</vt:lpstr>
      <vt:lpstr>Modularity</vt:lpstr>
      <vt:lpstr>Sub &amp; Functions Procedures </vt:lpstr>
      <vt:lpstr>Sub Procedures</vt:lpstr>
      <vt:lpstr>Example – w/o Sub</vt:lpstr>
      <vt:lpstr>Example – w/Sub</vt:lpstr>
      <vt:lpstr>Example – w/Sub</vt:lpstr>
      <vt:lpstr>Example – w/ Sub &amp; File I/O</vt:lpstr>
      <vt:lpstr>Example</vt:lpstr>
      <vt:lpstr>Example</vt:lpstr>
      <vt:lpstr>Argument Passing By Value</vt:lpstr>
      <vt:lpstr>Example – Pass By Value</vt:lpstr>
      <vt:lpstr>Argument Passing By Reference</vt:lpstr>
      <vt:lpstr>Example – Pass By Reference</vt:lpstr>
      <vt:lpstr>Example – Pass By Reference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/>
  <cp:lastModifiedBy>DAENE MCKINNEY</cp:lastModifiedBy>
  <cp:revision>132</cp:revision>
  <dcterms:created xsi:type="dcterms:W3CDTF">2010-08-30T22:07:10Z</dcterms:created>
  <dcterms:modified xsi:type="dcterms:W3CDTF">2010-08-30T22:09:14Z</dcterms:modified>
</cp:coreProperties>
</file>